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8"/>
  </p:notesMasterIdLst>
  <p:handoutMasterIdLst>
    <p:handoutMasterId r:id="rId59"/>
  </p:handoutMasterIdLst>
  <p:sldIdLst>
    <p:sldId id="585" r:id="rId5"/>
    <p:sldId id="608" r:id="rId6"/>
    <p:sldId id="652" r:id="rId7"/>
    <p:sldId id="654" r:id="rId8"/>
    <p:sldId id="653" r:id="rId9"/>
    <p:sldId id="661" r:id="rId10"/>
    <p:sldId id="662" r:id="rId11"/>
    <p:sldId id="659" r:id="rId12"/>
    <p:sldId id="660" r:id="rId13"/>
    <p:sldId id="657" r:id="rId14"/>
    <p:sldId id="658" r:id="rId15"/>
    <p:sldId id="656" r:id="rId16"/>
    <p:sldId id="399" r:id="rId17"/>
    <p:sldId id="655" r:id="rId18"/>
    <p:sldId id="2147483636" r:id="rId19"/>
    <p:sldId id="665" r:id="rId20"/>
    <p:sldId id="664" r:id="rId21"/>
    <p:sldId id="663" r:id="rId22"/>
    <p:sldId id="668" r:id="rId23"/>
    <p:sldId id="666" r:id="rId24"/>
    <p:sldId id="667" r:id="rId25"/>
    <p:sldId id="2147483630" r:id="rId26"/>
    <p:sldId id="2147483629" r:id="rId27"/>
    <p:sldId id="2147483631" r:id="rId28"/>
    <p:sldId id="2147483633" r:id="rId29"/>
    <p:sldId id="2147483634" r:id="rId30"/>
    <p:sldId id="2147483635" r:id="rId31"/>
    <p:sldId id="2147483632" r:id="rId32"/>
    <p:sldId id="2147483637" r:id="rId33"/>
    <p:sldId id="2147483638" r:id="rId34"/>
    <p:sldId id="2147483640" r:id="rId35"/>
    <p:sldId id="2147483639" r:id="rId36"/>
    <p:sldId id="2147483641" r:id="rId37"/>
    <p:sldId id="2147483642" r:id="rId38"/>
    <p:sldId id="2147483643" r:id="rId39"/>
    <p:sldId id="2147483644" r:id="rId40"/>
    <p:sldId id="2147483626" r:id="rId41"/>
    <p:sldId id="2147483628" r:id="rId42"/>
    <p:sldId id="2147483627" r:id="rId43"/>
    <p:sldId id="475" r:id="rId44"/>
    <p:sldId id="2147483645" r:id="rId45"/>
    <p:sldId id="586" r:id="rId46"/>
    <p:sldId id="489" r:id="rId47"/>
    <p:sldId id="651" r:id="rId48"/>
    <p:sldId id="602" r:id="rId49"/>
    <p:sldId id="490" r:id="rId50"/>
    <p:sldId id="539" r:id="rId51"/>
    <p:sldId id="603" r:id="rId52"/>
    <p:sldId id="605" r:id="rId53"/>
    <p:sldId id="604" r:id="rId54"/>
    <p:sldId id="457" r:id="rId55"/>
    <p:sldId id="396" r:id="rId56"/>
    <p:sldId id="584" r:id="rId5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8FA"/>
    <a:srgbClr val="F6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AE4C6-462D-C04D-8166-547ACEA2A483}" v="11" dt="2025-06-12T22:43:25.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7" autoAdjust="0"/>
    <p:restoredTop sz="86154" autoAdjust="0"/>
  </p:normalViewPr>
  <p:slideViewPr>
    <p:cSldViewPr snapToGrid="0" showGuides="1">
      <p:cViewPr varScale="1">
        <p:scale>
          <a:sx n="275" d="100"/>
          <a:sy n="275" d="100"/>
        </p:scale>
        <p:origin x="1168" y="472"/>
      </p:cViewPr>
      <p:guideLst/>
    </p:cSldViewPr>
  </p:slideViewPr>
  <p:notesTextViewPr>
    <p:cViewPr>
      <p:scale>
        <a:sx n="1" d="1"/>
        <a:sy n="1" d="1"/>
      </p:scale>
      <p:origin x="0" y="0"/>
    </p:cViewPr>
  </p:notesTextViewPr>
  <p:sorterViewPr>
    <p:cViewPr>
      <p:scale>
        <a:sx n="100" d="100"/>
        <a:sy n="100" d="100"/>
      </p:scale>
      <p:origin x="0" y="-828"/>
    </p:cViewPr>
  </p:sorterViewPr>
  <p:notesViewPr>
    <p:cSldViewPr snapToGrid="0" showGuides="1">
      <p:cViewPr varScale="1">
        <p:scale>
          <a:sx n="118" d="100"/>
          <a:sy n="118" d="100"/>
        </p:scale>
        <p:origin x="51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F01BD6-766B-4D19-B75E-7E6A037A6BFB}" type="datetimeFigureOut">
              <a:rPr lang="en-US" smtClean="0"/>
              <a:t>6/12/25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1302AA-81B1-4225-BC36-6DD3E8E98722}" type="slidenum">
              <a:rPr lang="en-US" smtClean="0"/>
              <a:t>‹#›</a:t>
            </a:fld>
            <a:endParaRPr lang="en-US"/>
          </a:p>
        </p:txBody>
      </p:sp>
    </p:spTree>
    <p:extLst>
      <p:ext uri="{BB962C8B-B14F-4D97-AF65-F5344CB8AC3E}">
        <p14:creationId xmlns:p14="http://schemas.microsoft.com/office/powerpoint/2010/main" val="3888844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D3C34-4FAE-4634-9621-7C1A1531823B}"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D1758-ED3D-4611-B861-63A1DF032208}" type="slidenum">
              <a:rPr lang="en-US" smtClean="0"/>
              <a:t>‹#›</a:t>
            </a:fld>
            <a:endParaRPr lang="en-US"/>
          </a:p>
        </p:txBody>
      </p:sp>
    </p:spTree>
    <p:extLst>
      <p:ext uri="{BB962C8B-B14F-4D97-AF65-F5344CB8AC3E}">
        <p14:creationId xmlns:p14="http://schemas.microsoft.com/office/powerpoint/2010/main" val="199045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orrester.com/"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gartner.co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Today’s briefing is about the collision between AI, data centers, and national security. As AI grows, it’s demanding massive energy resources—and we need to understand how that shapes strategic power in both the U.S. and abroad.</a:t>
            </a:r>
          </a:p>
        </p:txBody>
      </p:sp>
      <p:sp>
        <p:nvSpPr>
          <p:cNvPr id="4" name="Slide Number Placeholder 3"/>
          <p:cNvSpPr>
            <a:spLocks noGrp="1"/>
          </p:cNvSpPr>
          <p:nvPr>
            <p:ph type="sldNum" sz="quarter" idx="5"/>
          </p:nvPr>
        </p:nvSpPr>
        <p:spPr/>
        <p:txBody>
          <a:bodyPr/>
          <a:lstStyle/>
          <a:p>
            <a:fld id="{FA5D1758-ED3D-4611-B861-63A1DF032208}" type="slidenum">
              <a:rPr lang="en-US" smtClean="0"/>
              <a:t>1</a:t>
            </a:fld>
            <a:endParaRPr lang="en-US"/>
          </a:p>
        </p:txBody>
      </p:sp>
    </p:spTree>
    <p:extLst>
      <p:ext uri="{BB962C8B-B14F-4D97-AF65-F5344CB8AC3E}">
        <p14:creationId xmlns:p14="http://schemas.microsoft.com/office/powerpoint/2010/main" val="309816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EFF0-09FC-3F02-3236-9C70406EC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DEE34-BACB-B519-C62D-87ED9964A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FB6B2-90AD-3485-10E6-7ECB3E57BF16}"/>
              </a:ext>
            </a:extLst>
          </p:cNvPr>
          <p:cNvSpPr>
            <a:spLocks noGrp="1"/>
          </p:cNvSpPr>
          <p:nvPr>
            <p:ph type="body" idx="1"/>
          </p:nvPr>
        </p:nvSpPr>
        <p:spPr/>
        <p:txBody>
          <a:bodyPr/>
          <a:lstStyle/>
          <a:p>
            <a:pPr marL="171450" indent="-171450">
              <a:buFont typeface="Arial" panose="020B0604020202020204" pitchFamily="34" charset="0"/>
              <a:buChar char="•"/>
            </a:pPr>
            <a:r>
              <a:rPr lang="en-US" b="1" dirty="0"/>
              <a:t>Symbolic AI</a:t>
            </a:r>
            <a:r>
              <a:rPr lang="en-US" dirty="0"/>
              <a:t> (dominant from the 1950s to 1990s) emphasized logic, reasoning, and explicit rule-based modeling.</a:t>
            </a:r>
          </a:p>
          <a:p>
            <a:pPr marL="171450" indent="-171450">
              <a:buFont typeface="Arial" panose="020B0604020202020204" pitchFamily="34" charset="0"/>
              <a:buChar char="•"/>
            </a:pPr>
            <a:r>
              <a:rPr lang="en-US" b="1" dirty="0"/>
              <a:t>Connectionist AI</a:t>
            </a:r>
            <a:r>
              <a:rPr lang="en-US" dirty="0"/>
              <a:t>, rooted in cybernetics and neural networks, treats intelligence as emergent from distributed, adaptive computation.</a:t>
            </a:r>
          </a:p>
        </p:txBody>
      </p:sp>
      <p:sp>
        <p:nvSpPr>
          <p:cNvPr id="4" name="Slide Number Placeholder 3">
            <a:extLst>
              <a:ext uri="{FF2B5EF4-FFF2-40B4-BE49-F238E27FC236}">
                <a16:creationId xmlns:a16="http://schemas.microsoft.com/office/drawing/2014/main" id="{A926E8BF-3C2E-1D5E-94EB-2887794E4351}"/>
              </a:ext>
            </a:extLst>
          </p:cNvPr>
          <p:cNvSpPr>
            <a:spLocks noGrp="1"/>
          </p:cNvSpPr>
          <p:nvPr>
            <p:ph type="sldNum" sz="quarter" idx="5"/>
          </p:nvPr>
        </p:nvSpPr>
        <p:spPr/>
        <p:txBody>
          <a:bodyPr/>
          <a:lstStyle/>
          <a:p>
            <a:fld id="{FA5D1758-ED3D-4611-B861-63A1DF032208}" type="slidenum">
              <a:rPr lang="en-US" smtClean="0"/>
              <a:t>20</a:t>
            </a:fld>
            <a:endParaRPr lang="en-US"/>
          </a:p>
        </p:txBody>
      </p:sp>
    </p:spTree>
    <p:extLst>
      <p:ext uri="{BB962C8B-B14F-4D97-AF65-F5344CB8AC3E}">
        <p14:creationId xmlns:p14="http://schemas.microsoft.com/office/powerpoint/2010/main" val="160145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EFF0-09FC-3F02-3236-9C70406EC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DEE34-BACB-B519-C62D-87ED9964A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FB6B2-90AD-3485-10E6-7ECB3E57BF16}"/>
              </a:ext>
            </a:extLst>
          </p:cNvPr>
          <p:cNvSpPr>
            <a:spLocks noGrp="1"/>
          </p:cNvSpPr>
          <p:nvPr>
            <p:ph type="body" idx="1"/>
          </p:nvPr>
        </p:nvSpPr>
        <p:spPr/>
        <p:txBody>
          <a:bodyPr/>
          <a:lstStyle/>
          <a:p>
            <a:pPr marL="171450" indent="-171450">
              <a:buFont typeface="Arial" panose="020B0604020202020204" pitchFamily="34" charset="0"/>
              <a:buChar char="•"/>
            </a:pPr>
            <a:r>
              <a:rPr lang="en-US" b="1" dirty="0"/>
              <a:t>Symbolic AI</a:t>
            </a:r>
            <a:r>
              <a:rPr lang="en-US" dirty="0"/>
              <a:t> (dominant from the 1950s to 1990s) emphasized logic, reasoning, and explicit rule-based modeling.</a:t>
            </a:r>
          </a:p>
          <a:p>
            <a:pPr marL="171450" indent="-171450">
              <a:buFont typeface="Arial" panose="020B0604020202020204" pitchFamily="34" charset="0"/>
              <a:buChar char="•"/>
            </a:pPr>
            <a:r>
              <a:rPr lang="en-US" b="1" dirty="0"/>
              <a:t>Connectionist AI</a:t>
            </a:r>
            <a:r>
              <a:rPr lang="en-US" dirty="0"/>
              <a:t>, rooted in cybernetics and neural networks, treats intelligence as emergent from distributed, adaptive computation.</a:t>
            </a:r>
          </a:p>
        </p:txBody>
      </p:sp>
      <p:sp>
        <p:nvSpPr>
          <p:cNvPr id="4" name="Slide Number Placeholder 3">
            <a:extLst>
              <a:ext uri="{FF2B5EF4-FFF2-40B4-BE49-F238E27FC236}">
                <a16:creationId xmlns:a16="http://schemas.microsoft.com/office/drawing/2014/main" id="{A926E8BF-3C2E-1D5E-94EB-2887794E4351}"/>
              </a:ext>
            </a:extLst>
          </p:cNvPr>
          <p:cNvSpPr>
            <a:spLocks noGrp="1"/>
          </p:cNvSpPr>
          <p:nvPr>
            <p:ph type="sldNum" sz="quarter" idx="5"/>
          </p:nvPr>
        </p:nvSpPr>
        <p:spPr/>
        <p:txBody>
          <a:bodyPr/>
          <a:lstStyle/>
          <a:p>
            <a:fld id="{FA5D1758-ED3D-4611-B861-63A1DF032208}" type="slidenum">
              <a:rPr lang="en-US" smtClean="0"/>
              <a:t>21</a:t>
            </a:fld>
            <a:endParaRPr lang="en-US"/>
          </a:p>
        </p:txBody>
      </p:sp>
    </p:spTree>
    <p:extLst>
      <p:ext uri="{BB962C8B-B14F-4D97-AF65-F5344CB8AC3E}">
        <p14:creationId xmlns:p14="http://schemas.microsoft.com/office/powerpoint/2010/main" val="2039058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4F3E-3D49-47A5-055E-639AC1EC3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30951-F70D-8610-1003-7957A72BC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36931-9BD0-354E-660A-4B6441BD9505}"/>
              </a:ext>
            </a:extLst>
          </p:cNvPr>
          <p:cNvSpPr>
            <a:spLocks noGrp="1"/>
          </p:cNvSpPr>
          <p:nvPr>
            <p:ph type="body" idx="1"/>
          </p:nvPr>
        </p:nvSpPr>
        <p:spPr/>
        <p:txBody>
          <a:bodyPr/>
          <a:lstStyle/>
          <a:p>
            <a:r>
              <a:rPr lang="en-US" b="1" dirty="0"/>
              <a:t>Agentic AI</a:t>
            </a:r>
            <a:r>
              <a:rPr lang="en-US" dirty="0"/>
              <a:t> refers to AI systems that can autonomously perceive, reason, and act within a defined environment to pursue goals—often by coordinating tools, data, and interactions over time.</a:t>
            </a:r>
          </a:p>
          <a:p>
            <a:endParaRPr lang="en-US" b="1" dirty="0"/>
          </a:p>
          <a:p>
            <a:r>
              <a:rPr lang="en-US" b="1" dirty="0"/>
              <a:t>How It Works</a:t>
            </a:r>
          </a:p>
          <a:p>
            <a:pPr marL="228600" indent="-228600">
              <a:buFont typeface="+mj-lt"/>
              <a:buAutoNum type="arabicPeriod"/>
            </a:pPr>
            <a:r>
              <a:rPr lang="en-US" b="1" dirty="0"/>
              <a:t>Inputs</a:t>
            </a:r>
          </a:p>
          <a:p>
            <a:pPr marL="685800" lvl="1" indent="-228600">
              <a:buFont typeface="Arial" panose="020B0604020202020204" pitchFamily="34" charset="0"/>
              <a:buChar char="•"/>
            </a:pPr>
            <a:r>
              <a:rPr lang="en-US" dirty="0"/>
              <a:t>Accepts user prompts, system events, and messages from other agents.</a:t>
            </a:r>
          </a:p>
          <a:p>
            <a:pPr marL="228600" indent="-228600">
              <a:buFont typeface="+mj-lt"/>
              <a:buAutoNum type="arabicPeriod"/>
            </a:pPr>
            <a:r>
              <a:rPr lang="en-US" b="1" dirty="0"/>
              <a:t>Core Agent</a:t>
            </a:r>
            <a:endParaRPr lang="en-US" dirty="0"/>
          </a:p>
          <a:p>
            <a:pPr marL="628650" lvl="1" indent="-171450">
              <a:buFont typeface="Arial" panose="020B0604020202020204" pitchFamily="34" charset="0"/>
              <a:buChar char="•"/>
            </a:pPr>
            <a:r>
              <a:rPr lang="en-US" b="1" dirty="0"/>
              <a:t>LLM (Large Language Model):</a:t>
            </a:r>
            <a:r>
              <a:rPr lang="en-US" dirty="0"/>
              <a:t> Core reasoning and language understanding.</a:t>
            </a:r>
          </a:p>
          <a:p>
            <a:pPr marL="628650" lvl="1" indent="-171450">
              <a:buFont typeface="Arial" panose="020B0604020202020204" pitchFamily="34" charset="0"/>
              <a:buChar char="•"/>
            </a:pPr>
            <a:r>
              <a:rPr lang="en-US" b="1" dirty="0"/>
              <a:t>Instructions:</a:t>
            </a:r>
            <a:r>
              <a:rPr lang="en-US" dirty="0"/>
              <a:t> Goal-oriented task definitions.</a:t>
            </a:r>
          </a:p>
          <a:p>
            <a:pPr marL="628650" lvl="1" indent="-171450">
              <a:buFont typeface="Arial" panose="020B0604020202020204" pitchFamily="34" charset="0"/>
              <a:buChar char="•"/>
            </a:pPr>
            <a:r>
              <a:rPr lang="en-US" b="1" dirty="0"/>
              <a:t>Tools:</a:t>
            </a:r>
            <a:r>
              <a:rPr lang="en-US" dirty="0"/>
              <a:t> External APIs or internal functions the agent can use (e.g., search, math, database access).</a:t>
            </a:r>
          </a:p>
          <a:p>
            <a:pPr marL="228600" indent="-228600">
              <a:buFont typeface="+mj-lt"/>
              <a:buAutoNum type="arabicPeriod"/>
            </a:pPr>
            <a:r>
              <a:rPr lang="en-US" b="1" dirty="0"/>
              <a:t>Tool Calls</a:t>
            </a:r>
            <a:endParaRPr lang="en-US" dirty="0"/>
          </a:p>
          <a:p>
            <a:pPr marL="628650" lvl="1" indent="-171450">
              <a:buFont typeface="Arial" panose="020B0604020202020204" pitchFamily="34" charset="0"/>
              <a:buChar char="•"/>
            </a:pPr>
            <a:r>
              <a:rPr lang="en-US" dirty="0"/>
              <a:t>Includes </a:t>
            </a:r>
            <a:r>
              <a:rPr lang="en-US" b="1" dirty="0"/>
              <a:t>retrieval</a:t>
            </a:r>
            <a:r>
              <a:rPr lang="en-US" dirty="0"/>
              <a:t>, </a:t>
            </a:r>
            <a:r>
              <a:rPr lang="en-US" b="1" dirty="0"/>
              <a:t>action-taking</a:t>
            </a:r>
            <a:r>
              <a:rPr lang="en-US" dirty="0"/>
              <a:t>, and </a:t>
            </a:r>
            <a:r>
              <a:rPr lang="en-US" b="1" dirty="0"/>
              <a:t>memory</a:t>
            </a:r>
            <a:r>
              <a:rPr lang="en-US" dirty="0"/>
              <a:t> to maintain continuity and context over time.</a:t>
            </a:r>
          </a:p>
          <a:p>
            <a:pPr marL="228600" indent="-228600">
              <a:buFont typeface="+mj-lt"/>
              <a:buAutoNum type="arabicPeriod"/>
            </a:pPr>
            <a:r>
              <a:rPr lang="en-US" b="1" dirty="0"/>
              <a:t>Outputs</a:t>
            </a:r>
            <a:endParaRPr lang="en-US" dirty="0"/>
          </a:p>
          <a:p>
            <a:pPr marL="628650" lvl="1" indent="-171450">
              <a:buFont typeface="Arial" panose="020B0604020202020204" pitchFamily="34" charset="0"/>
              <a:buChar char="•"/>
            </a:pPr>
            <a:r>
              <a:rPr lang="en-US" dirty="0"/>
              <a:t>Produces structured results or messages, and may trigger actions or collaborate with other agents.</a:t>
            </a:r>
          </a:p>
          <a:p>
            <a:endParaRPr lang="en-US" b="1" dirty="0"/>
          </a:p>
          <a:p>
            <a:r>
              <a:rPr lang="en-US" b="1" dirty="0"/>
              <a:t>Key Capabilities</a:t>
            </a:r>
          </a:p>
          <a:p>
            <a:pPr marL="171450" indent="-171450">
              <a:buFont typeface="Arial" panose="020B0604020202020204" pitchFamily="34" charset="0"/>
              <a:buChar char="•"/>
            </a:pPr>
            <a:r>
              <a:rPr lang="en-US" dirty="0"/>
              <a:t>Language understanding</a:t>
            </a:r>
          </a:p>
          <a:p>
            <a:pPr marL="171450" indent="-171450">
              <a:buFont typeface="Arial" panose="020B0604020202020204" pitchFamily="34" charset="0"/>
              <a:buChar char="•"/>
            </a:pPr>
            <a:r>
              <a:rPr lang="en-US" dirty="0"/>
              <a:t>Autonomy &amp; decision-making</a:t>
            </a:r>
          </a:p>
          <a:p>
            <a:pPr marL="171450" indent="-171450">
              <a:buFont typeface="Arial" panose="020B0604020202020204" pitchFamily="34" charset="0"/>
              <a:buChar char="•"/>
            </a:pPr>
            <a:r>
              <a:rPr lang="en-US" dirty="0"/>
              <a:t>Adaptive learning &amp; memory</a:t>
            </a:r>
          </a:p>
          <a:p>
            <a:pPr marL="171450" indent="-171450">
              <a:buFont typeface="Arial" panose="020B0604020202020204" pitchFamily="34" charset="0"/>
              <a:buChar char="•"/>
            </a:pPr>
            <a:r>
              <a:rPr lang="en-US" dirty="0"/>
              <a:t>Workflow orchestration</a:t>
            </a:r>
          </a:p>
          <a:p>
            <a:pPr marL="171450" indent="-171450">
              <a:buFont typeface="Arial" panose="020B0604020202020204" pitchFamily="34" charset="0"/>
              <a:buChar char="•"/>
            </a:pPr>
            <a:r>
              <a:rPr lang="en-US" dirty="0"/>
              <a:t>Multi-agent collaboration</a:t>
            </a:r>
          </a:p>
        </p:txBody>
      </p:sp>
      <p:sp>
        <p:nvSpPr>
          <p:cNvPr id="4" name="Slide Number Placeholder 3">
            <a:extLst>
              <a:ext uri="{FF2B5EF4-FFF2-40B4-BE49-F238E27FC236}">
                <a16:creationId xmlns:a16="http://schemas.microsoft.com/office/drawing/2014/main" id="{A21C7626-7ECE-4484-6F7E-F09FD0EC897A}"/>
              </a:ext>
            </a:extLst>
          </p:cNvPr>
          <p:cNvSpPr>
            <a:spLocks noGrp="1"/>
          </p:cNvSpPr>
          <p:nvPr>
            <p:ph type="sldNum" sz="quarter" idx="5"/>
          </p:nvPr>
        </p:nvSpPr>
        <p:spPr/>
        <p:txBody>
          <a:bodyPr/>
          <a:lstStyle/>
          <a:p>
            <a:fld id="{FA5D1758-ED3D-4611-B861-63A1DF032208}" type="slidenum">
              <a:rPr lang="en-US" smtClean="0"/>
              <a:t>23</a:t>
            </a:fld>
            <a:endParaRPr lang="en-US"/>
          </a:p>
        </p:txBody>
      </p:sp>
    </p:spTree>
    <p:extLst>
      <p:ext uri="{BB962C8B-B14F-4D97-AF65-F5344CB8AC3E}">
        <p14:creationId xmlns:p14="http://schemas.microsoft.com/office/powerpoint/2010/main" val="394079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062A9-1CA0-1499-7DF4-D7DDCA150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B0796-29E3-EFA5-8B86-1CDD4A279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B8FF2-9D74-ACC2-2D17-CD1F01F6C781}"/>
              </a:ext>
            </a:extLst>
          </p:cNvPr>
          <p:cNvSpPr>
            <a:spLocks noGrp="1"/>
          </p:cNvSpPr>
          <p:nvPr>
            <p:ph type="body" idx="1"/>
          </p:nvPr>
        </p:nvSpPr>
        <p:spPr/>
        <p:txBody>
          <a:bodyPr/>
          <a:lstStyle/>
          <a:p>
            <a:r>
              <a:rPr lang="en-US" dirty="0"/>
              <a:t>AI is just getting started. Language models are great first generation technology, but still have very important shortcomings. Some of these are borne out by evaluation benchmarks, but the research community doesn’t even know how to evaluate many aspects of LLMs in the first place.</a:t>
            </a:r>
          </a:p>
          <a:p>
            <a:endParaRPr lang="en-US" dirty="0"/>
          </a:p>
          <a:p>
            <a:r>
              <a:rPr lang="en-US" dirty="0"/>
              <a:t>Important issues like hallucination, attribution and staleness are going to be solved in the not too distant future. Privacy will improve and the cost will go down.</a:t>
            </a:r>
          </a:p>
        </p:txBody>
      </p:sp>
      <p:sp>
        <p:nvSpPr>
          <p:cNvPr id="4" name="Slide Number Placeholder 3">
            <a:extLst>
              <a:ext uri="{FF2B5EF4-FFF2-40B4-BE49-F238E27FC236}">
                <a16:creationId xmlns:a16="http://schemas.microsoft.com/office/drawing/2014/main" id="{054E58DD-5ACF-FD8A-D1DE-8316539FAF36}"/>
              </a:ext>
            </a:extLst>
          </p:cNvPr>
          <p:cNvSpPr>
            <a:spLocks noGrp="1"/>
          </p:cNvSpPr>
          <p:nvPr>
            <p:ph type="sldNum" sz="quarter" idx="5"/>
          </p:nvPr>
        </p:nvSpPr>
        <p:spPr/>
        <p:txBody>
          <a:bodyPr/>
          <a:lstStyle/>
          <a:p>
            <a:fld id="{FA5D1758-ED3D-4611-B861-63A1DF032208}" type="slidenum">
              <a:rPr lang="en-US" smtClean="0"/>
              <a:t>24</a:t>
            </a:fld>
            <a:endParaRPr lang="en-US"/>
          </a:p>
        </p:txBody>
      </p:sp>
    </p:spTree>
    <p:extLst>
      <p:ext uri="{BB962C8B-B14F-4D97-AF65-F5344CB8AC3E}">
        <p14:creationId xmlns:p14="http://schemas.microsoft.com/office/powerpoint/2010/main" val="163089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C07E-7554-A98A-91F3-56629F301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A1246-3A42-80BE-CE66-C2E2D0A0D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65697-85DE-F7D2-7FB8-957BA3D9DBEB}"/>
              </a:ext>
            </a:extLst>
          </p:cNvPr>
          <p:cNvSpPr>
            <a:spLocks noGrp="1"/>
          </p:cNvSpPr>
          <p:nvPr>
            <p:ph type="body" idx="1"/>
          </p:nvPr>
        </p:nvSpPr>
        <p:spPr/>
        <p:txBody>
          <a:bodyPr/>
          <a:lstStyle/>
          <a:p>
            <a:r>
              <a:rPr lang="en-US" dirty="0"/>
              <a:t>AI is just getting started. Language models are great first generation technology, but still have very important shortcomings. Some of these are borne out by evaluation benchmarks, but the research community doesn’t even know how to evaluate many aspects of LLMs in the first place.</a:t>
            </a:r>
          </a:p>
          <a:p>
            <a:endParaRPr lang="en-US" dirty="0"/>
          </a:p>
          <a:p>
            <a:r>
              <a:rPr lang="en-US" dirty="0"/>
              <a:t>Important issues like hallucination, attribution and staleness are going to be solved in the not too distant future. Privacy will improve and the cost will go down.</a:t>
            </a:r>
          </a:p>
        </p:txBody>
      </p:sp>
      <p:sp>
        <p:nvSpPr>
          <p:cNvPr id="4" name="Slide Number Placeholder 3">
            <a:extLst>
              <a:ext uri="{FF2B5EF4-FFF2-40B4-BE49-F238E27FC236}">
                <a16:creationId xmlns:a16="http://schemas.microsoft.com/office/drawing/2014/main" id="{985417E0-9B62-B90F-C104-5B2A32CEFABB}"/>
              </a:ext>
            </a:extLst>
          </p:cNvPr>
          <p:cNvSpPr>
            <a:spLocks noGrp="1"/>
          </p:cNvSpPr>
          <p:nvPr>
            <p:ph type="sldNum" sz="quarter" idx="5"/>
          </p:nvPr>
        </p:nvSpPr>
        <p:spPr/>
        <p:txBody>
          <a:bodyPr/>
          <a:lstStyle/>
          <a:p>
            <a:fld id="{FA5D1758-ED3D-4611-B861-63A1DF032208}" type="slidenum">
              <a:rPr lang="en-US" smtClean="0"/>
              <a:t>25</a:t>
            </a:fld>
            <a:endParaRPr lang="en-US"/>
          </a:p>
        </p:txBody>
      </p:sp>
    </p:spTree>
    <p:extLst>
      <p:ext uri="{BB962C8B-B14F-4D97-AF65-F5344CB8AC3E}">
        <p14:creationId xmlns:p14="http://schemas.microsoft.com/office/powerpoint/2010/main" val="1359795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952E-64A1-183A-86F5-2F810210F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AD7BB-298B-8184-C30A-0D25547B8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D333B-CB48-35A5-E69A-23FE8FAAF33A}"/>
              </a:ext>
            </a:extLst>
          </p:cNvPr>
          <p:cNvSpPr>
            <a:spLocks noGrp="1"/>
          </p:cNvSpPr>
          <p:nvPr>
            <p:ph type="body" idx="1"/>
          </p:nvPr>
        </p:nvSpPr>
        <p:spPr/>
        <p:txBody>
          <a:bodyPr/>
          <a:lstStyle/>
          <a:p>
            <a:r>
              <a:rPr lang="en-US" dirty="0"/>
              <a:t>AI is just getting started. Language models are great first generation technology, but still have very important shortcomings. Some of these are borne out by evaluation benchmarks, but the research community doesn’t even know how to evaluate many aspects of LLMs in the first place.</a:t>
            </a:r>
          </a:p>
          <a:p>
            <a:endParaRPr lang="en-US" dirty="0"/>
          </a:p>
          <a:p>
            <a:r>
              <a:rPr lang="en-US" dirty="0"/>
              <a:t>Important issues like hallucination, attribution and staleness are going to be solved in the not too distant future. Privacy will improve and the cost will go down.</a:t>
            </a:r>
          </a:p>
        </p:txBody>
      </p:sp>
      <p:sp>
        <p:nvSpPr>
          <p:cNvPr id="4" name="Slide Number Placeholder 3">
            <a:extLst>
              <a:ext uri="{FF2B5EF4-FFF2-40B4-BE49-F238E27FC236}">
                <a16:creationId xmlns:a16="http://schemas.microsoft.com/office/drawing/2014/main" id="{F27F1E8E-AE97-C674-12E2-82F09A147B53}"/>
              </a:ext>
            </a:extLst>
          </p:cNvPr>
          <p:cNvSpPr>
            <a:spLocks noGrp="1"/>
          </p:cNvSpPr>
          <p:nvPr>
            <p:ph type="sldNum" sz="quarter" idx="5"/>
          </p:nvPr>
        </p:nvSpPr>
        <p:spPr/>
        <p:txBody>
          <a:bodyPr/>
          <a:lstStyle/>
          <a:p>
            <a:fld id="{FA5D1758-ED3D-4611-B861-63A1DF032208}" type="slidenum">
              <a:rPr lang="en-US" smtClean="0"/>
              <a:t>26</a:t>
            </a:fld>
            <a:endParaRPr lang="en-US"/>
          </a:p>
        </p:txBody>
      </p:sp>
    </p:spTree>
    <p:extLst>
      <p:ext uri="{BB962C8B-B14F-4D97-AF65-F5344CB8AC3E}">
        <p14:creationId xmlns:p14="http://schemas.microsoft.com/office/powerpoint/2010/main" val="139609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AB9D6-0F0E-12CF-CF67-3F7B57866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1D3B2-5346-7225-1123-349F36368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5C7A9-EB5A-2162-0749-00C041BBC7ED}"/>
              </a:ext>
            </a:extLst>
          </p:cNvPr>
          <p:cNvSpPr>
            <a:spLocks noGrp="1"/>
          </p:cNvSpPr>
          <p:nvPr>
            <p:ph type="body" idx="1"/>
          </p:nvPr>
        </p:nvSpPr>
        <p:spPr/>
        <p:txBody>
          <a:bodyPr/>
          <a:lstStyle/>
          <a:p>
            <a:r>
              <a:rPr lang="en-US" b="1" dirty="0"/>
              <a:t>Agentic AI</a:t>
            </a:r>
            <a:r>
              <a:rPr lang="en-US" dirty="0"/>
              <a:t> refers to AI systems that can autonomously perceive, reason, and act within a defined environment to pursue goals—often by coordinating tools, data, and interactions over time.</a:t>
            </a:r>
          </a:p>
          <a:p>
            <a:endParaRPr lang="en-US" b="1" dirty="0"/>
          </a:p>
          <a:p>
            <a:r>
              <a:rPr lang="en-US" b="1" dirty="0"/>
              <a:t>How It Works</a:t>
            </a:r>
          </a:p>
          <a:p>
            <a:pPr marL="228600" indent="-228600">
              <a:buFont typeface="+mj-lt"/>
              <a:buAutoNum type="arabicPeriod"/>
            </a:pPr>
            <a:r>
              <a:rPr lang="en-US" b="1" dirty="0"/>
              <a:t>Inputs</a:t>
            </a:r>
          </a:p>
          <a:p>
            <a:pPr marL="685800" lvl="1" indent="-228600">
              <a:buFont typeface="Arial" panose="020B0604020202020204" pitchFamily="34" charset="0"/>
              <a:buChar char="•"/>
            </a:pPr>
            <a:r>
              <a:rPr lang="en-US" dirty="0"/>
              <a:t>Accepts user prompts, system events, and messages from other agents.</a:t>
            </a:r>
          </a:p>
          <a:p>
            <a:pPr marL="228600" indent="-228600">
              <a:buFont typeface="+mj-lt"/>
              <a:buAutoNum type="arabicPeriod"/>
            </a:pPr>
            <a:r>
              <a:rPr lang="en-US" b="1" dirty="0"/>
              <a:t>Core Agent</a:t>
            </a:r>
            <a:endParaRPr lang="en-US" dirty="0"/>
          </a:p>
          <a:p>
            <a:pPr marL="628650" lvl="1" indent="-171450">
              <a:buFont typeface="Arial" panose="020B0604020202020204" pitchFamily="34" charset="0"/>
              <a:buChar char="•"/>
            </a:pPr>
            <a:r>
              <a:rPr lang="en-US" b="1" dirty="0"/>
              <a:t>LLM (Large Language Model):</a:t>
            </a:r>
            <a:r>
              <a:rPr lang="en-US" dirty="0"/>
              <a:t> Core reasoning and language understanding.</a:t>
            </a:r>
          </a:p>
          <a:p>
            <a:pPr marL="628650" lvl="1" indent="-171450">
              <a:buFont typeface="Arial" panose="020B0604020202020204" pitchFamily="34" charset="0"/>
              <a:buChar char="•"/>
            </a:pPr>
            <a:r>
              <a:rPr lang="en-US" b="1" dirty="0"/>
              <a:t>Instructions:</a:t>
            </a:r>
            <a:r>
              <a:rPr lang="en-US" dirty="0"/>
              <a:t> Goal-oriented task definitions.</a:t>
            </a:r>
          </a:p>
          <a:p>
            <a:pPr marL="628650" lvl="1" indent="-171450">
              <a:buFont typeface="Arial" panose="020B0604020202020204" pitchFamily="34" charset="0"/>
              <a:buChar char="•"/>
            </a:pPr>
            <a:r>
              <a:rPr lang="en-US" b="1" dirty="0"/>
              <a:t>Tools:</a:t>
            </a:r>
            <a:r>
              <a:rPr lang="en-US" dirty="0"/>
              <a:t> External APIs or internal functions the agent can use (e.g., search, math, database access).</a:t>
            </a:r>
          </a:p>
          <a:p>
            <a:pPr marL="228600" indent="-228600">
              <a:buFont typeface="+mj-lt"/>
              <a:buAutoNum type="arabicPeriod"/>
            </a:pPr>
            <a:r>
              <a:rPr lang="en-US" b="1" dirty="0"/>
              <a:t>Tool Calls</a:t>
            </a:r>
            <a:endParaRPr lang="en-US" dirty="0"/>
          </a:p>
          <a:p>
            <a:pPr marL="628650" lvl="1" indent="-171450">
              <a:buFont typeface="Arial" panose="020B0604020202020204" pitchFamily="34" charset="0"/>
              <a:buChar char="•"/>
            </a:pPr>
            <a:r>
              <a:rPr lang="en-US" dirty="0"/>
              <a:t>Includes </a:t>
            </a:r>
            <a:r>
              <a:rPr lang="en-US" b="1" dirty="0"/>
              <a:t>retrieval</a:t>
            </a:r>
            <a:r>
              <a:rPr lang="en-US" dirty="0"/>
              <a:t>, </a:t>
            </a:r>
            <a:r>
              <a:rPr lang="en-US" b="1" dirty="0"/>
              <a:t>action-taking</a:t>
            </a:r>
            <a:r>
              <a:rPr lang="en-US" dirty="0"/>
              <a:t>, and </a:t>
            </a:r>
            <a:r>
              <a:rPr lang="en-US" b="1" dirty="0"/>
              <a:t>memory</a:t>
            </a:r>
            <a:r>
              <a:rPr lang="en-US" dirty="0"/>
              <a:t> to maintain continuity and context over time.</a:t>
            </a:r>
          </a:p>
          <a:p>
            <a:pPr marL="228600" indent="-228600">
              <a:buFont typeface="+mj-lt"/>
              <a:buAutoNum type="arabicPeriod"/>
            </a:pPr>
            <a:r>
              <a:rPr lang="en-US" b="1" dirty="0"/>
              <a:t>Outputs</a:t>
            </a:r>
            <a:endParaRPr lang="en-US" dirty="0"/>
          </a:p>
          <a:p>
            <a:pPr marL="628650" lvl="1" indent="-171450">
              <a:buFont typeface="Arial" panose="020B0604020202020204" pitchFamily="34" charset="0"/>
              <a:buChar char="•"/>
            </a:pPr>
            <a:r>
              <a:rPr lang="en-US" dirty="0"/>
              <a:t>Produces structured results or messages, and may trigger actions or collaborate with other agents.</a:t>
            </a:r>
          </a:p>
          <a:p>
            <a:endParaRPr lang="en-US" b="1" dirty="0"/>
          </a:p>
          <a:p>
            <a:r>
              <a:rPr lang="en-US" b="1" dirty="0"/>
              <a:t>Key Capabilities</a:t>
            </a:r>
          </a:p>
          <a:p>
            <a:pPr marL="171450" indent="-171450">
              <a:buFont typeface="Arial" panose="020B0604020202020204" pitchFamily="34" charset="0"/>
              <a:buChar char="•"/>
            </a:pPr>
            <a:r>
              <a:rPr lang="en-US" dirty="0"/>
              <a:t>Language understanding</a:t>
            </a:r>
          </a:p>
          <a:p>
            <a:pPr marL="171450" indent="-171450">
              <a:buFont typeface="Arial" panose="020B0604020202020204" pitchFamily="34" charset="0"/>
              <a:buChar char="•"/>
            </a:pPr>
            <a:r>
              <a:rPr lang="en-US" dirty="0"/>
              <a:t>Autonomy &amp; decision-making</a:t>
            </a:r>
          </a:p>
          <a:p>
            <a:pPr marL="171450" indent="-171450">
              <a:buFont typeface="Arial" panose="020B0604020202020204" pitchFamily="34" charset="0"/>
              <a:buChar char="•"/>
            </a:pPr>
            <a:r>
              <a:rPr lang="en-US" dirty="0"/>
              <a:t>Adaptive learning &amp; memory</a:t>
            </a:r>
          </a:p>
          <a:p>
            <a:pPr marL="171450" indent="-171450">
              <a:buFont typeface="Arial" panose="020B0604020202020204" pitchFamily="34" charset="0"/>
              <a:buChar char="•"/>
            </a:pPr>
            <a:r>
              <a:rPr lang="en-US" dirty="0"/>
              <a:t>Workflow orchestration</a:t>
            </a:r>
          </a:p>
          <a:p>
            <a:pPr marL="171450" indent="-171450">
              <a:buFont typeface="Arial" panose="020B0604020202020204" pitchFamily="34" charset="0"/>
              <a:buChar char="•"/>
            </a:pPr>
            <a:r>
              <a:rPr lang="en-US" dirty="0"/>
              <a:t>Multi-agent collaboration</a:t>
            </a:r>
          </a:p>
        </p:txBody>
      </p:sp>
      <p:sp>
        <p:nvSpPr>
          <p:cNvPr id="4" name="Slide Number Placeholder 3">
            <a:extLst>
              <a:ext uri="{FF2B5EF4-FFF2-40B4-BE49-F238E27FC236}">
                <a16:creationId xmlns:a16="http://schemas.microsoft.com/office/drawing/2014/main" id="{D5B406C4-0C17-2030-6335-88C56C019926}"/>
              </a:ext>
            </a:extLst>
          </p:cNvPr>
          <p:cNvSpPr>
            <a:spLocks noGrp="1"/>
          </p:cNvSpPr>
          <p:nvPr>
            <p:ph type="sldNum" sz="quarter" idx="5"/>
          </p:nvPr>
        </p:nvSpPr>
        <p:spPr/>
        <p:txBody>
          <a:bodyPr/>
          <a:lstStyle/>
          <a:p>
            <a:fld id="{FA5D1758-ED3D-4611-B861-63A1DF032208}" type="slidenum">
              <a:rPr lang="en-US" smtClean="0"/>
              <a:t>27</a:t>
            </a:fld>
            <a:endParaRPr lang="en-US"/>
          </a:p>
        </p:txBody>
      </p:sp>
    </p:spTree>
    <p:extLst>
      <p:ext uri="{BB962C8B-B14F-4D97-AF65-F5344CB8AC3E}">
        <p14:creationId xmlns:p14="http://schemas.microsoft.com/office/powerpoint/2010/main" val="1494366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5B52A-CA11-DDDE-FBFC-4DAF21A0D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B3F85-3898-9677-0EE5-D9A27761C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E18B6-1772-83D1-FC1E-99FEF4E6DD3A}"/>
              </a:ext>
            </a:extLst>
          </p:cNvPr>
          <p:cNvSpPr>
            <a:spLocks noGrp="1"/>
          </p:cNvSpPr>
          <p:nvPr>
            <p:ph type="body" idx="1"/>
          </p:nvPr>
        </p:nvSpPr>
        <p:spPr/>
        <p:txBody>
          <a:bodyPr/>
          <a:lstStyle/>
          <a:p>
            <a:r>
              <a:rPr lang="en-US" b="1" dirty="0"/>
              <a:t>Reinforcement Learning</a:t>
            </a:r>
            <a:r>
              <a:rPr lang="en-US" dirty="0"/>
              <a:t> is how an AI learns by </a:t>
            </a:r>
            <a:r>
              <a:rPr lang="en-US" b="1" dirty="0"/>
              <a:t>trial and error</a:t>
            </a:r>
            <a:r>
              <a:rPr lang="en-US" dirty="0"/>
              <a:t>, like training a dog or playing a video game.</a:t>
            </a:r>
          </a:p>
          <a:p>
            <a:pPr marL="171450" indent="-171450">
              <a:buFont typeface="Arial" panose="020B0604020202020204" pitchFamily="34" charset="0"/>
              <a:buChar char="•"/>
            </a:pPr>
            <a:r>
              <a:rPr lang="en-US" dirty="0"/>
              <a:t>An </a:t>
            </a:r>
            <a:r>
              <a:rPr lang="en-US" b="1" dirty="0"/>
              <a:t>Agent</a:t>
            </a:r>
            <a:r>
              <a:rPr lang="en-US" dirty="0"/>
              <a:t> (the AI) interacts with an </a:t>
            </a:r>
            <a:r>
              <a:rPr lang="en-US" b="1" dirty="0"/>
              <a:t>Environment</a:t>
            </a:r>
            <a:endParaRPr lang="en-US" dirty="0"/>
          </a:p>
          <a:p>
            <a:pPr marL="171450" indent="-171450">
              <a:buFont typeface="Arial" panose="020B0604020202020204" pitchFamily="34" charset="0"/>
              <a:buChar char="•"/>
            </a:pPr>
            <a:r>
              <a:rPr lang="en-US" dirty="0"/>
              <a:t>It takes </a:t>
            </a:r>
            <a:r>
              <a:rPr lang="en-US" b="1" dirty="0"/>
              <a:t>actions</a:t>
            </a:r>
            <a:r>
              <a:rPr lang="en-US" dirty="0"/>
              <a:t> and gets </a:t>
            </a:r>
            <a:r>
              <a:rPr lang="en-US" b="1" dirty="0"/>
              <a:t>rewards or penalties</a:t>
            </a:r>
            <a:endParaRPr lang="en-US" dirty="0"/>
          </a:p>
          <a:p>
            <a:pPr marL="171450" indent="-171450">
              <a:buFont typeface="Arial" panose="020B0604020202020204" pitchFamily="34" charset="0"/>
              <a:buChar char="•"/>
            </a:pPr>
            <a:r>
              <a:rPr lang="en-US" dirty="0"/>
              <a:t>Over time, it </a:t>
            </a:r>
            <a:r>
              <a:rPr lang="en-US" b="1" dirty="0"/>
              <a:t>learns what actions lead to the best rewards</a:t>
            </a:r>
            <a:endParaRPr lang="en-US" i="1" dirty="0"/>
          </a:p>
          <a:p>
            <a:r>
              <a:rPr lang="en-US" i="1" dirty="0"/>
              <a:t>It’s like teaching an AI to make better choices by letting it experience success and failure.</a:t>
            </a:r>
            <a:endParaRPr lang="en-US" dirty="0"/>
          </a:p>
          <a:p>
            <a:endParaRPr lang="en-US" dirty="0"/>
          </a:p>
        </p:txBody>
      </p:sp>
      <p:sp>
        <p:nvSpPr>
          <p:cNvPr id="4" name="Slide Number Placeholder 3">
            <a:extLst>
              <a:ext uri="{FF2B5EF4-FFF2-40B4-BE49-F238E27FC236}">
                <a16:creationId xmlns:a16="http://schemas.microsoft.com/office/drawing/2014/main" id="{03F65440-D36F-CE39-99B6-6CA13A9387F7}"/>
              </a:ext>
            </a:extLst>
          </p:cNvPr>
          <p:cNvSpPr>
            <a:spLocks noGrp="1"/>
          </p:cNvSpPr>
          <p:nvPr>
            <p:ph type="sldNum" sz="quarter" idx="5"/>
          </p:nvPr>
        </p:nvSpPr>
        <p:spPr/>
        <p:txBody>
          <a:bodyPr/>
          <a:lstStyle/>
          <a:p>
            <a:fld id="{FA5D1758-ED3D-4611-B861-63A1DF032208}" type="slidenum">
              <a:rPr lang="en-US" smtClean="0"/>
              <a:t>29</a:t>
            </a:fld>
            <a:endParaRPr lang="en-US"/>
          </a:p>
        </p:txBody>
      </p:sp>
    </p:spTree>
    <p:extLst>
      <p:ext uri="{BB962C8B-B14F-4D97-AF65-F5344CB8AC3E}">
        <p14:creationId xmlns:p14="http://schemas.microsoft.com/office/powerpoint/2010/main" val="2833698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E34B4-7967-C18A-3373-0202D618A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1CD10-68E1-8AC8-CDA3-624EA20B2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3ADE9-D069-6544-7D94-EB31CA4392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AA8DE6-E4C2-E03C-6951-C99B751744C2}"/>
              </a:ext>
            </a:extLst>
          </p:cNvPr>
          <p:cNvSpPr>
            <a:spLocks noGrp="1"/>
          </p:cNvSpPr>
          <p:nvPr>
            <p:ph type="sldNum" sz="quarter" idx="5"/>
          </p:nvPr>
        </p:nvSpPr>
        <p:spPr/>
        <p:txBody>
          <a:bodyPr/>
          <a:lstStyle/>
          <a:p>
            <a:fld id="{FA5D1758-ED3D-4611-B861-63A1DF032208}" type="slidenum">
              <a:rPr lang="en-US" smtClean="0"/>
              <a:t>30</a:t>
            </a:fld>
            <a:endParaRPr lang="en-US"/>
          </a:p>
        </p:txBody>
      </p:sp>
    </p:spTree>
    <p:extLst>
      <p:ext uri="{BB962C8B-B14F-4D97-AF65-F5344CB8AC3E}">
        <p14:creationId xmlns:p14="http://schemas.microsoft.com/office/powerpoint/2010/main" val="260338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F553-88BA-1261-CD48-D93C8C33B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CDE86-CF52-DC3F-7F92-D77B2733D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7AE62-B3FE-66D5-A987-7A2AE69E73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BEDC64-8A48-1DBE-525C-FBE734400888}"/>
              </a:ext>
            </a:extLst>
          </p:cNvPr>
          <p:cNvSpPr>
            <a:spLocks noGrp="1"/>
          </p:cNvSpPr>
          <p:nvPr>
            <p:ph type="sldNum" sz="quarter" idx="5"/>
          </p:nvPr>
        </p:nvSpPr>
        <p:spPr/>
        <p:txBody>
          <a:bodyPr/>
          <a:lstStyle/>
          <a:p>
            <a:fld id="{FA5D1758-ED3D-4611-B861-63A1DF032208}" type="slidenum">
              <a:rPr lang="en-US" smtClean="0"/>
              <a:t>31</a:t>
            </a:fld>
            <a:endParaRPr lang="en-US"/>
          </a:p>
        </p:txBody>
      </p:sp>
    </p:spTree>
    <p:extLst>
      <p:ext uri="{BB962C8B-B14F-4D97-AF65-F5344CB8AC3E}">
        <p14:creationId xmlns:p14="http://schemas.microsoft.com/office/powerpoint/2010/main" val="53811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BF96-BC29-629B-A4F3-0DFAE7B46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F944A-7704-5C75-06BA-923117B5D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72202-AD0C-4A00-8069-236209337106}"/>
              </a:ext>
            </a:extLst>
          </p:cNvPr>
          <p:cNvSpPr>
            <a:spLocks noGrp="1"/>
          </p:cNvSpPr>
          <p:nvPr>
            <p:ph type="body" idx="1"/>
          </p:nvPr>
        </p:nvSpPr>
        <p:spPr/>
        <p:txBody>
          <a:bodyPr/>
          <a:lstStyle/>
          <a:p>
            <a:r>
              <a:rPr lang="en-US" dirty="0"/>
              <a:t>AI growth is a three-pronged problem. We require data centers, energy, and development. </a:t>
            </a:r>
          </a:p>
        </p:txBody>
      </p:sp>
      <p:sp>
        <p:nvSpPr>
          <p:cNvPr id="4" name="Slide Number Placeholder 3">
            <a:extLst>
              <a:ext uri="{FF2B5EF4-FFF2-40B4-BE49-F238E27FC236}">
                <a16:creationId xmlns:a16="http://schemas.microsoft.com/office/drawing/2014/main" id="{24A1D63F-2411-85AA-FA5A-6D7F4D5FE75B}"/>
              </a:ext>
            </a:extLst>
          </p:cNvPr>
          <p:cNvSpPr>
            <a:spLocks noGrp="1"/>
          </p:cNvSpPr>
          <p:nvPr>
            <p:ph type="sldNum" sz="quarter" idx="5"/>
          </p:nvPr>
        </p:nvSpPr>
        <p:spPr/>
        <p:txBody>
          <a:bodyPr/>
          <a:lstStyle/>
          <a:p>
            <a:fld id="{FA5D1758-ED3D-4611-B861-63A1DF032208}" type="slidenum">
              <a:rPr lang="en-US" smtClean="0"/>
              <a:t>3</a:t>
            </a:fld>
            <a:endParaRPr lang="en-US"/>
          </a:p>
        </p:txBody>
      </p:sp>
    </p:spTree>
    <p:extLst>
      <p:ext uri="{BB962C8B-B14F-4D97-AF65-F5344CB8AC3E}">
        <p14:creationId xmlns:p14="http://schemas.microsoft.com/office/powerpoint/2010/main" val="1415274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019A-4B8C-7C61-A343-52EA54BB5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452DF-C932-4676-D0EE-7D83DE5EB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BE8B7-4800-949F-B485-41AF687D71F1}"/>
              </a:ext>
            </a:extLst>
          </p:cNvPr>
          <p:cNvSpPr>
            <a:spLocks noGrp="1"/>
          </p:cNvSpPr>
          <p:nvPr>
            <p:ph type="body" idx="1"/>
          </p:nvPr>
        </p:nvSpPr>
        <p:spPr/>
        <p:txBody>
          <a:bodyPr/>
          <a:lstStyle/>
          <a:p>
            <a:r>
              <a:rPr lang="en-US" dirty="0"/>
              <a:t>Go in more than 2500 years old, and AI flipped the script on how to play just a few years ago.</a:t>
            </a:r>
          </a:p>
        </p:txBody>
      </p:sp>
      <p:sp>
        <p:nvSpPr>
          <p:cNvPr id="4" name="Slide Number Placeholder 3">
            <a:extLst>
              <a:ext uri="{FF2B5EF4-FFF2-40B4-BE49-F238E27FC236}">
                <a16:creationId xmlns:a16="http://schemas.microsoft.com/office/drawing/2014/main" id="{8BF02D13-1932-7640-E5F9-92EF4F6FB136}"/>
              </a:ext>
            </a:extLst>
          </p:cNvPr>
          <p:cNvSpPr>
            <a:spLocks noGrp="1"/>
          </p:cNvSpPr>
          <p:nvPr>
            <p:ph type="sldNum" sz="quarter" idx="5"/>
          </p:nvPr>
        </p:nvSpPr>
        <p:spPr/>
        <p:txBody>
          <a:bodyPr/>
          <a:lstStyle/>
          <a:p>
            <a:fld id="{FA5D1758-ED3D-4611-B861-63A1DF032208}" type="slidenum">
              <a:rPr lang="en-US" smtClean="0"/>
              <a:t>32</a:t>
            </a:fld>
            <a:endParaRPr lang="en-US"/>
          </a:p>
        </p:txBody>
      </p:sp>
    </p:spTree>
    <p:extLst>
      <p:ext uri="{BB962C8B-B14F-4D97-AF65-F5344CB8AC3E}">
        <p14:creationId xmlns:p14="http://schemas.microsoft.com/office/powerpoint/2010/main" val="4059798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CC0D-8C7E-5262-9480-B93CDE457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263CA-9563-055E-7359-BFCC23E32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A1412-F27B-A0D0-7DAB-59EB6075DB8D}"/>
              </a:ext>
            </a:extLst>
          </p:cNvPr>
          <p:cNvSpPr>
            <a:spLocks noGrp="1"/>
          </p:cNvSpPr>
          <p:nvPr>
            <p:ph type="body" idx="1"/>
          </p:nvPr>
        </p:nvSpPr>
        <p:spPr/>
        <p:txBody>
          <a:bodyPr/>
          <a:lstStyle/>
          <a:p>
            <a:r>
              <a:rPr lang="en-US" dirty="0"/>
              <a:t>DeepSeek R1 was trained using </a:t>
            </a:r>
            <a:r>
              <a:rPr lang="en-US" b="1" dirty="0"/>
              <a:t>reinforcement learning (RL)</a:t>
            </a:r>
            <a:r>
              <a:rPr lang="en-US" dirty="0"/>
              <a:t> to develop </a:t>
            </a:r>
            <a:r>
              <a:rPr lang="en-US" i="1" dirty="0"/>
              <a:t>reasoning-driven self-correction</a:t>
            </a:r>
            <a:r>
              <a:rPr lang="en-US" dirty="0"/>
              <a:t>. During training, it was rewarded not just for correct answers, but for </a:t>
            </a:r>
            <a:r>
              <a:rPr lang="en-US" b="1" dirty="0"/>
              <a:t>iterative improvement, </a:t>
            </a:r>
            <a:r>
              <a:rPr lang="en-US" dirty="0"/>
              <a:t>learning to:</a:t>
            </a:r>
          </a:p>
          <a:p>
            <a:pPr marL="171450" indent="-171450">
              <a:buFont typeface="Arial" panose="020B0604020202020204" pitchFamily="34" charset="0"/>
              <a:buChar char="•"/>
            </a:pPr>
            <a:r>
              <a:rPr lang="en-US" dirty="0"/>
              <a:t>Reflect on initial outputs</a:t>
            </a:r>
          </a:p>
          <a:p>
            <a:pPr marL="171450" indent="-171450">
              <a:buFont typeface="Arial" panose="020B0604020202020204" pitchFamily="34" charset="0"/>
              <a:buChar char="•"/>
            </a:pPr>
            <a:r>
              <a:rPr lang="en-US" dirty="0"/>
              <a:t>Detect flaws or gaps in logic</a:t>
            </a:r>
          </a:p>
          <a:p>
            <a:pPr marL="171450" indent="-171450">
              <a:buFont typeface="Arial" panose="020B0604020202020204" pitchFamily="34" charset="0"/>
              <a:buChar char="•"/>
            </a:pPr>
            <a:r>
              <a:rPr lang="en-US" dirty="0"/>
              <a:t>Rerun reasoning steps to improve results</a:t>
            </a:r>
          </a:p>
          <a:p>
            <a:endParaRPr lang="en-US" dirty="0"/>
          </a:p>
          <a:p>
            <a:r>
              <a:rPr lang="en-US" dirty="0"/>
              <a:t>This process, reinforced across diverse tasks, taught the model to </a:t>
            </a:r>
            <a:r>
              <a:rPr lang="en-US" b="1" dirty="0"/>
              <a:t>critique its own outputs</a:t>
            </a:r>
            <a:r>
              <a:rPr lang="en-US" dirty="0"/>
              <a:t> and </a:t>
            </a:r>
            <a:r>
              <a:rPr lang="en-US" b="1" dirty="0"/>
              <a:t>revise answers autonomously</a:t>
            </a:r>
            <a:r>
              <a:rPr lang="en-US" dirty="0"/>
              <a:t>, mirroring human-like reasoning loops.</a:t>
            </a:r>
          </a:p>
        </p:txBody>
      </p:sp>
      <p:sp>
        <p:nvSpPr>
          <p:cNvPr id="4" name="Slide Number Placeholder 3">
            <a:extLst>
              <a:ext uri="{FF2B5EF4-FFF2-40B4-BE49-F238E27FC236}">
                <a16:creationId xmlns:a16="http://schemas.microsoft.com/office/drawing/2014/main" id="{448ED984-94B2-DEF8-EE07-F98151163CEC}"/>
              </a:ext>
            </a:extLst>
          </p:cNvPr>
          <p:cNvSpPr>
            <a:spLocks noGrp="1"/>
          </p:cNvSpPr>
          <p:nvPr>
            <p:ph type="sldNum" sz="quarter" idx="5"/>
          </p:nvPr>
        </p:nvSpPr>
        <p:spPr/>
        <p:txBody>
          <a:bodyPr/>
          <a:lstStyle/>
          <a:p>
            <a:fld id="{FA5D1758-ED3D-4611-B861-63A1DF032208}" type="slidenum">
              <a:rPr lang="en-US" smtClean="0"/>
              <a:t>33</a:t>
            </a:fld>
            <a:endParaRPr lang="en-US"/>
          </a:p>
        </p:txBody>
      </p:sp>
    </p:spTree>
    <p:extLst>
      <p:ext uri="{BB962C8B-B14F-4D97-AF65-F5344CB8AC3E}">
        <p14:creationId xmlns:p14="http://schemas.microsoft.com/office/powerpoint/2010/main" val="2632607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81D9-4EAA-213A-6454-0FF59A101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41F70-4BB8-836C-926E-F21826684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EDF61-0D94-84B6-E846-84FF6BF6824A}"/>
              </a:ext>
            </a:extLst>
          </p:cNvPr>
          <p:cNvSpPr>
            <a:spLocks noGrp="1"/>
          </p:cNvSpPr>
          <p:nvPr>
            <p:ph type="body" idx="1"/>
          </p:nvPr>
        </p:nvSpPr>
        <p:spPr/>
        <p:txBody>
          <a:bodyPr/>
          <a:lstStyle/>
          <a:p>
            <a:r>
              <a:rPr lang="en-US" b="1" dirty="0"/>
              <a:t>DeepSeek R1</a:t>
            </a:r>
            <a:r>
              <a:rPr lang="en-US" dirty="0"/>
              <a:t> was trained through a </a:t>
            </a:r>
            <a:r>
              <a:rPr lang="en-US" b="1" dirty="0"/>
              <a:t>structured four-phase reinforcement learning (RL) process</a:t>
            </a:r>
            <a:r>
              <a:rPr lang="en-US" dirty="0"/>
              <a:t>, each stage adding specialized capabilities to the model:</a:t>
            </a:r>
          </a:p>
          <a:p>
            <a:endParaRPr lang="en-US" dirty="0"/>
          </a:p>
          <a:p>
            <a:r>
              <a:rPr lang="en-US" b="1" dirty="0"/>
              <a:t>Stage 1: Cold Start Fine-Tuning</a:t>
            </a:r>
          </a:p>
          <a:p>
            <a:pPr marL="171450" indent="-171450">
              <a:buFont typeface="Arial" panose="020B0604020202020204" pitchFamily="34" charset="0"/>
              <a:buChar char="•"/>
            </a:pPr>
            <a:r>
              <a:rPr lang="en-US" dirty="0"/>
              <a:t>Begins with a </a:t>
            </a:r>
            <a:r>
              <a:rPr lang="en-US" b="1" dirty="0"/>
              <a:t>Base RL-Zero Model</a:t>
            </a:r>
            <a:r>
              <a:rPr lang="en-US" dirty="0"/>
              <a:t>, which has no prior task-specific knowledge</a:t>
            </a:r>
          </a:p>
          <a:p>
            <a:pPr marL="171450" indent="-171450">
              <a:buFont typeface="Arial" panose="020B0604020202020204" pitchFamily="34" charset="0"/>
              <a:buChar char="•"/>
            </a:pPr>
            <a:r>
              <a:rPr lang="en-US" dirty="0"/>
              <a:t>Fine-tuning calibrates this foundation using supervised signals or basic objectives to prepare for RL-based training.</a:t>
            </a:r>
          </a:p>
          <a:p>
            <a:endParaRPr lang="en-US" b="1" dirty="0"/>
          </a:p>
          <a:p>
            <a:r>
              <a:rPr lang="en-US" b="1" dirty="0"/>
              <a:t>Stage 2: Reasoning RL</a:t>
            </a:r>
          </a:p>
          <a:p>
            <a:pPr marL="171450" indent="-171450">
              <a:buFont typeface="Arial" panose="020B0604020202020204" pitchFamily="34" charset="0"/>
              <a:buChar char="•"/>
            </a:pPr>
            <a:r>
              <a:rPr lang="en-US" dirty="0"/>
              <a:t>Focus shifts to enhancing the model’s </a:t>
            </a:r>
            <a:r>
              <a:rPr lang="en-US" b="1" dirty="0"/>
              <a:t>logical reasoning</a:t>
            </a:r>
            <a:r>
              <a:rPr lang="en-US" dirty="0"/>
              <a:t> and decision-making through targeted RL objectives.</a:t>
            </a:r>
          </a:p>
          <a:p>
            <a:pPr marL="171450" indent="-171450">
              <a:buFont typeface="Arial" panose="020B0604020202020204" pitchFamily="34" charset="0"/>
              <a:buChar char="•"/>
            </a:pPr>
            <a:r>
              <a:rPr lang="en-US" dirty="0"/>
              <a:t>Reinforcement Learning is used to teach the model to improve over iterative problem-solving scenarios.</a:t>
            </a:r>
          </a:p>
          <a:p>
            <a:endParaRPr lang="en-US" b="1" dirty="0"/>
          </a:p>
          <a:p>
            <a:r>
              <a:rPr lang="en-US" b="1" dirty="0"/>
              <a:t>Stage 3: Thinking Mode Fusion</a:t>
            </a:r>
          </a:p>
          <a:p>
            <a:pPr marL="171450" indent="-171450">
              <a:buFont typeface="Arial" panose="020B0604020202020204" pitchFamily="34" charset="0"/>
              <a:buChar char="•"/>
            </a:pPr>
            <a:r>
              <a:rPr lang="en-US" dirty="0"/>
              <a:t>Multiple thinking strategies (e.g., chain-of-thought, step-by-step reasoning) are </a:t>
            </a:r>
            <a:r>
              <a:rPr lang="en-US" b="1" dirty="0"/>
              <a:t>integrated into a unified framework</a:t>
            </a:r>
            <a:r>
              <a:rPr lang="en-US" dirty="0"/>
              <a:t>.</a:t>
            </a:r>
          </a:p>
          <a:p>
            <a:pPr marL="171450" indent="-171450">
              <a:buFont typeface="Arial" panose="020B0604020202020204" pitchFamily="34" charset="0"/>
              <a:buChar char="•"/>
            </a:pPr>
            <a:r>
              <a:rPr lang="en-US" dirty="0"/>
              <a:t>This helps the model blend different inference styles for better versatility and consistency.</a:t>
            </a:r>
          </a:p>
          <a:p>
            <a:endParaRPr lang="en-US" b="1" dirty="0"/>
          </a:p>
          <a:p>
            <a:r>
              <a:rPr lang="en-US" b="1" dirty="0"/>
              <a:t>Stage 4: Mixed General RL</a:t>
            </a:r>
          </a:p>
          <a:p>
            <a:pPr marL="171450" indent="-171450">
              <a:buFont typeface="Arial" panose="020B0604020202020204" pitchFamily="34" charset="0"/>
              <a:buChar char="•"/>
            </a:pPr>
            <a:r>
              <a:rPr lang="en-US" dirty="0"/>
              <a:t>Final stage combines tasks and learning environments in a </a:t>
            </a:r>
            <a:r>
              <a:rPr lang="en-US" b="1" dirty="0"/>
              <a:t>generalized multi-domain RL setup</a:t>
            </a:r>
            <a:r>
              <a:rPr lang="en-US" dirty="0"/>
              <a:t>.</a:t>
            </a:r>
          </a:p>
          <a:p>
            <a:pPr marL="171450" indent="-171450">
              <a:buFont typeface="Arial" panose="020B0604020202020204" pitchFamily="34" charset="0"/>
              <a:buChar char="•"/>
            </a:pPr>
            <a:r>
              <a:rPr lang="en-US" dirty="0"/>
              <a:t>Trains the model to perform well </a:t>
            </a:r>
            <a:r>
              <a:rPr lang="en-US" b="1" dirty="0"/>
              <a:t>across a wide variety of prompts and instructions</a:t>
            </a:r>
            <a:r>
              <a:rPr lang="en-US" dirty="0"/>
              <a:t>, simulating real-world use.</a:t>
            </a:r>
          </a:p>
          <a:p>
            <a:endParaRPr lang="en-US" dirty="0"/>
          </a:p>
          <a:p>
            <a:r>
              <a:rPr lang="en-US" dirty="0"/>
              <a:t>The result is the </a:t>
            </a:r>
            <a:r>
              <a:rPr lang="en-US" b="1" dirty="0"/>
              <a:t>DeepSeek R1 Model</a:t>
            </a:r>
            <a:r>
              <a:rPr lang="en-US" dirty="0"/>
              <a:t>, capable of strong reasoning, generalization, and adaptive thinking.</a:t>
            </a:r>
          </a:p>
        </p:txBody>
      </p:sp>
      <p:sp>
        <p:nvSpPr>
          <p:cNvPr id="4" name="Slide Number Placeholder 3">
            <a:extLst>
              <a:ext uri="{FF2B5EF4-FFF2-40B4-BE49-F238E27FC236}">
                <a16:creationId xmlns:a16="http://schemas.microsoft.com/office/drawing/2014/main" id="{AAD37D80-A9C8-2D7D-215E-BCD7EB2B948A}"/>
              </a:ext>
            </a:extLst>
          </p:cNvPr>
          <p:cNvSpPr>
            <a:spLocks noGrp="1"/>
          </p:cNvSpPr>
          <p:nvPr>
            <p:ph type="sldNum" sz="quarter" idx="5"/>
          </p:nvPr>
        </p:nvSpPr>
        <p:spPr/>
        <p:txBody>
          <a:bodyPr/>
          <a:lstStyle/>
          <a:p>
            <a:fld id="{FA5D1758-ED3D-4611-B861-63A1DF032208}" type="slidenum">
              <a:rPr lang="en-US" smtClean="0"/>
              <a:t>34</a:t>
            </a:fld>
            <a:endParaRPr lang="en-US"/>
          </a:p>
        </p:txBody>
      </p:sp>
    </p:spTree>
    <p:extLst>
      <p:ext uri="{BB962C8B-B14F-4D97-AF65-F5344CB8AC3E}">
        <p14:creationId xmlns:p14="http://schemas.microsoft.com/office/powerpoint/2010/main" val="2229430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CD8E6-8D13-8E8E-79CC-F8055303F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F951C-68DF-0EC1-3892-4C569FE41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C30CA-E403-4860-F312-C53EC9306CDE}"/>
              </a:ext>
            </a:extLst>
          </p:cNvPr>
          <p:cNvSpPr>
            <a:spLocks noGrp="1"/>
          </p:cNvSpPr>
          <p:nvPr>
            <p:ph type="body" idx="1"/>
          </p:nvPr>
        </p:nvSpPr>
        <p:spPr/>
        <p:txBody>
          <a:bodyPr/>
          <a:lstStyle/>
          <a:p>
            <a:r>
              <a:rPr lang="en-US" dirty="0"/>
              <a:t>DeepSeek R1 was trained using </a:t>
            </a:r>
            <a:r>
              <a:rPr lang="en-US" b="1" dirty="0"/>
              <a:t>reinforcement learning (RL)</a:t>
            </a:r>
            <a:r>
              <a:rPr lang="en-US" dirty="0"/>
              <a:t> to develop </a:t>
            </a:r>
            <a:r>
              <a:rPr lang="en-US" i="1" dirty="0"/>
              <a:t>reasoning-driven self-correction</a:t>
            </a:r>
            <a:r>
              <a:rPr lang="en-US" dirty="0"/>
              <a:t>. During training, it was rewarded not just for correct answers, but for </a:t>
            </a:r>
            <a:r>
              <a:rPr lang="en-US" b="1" dirty="0"/>
              <a:t>iterative improvement, </a:t>
            </a:r>
            <a:r>
              <a:rPr lang="en-US" dirty="0"/>
              <a:t>learning to:</a:t>
            </a:r>
          </a:p>
          <a:p>
            <a:pPr marL="171450" indent="-171450">
              <a:buFont typeface="Arial" panose="020B0604020202020204" pitchFamily="34" charset="0"/>
              <a:buChar char="•"/>
            </a:pPr>
            <a:r>
              <a:rPr lang="en-US" dirty="0"/>
              <a:t>Reflect on initial outputs</a:t>
            </a:r>
          </a:p>
          <a:p>
            <a:pPr marL="171450" indent="-171450">
              <a:buFont typeface="Arial" panose="020B0604020202020204" pitchFamily="34" charset="0"/>
              <a:buChar char="•"/>
            </a:pPr>
            <a:r>
              <a:rPr lang="en-US" dirty="0"/>
              <a:t>Detect flaws or gaps in logic</a:t>
            </a:r>
          </a:p>
          <a:p>
            <a:pPr marL="171450" indent="-171450">
              <a:buFont typeface="Arial" panose="020B0604020202020204" pitchFamily="34" charset="0"/>
              <a:buChar char="•"/>
            </a:pPr>
            <a:r>
              <a:rPr lang="en-US" dirty="0"/>
              <a:t>Rerun reasoning steps to improve results</a:t>
            </a:r>
          </a:p>
          <a:p>
            <a:endParaRPr lang="en-US" dirty="0"/>
          </a:p>
          <a:p>
            <a:r>
              <a:rPr lang="en-US" dirty="0"/>
              <a:t>This process, reinforced across diverse tasks, taught the model to </a:t>
            </a:r>
            <a:r>
              <a:rPr lang="en-US" b="1" dirty="0"/>
              <a:t>critique its own outputs</a:t>
            </a:r>
            <a:r>
              <a:rPr lang="en-US" dirty="0"/>
              <a:t> and </a:t>
            </a:r>
            <a:r>
              <a:rPr lang="en-US" b="1" dirty="0"/>
              <a:t>revise answers autonomously</a:t>
            </a:r>
            <a:r>
              <a:rPr lang="en-US" dirty="0"/>
              <a:t>, mirroring human-like reasoning loops.</a:t>
            </a:r>
          </a:p>
        </p:txBody>
      </p:sp>
      <p:sp>
        <p:nvSpPr>
          <p:cNvPr id="4" name="Slide Number Placeholder 3">
            <a:extLst>
              <a:ext uri="{FF2B5EF4-FFF2-40B4-BE49-F238E27FC236}">
                <a16:creationId xmlns:a16="http://schemas.microsoft.com/office/drawing/2014/main" id="{EC7DCE8F-791B-CE74-A605-E0477A3BB153}"/>
              </a:ext>
            </a:extLst>
          </p:cNvPr>
          <p:cNvSpPr>
            <a:spLocks noGrp="1"/>
          </p:cNvSpPr>
          <p:nvPr>
            <p:ph type="sldNum" sz="quarter" idx="5"/>
          </p:nvPr>
        </p:nvSpPr>
        <p:spPr/>
        <p:txBody>
          <a:bodyPr/>
          <a:lstStyle/>
          <a:p>
            <a:fld id="{FA5D1758-ED3D-4611-B861-63A1DF032208}" type="slidenum">
              <a:rPr lang="en-US" smtClean="0"/>
              <a:t>35</a:t>
            </a:fld>
            <a:endParaRPr lang="en-US"/>
          </a:p>
        </p:txBody>
      </p:sp>
    </p:spTree>
    <p:extLst>
      <p:ext uri="{BB962C8B-B14F-4D97-AF65-F5344CB8AC3E}">
        <p14:creationId xmlns:p14="http://schemas.microsoft.com/office/powerpoint/2010/main" val="92365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2884-28ED-F3D8-E561-8742D4699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E7EB6-7E75-A585-AAE1-7F6AFFC9C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B664A-0D61-2998-72F4-3C5A241CBBF2}"/>
              </a:ext>
            </a:extLst>
          </p:cNvPr>
          <p:cNvSpPr>
            <a:spLocks noGrp="1"/>
          </p:cNvSpPr>
          <p:nvPr>
            <p:ph type="body" idx="1"/>
          </p:nvPr>
        </p:nvSpPr>
        <p:spPr/>
        <p:txBody>
          <a:bodyPr/>
          <a:lstStyle/>
          <a:p>
            <a:r>
              <a:rPr lang="en-US" dirty="0"/>
              <a:t>We’re in the sixth wave of innovation, and each subsequent wave approaches faster and faster – and AI, specifically AGI and ASI will increase the speeds exponentially. </a:t>
            </a:r>
          </a:p>
        </p:txBody>
      </p:sp>
      <p:sp>
        <p:nvSpPr>
          <p:cNvPr id="4" name="Slide Number Placeholder 3">
            <a:extLst>
              <a:ext uri="{FF2B5EF4-FFF2-40B4-BE49-F238E27FC236}">
                <a16:creationId xmlns:a16="http://schemas.microsoft.com/office/drawing/2014/main" id="{73B126FA-A382-B80A-4DE5-EAE0E95C1F95}"/>
              </a:ext>
            </a:extLst>
          </p:cNvPr>
          <p:cNvSpPr>
            <a:spLocks noGrp="1"/>
          </p:cNvSpPr>
          <p:nvPr>
            <p:ph type="sldNum" sz="quarter" idx="5"/>
          </p:nvPr>
        </p:nvSpPr>
        <p:spPr/>
        <p:txBody>
          <a:bodyPr/>
          <a:lstStyle/>
          <a:p>
            <a:fld id="{FA5D1758-ED3D-4611-B861-63A1DF032208}" type="slidenum">
              <a:rPr lang="en-US" smtClean="0"/>
              <a:t>36</a:t>
            </a:fld>
            <a:endParaRPr lang="en-US"/>
          </a:p>
        </p:txBody>
      </p:sp>
    </p:spTree>
    <p:extLst>
      <p:ext uri="{BB962C8B-B14F-4D97-AF65-F5344CB8AC3E}">
        <p14:creationId xmlns:p14="http://schemas.microsoft.com/office/powerpoint/2010/main" val="2439682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Transforming data for powerful AI solutions reduces the time and effort to unlock value from your data. Plus, these models are designed to address the specific business problems at hand and provide meaningful insights that drive informed decision-making.</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Strategically unify your data to leverage AI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93% of respondents agree that data strategy is critical to getting value from generative AI. AI initiatives are only as good as the data they’re built on, so a strong data foundation and strategy is critical for successful AI innovation. By moving to a single foundation that’s built on a lake-based architecture, you can do everything from data preparation to modeling to quickly discovering insights, all directly from your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lakehouse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Accelerate data scientists’ productivity</a:t>
            </a:r>
          </a:p>
          <a:p>
            <a:pPr marL="0" marR="0">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When it comes to productivity, business users and data professionals should be equipped with the tools and capabilities to streamline and automate processes, freeing up their time for more impactful work. Forrester reported that “business, technology, and marketing leaders’ investment in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genAI</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in the year ahead will augment employees’ creative problem-solving time by up to 50% — driving customer-centric innovation and creating greater business value.”</a:t>
            </a:r>
          </a:p>
          <a:p>
            <a:pPr marL="0" marR="0">
              <a:lnSpc>
                <a:spcPct val="107000"/>
              </a:lnSpc>
              <a:spcBef>
                <a:spcPts val="0"/>
              </a:spcBef>
              <a:spcAft>
                <a:spcPts val="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Achieve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cost and performance efficiencies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By increasing productivity across the business, you’re able to make the most of your data investments with a solution that drives performance efficiencies across your organization. 57% of leaders believe AI and ML will play a significant role in achieving business objectives over the next three years – leveraging artificial intelligence and machine learning models that eliminate errors and automate processes, your teams will be able to discover new revenue opportunities while saving time and money. </a:t>
            </a:r>
          </a:p>
        </p:txBody>
      </p:sp>
      <p:sp>
        <p:nvSpPr>
          <p:cNvPr id="4" name="Slide Number Placeholder 3"/>
          <p:cNvSpPr>
            <a:spLocks noGrp="1"/>
          </p:cNvSpPr>
          <p:nvPr>
            <p:ph type="sldNum" sz="quarter" idx="5"/>
          </p:nvPr>
        </p:nvSpPr>
        <p:spPr/>
        <p:txBody>
          <a:bodyPr/>
          <a:lstStyle/>
          <a:p>
            <a:fld id="{FA5D1758-ED3D-4611-B861-63A1DF032208}" type="slidenum">
              <a:rPr lang="en-US" smtClean="0"/>
              <a:t>37</a:t>
            </a:fld>
            <a:endParaRPr lang="en-US"/>
          </a:p>
        </p:txBody>
      </p:sp>
    </p:spTree>
    <p:extLst>
      <p:ext uri="{BB962C8B-B14F-4D97-AF65-F5344CB8AC3E}">
        <p14:creationId xmlns:p14="http://schemas.microsoft.com/office/powerpoint/2010/main" val="2263872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C023-DC8A-19C2-83BB-575A12758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EB4EF-13DE-22C9-BE82-DE0549103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353E0-0314-1104-DE1D-A858B39A7580}"/>
              </a:ext>
            </a:extLst>
          </p:cNvPr>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Transforming data for powerful AI solutions reduces the time and effort to unlock value from your data. Plus, these models are designed to address the specific business problems at hand and provide meaningful insights that drive informed decision-making.</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Strategically unify your data to leverage AI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93% of respondents agree that data strategy is critical to getting value from generative AI. AI initiatives are only as good as the data they’re built on, so a strong data foundation and strategy is critical for successful AI innovation. By moving to a single foundation that’s built on a lake-based architecture, you can do everything from data preparation to modeling to quickly discovering insights, all directly from your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lakehouse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Accelerate data scientists’ productivity</a:t>
            </a:r>
          </a:p>
          <a:p>
            <a:pPr marL="0" marR="0">
              <a:lnSpc>
                <a:spcPct val="107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When it comes to productivity, business users and data professionals should be equipped with the tools and capabilities to streamline and automate processes, freeing up their time for more impactful work. Forrester reported that “business, technology, and marketing leaders’ investment in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genAI</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in the year ahead will augment employees’ creative problem-solving time by up to 50% — driving customer-centric innovation and creating greater business value.”</a:t>
            </a:r>
          </a:p>
          <a:p>
            <a:pPr marL="0" marR="0">
              <a:lnSpc>
                <a:spcPct val="107000"/>
              </a:lnSpc>
              <a:spcBef>
                <a:spcPts val="0"/>
              </a:spcBef>
              <a:spcAft>
                <a:spcPts val="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Achieve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cost and performance efficiencies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By increasing productivity across the business, you’re able to make the most of your data investments with a solution that drives performance efficiencies across your organization. 57% of leaders believe AI and ML will play a significant role in achieving business objectives over the next three years – leveraging artificial intelligence and machine learning models that eliminate errors and automate processes, your teams will be able to discover new revenue opportunities while saving time and money. </a:t>
            </a:r>
          </a:p>
        </p:txBody>
      </p:sp>
      <p:sp>
        <p:nvSpPr>
          <p:cNvPr id="4" name="Slide Number Placeholder 3">
            <a:extLst>
              <a:ext uri="{FF2B5EF4-FFF2-40B4-BE49-F238E27FC236}">
                <a16:creationId xmlns:a16="http://schemas.microsoft.com/office/drawing/2014/main" id="{E345A2C0-719A-E7A8-0A66-23D32233698D}"/>
              </a:ext>
            </a:extLst>
          </p:cNvPr>
          <p:cNvSpPr>
            <a:spLocks noGrp="1"/>
          </p:cNvSpPr>
          <p:nvPr>
            <p:ph type="sldNum" sz="quarter" idx="5"/>
          </p:nvPr>
        </p:nvSpPr>
        <p:spPr/>
        <p:txBody>
          <a:bodyPr/>
          <a:lstStyle/>
          <a:p>
            <a:fld id="{FA5D1758-ED3D-4611-B861-63A1DF032208}" type="slidenum">
              <a:rPr lang="en-US" smtClean="0"/>
              <a:t>38</a:t>
            </a:fld>
            <a:endParaRPr lang="en-US"/>
          </a:p>
        </p:txBody>
      </p:sp>
    </p:spTree>
    <p:extLst>
      <p:ext uri="{BB962C8B-B14F-4D97-AF65-F5344CB8AC3E}">
        <p14:creationId xmlns:p14="http://schemas.microsoft.com/office/powerpoint/2010/main" val="2627217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effectLst/>
              </a:rPr>
              <a:t>Realizing ROI in AI Investments</a:t>
            </a:r>
          </a:p>
          <a:p>
            <a:pPr>
              <a:spcAft>
                <a:spcPts val="800"/>
              </a:spcAft>
              <a:buFont typeface="Arial" panose="020B0604020202020204" pitchFamily="34" charset="0"/>
              <a:buChar char="•"/>
            </a:pPr>
            <a:r>
              <a:rPr lang="en-US" b="1" dirty="0">
                <a:effectLst/>
              </a:rPr>
              <a:t>Positive ROI Trends:</a:t>
            </a:r>
            <a:endParaRPr lang="en-US" dirty="0">
              <a:effectLst/>
            </a:endParaRPr>
          </a:p>
          <a:p>
            <a:pPr marL="742950" lvl="1" indent="-285750">
              <a:spcAft>
                <a:spcPts val="800"/>
              </a:spcAft>
              <a:buFont typeface="Arial" panose="020B0604020202020204" pitchFamily="34" charset="0"/>
              <a:buChar char="•"/>
            </a:pPr>
            <a:r>
              <a:rPr lang="en-US" dirty="0">
                <a:effectLst/>
              </a:rPr>
              <a:t>51% of businesses report top-line growth through AI (e.g., revenue and customer acquisition).</a:t>
            </a:r>
          </a:p>
          <a:p>
            <a:pPr marL="742950" lvl="1" indent="-285750">
              <a:spcAft>
                <a:spcPts val="800"/>
              </a:spcAft>
              <a:buFont typeface="Arial" panose="020B0604020202020204" pitchFamily="34" charset="0"/>
              <a:buChar char="•"/>
            </a:pPr>
            <a:r>
              <a:rPr lang="en-US" dirty="0">
                <a:effectLst/>
              </a:rPr>
              <a:t>49% observe bottom-line benefits (e.g., cost reduction and efficiency).</a:t>
            </a:r>
          </a:p>
          <a:p>
            <a:pPr marL="742950" lvl="1" indent="-285750">
              <a:spcAft>
                <a:spcPts val="800"/>
              </a:spcAft>
              <a:buFont typeface="Arial" panose="020B0604020202020204" pitchFamily="34" charset="0"/>
              <a:buChar char="•"/>
            </a:pPr>
            <a:r>
              <a:rPr lang="en-US" dirty="0">
                <a:effectLst/>
              </a:rPr>
              <a:t>41% achieve risk avoidance (e.g., compliance, predictive maintenance).</a:t>
            </a:r>
          </a:p>
          <a:p>
            <a:pPr>
              <a:spcAft>
                <a:spcPts val="800"/>
              </a:spcAft>
              <a:buFont typeface="Arial" panose="020B0604020202020204" pitchFamily="34" charset="0"/>
              <a:buChar char="•"/>
            </a:pPr>
            <a:r>
              <a:rPr lang="en-US" b="1" dirty="0">
                <a:effectLst/>
              </a:rPr>
              <a:t>Key Drivers for ROI:</a:t>
            </a:r>
            <a:endParaRPr lang="en-US" dirty="0">
              <a:effectLst/>
            </a:endParaRPr>
          </a:p>
          <a:p>
            <a:pPr marL="742950" lvl="1" indent="-285750">
              <a:spcAft>
                <a:spcPts val="800"/>
              </a:spcAft>
              <a:buFont typeface="Arial" panose="020B0604020202020204" pitchFamily="34" charset="0"/>
              <a:buChar char="•"/>
            </a:pPr>
            <a:r>
              <a:rPr lang="en-US" b="1" dirty="0">
                <a:effectLst/>
              </a:rPr>
              <a:t>Strategic Alignment:</a:t>
            </a:r>
            <a:r>
              <a:rPr lang="en-US" dirty="0">
                <a:effectLst/>
              </a:rPr>
              <a:t> Link AI initiatives with core business objectives.</a:t>
            </a:r>
          </a:p>
          <a:p>
            <a:pPr marL="742950" lvl="1" indent="-285750">
              <a:spcAft>
                <a:spcPts val="800"/>
              </a:spcAft>
              <a:buFont typeface="Arial" panose="020B0604020202020204" pitchFamily="34" charset="0"/>
              <a:buChar char="•"/>
            </a:pPr>
            <a:r>
              <a:rPr lang="en-US" b="1" dirty="0">
                <a:effectLst/>
              </a:rPr>
              <a:t>Categorization of Investments:</a:t>
            </a:r>
            <a:endParaRPr lang="en-US" dirty="0">
              <a:effectLst/>
            </a:endParaRPr>
          </a:p>
          <a:p>
            <a:pPr marL="1143000" lvl="2" indent="-228600">
              <a:spcAft>
                <a:spcPts val="800"/>
              </a:spcAft>
              <a:buFont typeface="Arial" panose="020B0604020202020204" pitchFamily="34" charset="0"/>
              <a:buChar char="•"/>
            </a:pPr>
            <a:r>
              <a:rPr lang="en-US" dirty="0">
                <a:effectLst/>
              </a:rPr>
              <a:t>Commoditized: Automation tools.</a:t>
            </a:r>
          </a:p>
          <a:p>
            <a:pPr marL="1143000" lvl="2" indent="-228600">
              <a:spcAft>
                <a:spcPts val="800"/>
              </a:spcAft>
              <a:buFont typeface="Arial" panose="020B0604020202020204" pitchFamily="34" charset="0"/>
              <a:buChar char="•"/>
            </a:pPr>
            <a:r>
              <a:rPr lang="en-US" dirty="0">
                <a:effectLst/>
              </a:rPr>
              <a:t>Enabling: Enhances operational efficiency.</a:t>
            </a:r>
          </a:p>
          <a:p>
            <a:pPr marL="1143000" lvl="2" indent="-228600">
              <a:spcAft>
                <a:spcPts val="800"/>
              </a:spcAft>
              <a:buFont typeface="Arial" panose="020B0604020202020204" pitchFamily="34" charset="0"/>
              <a:buChar char="•"/>
            </a:pPr>
            <a:r>
              <a:rPr lang="en-US" dirty="0">
                <a:effectLst/>
              </a:rPr>
              <a:t>Differentiating: Provides competitive advantage.</a:t>
            </a:r>
          </a:p>
          <a:p>
            <a:pPr marL="742950" lvl="1" indent="-285750">
              <a:spcAft>
                <a:spcPts val="800"/>
              </a:spcAft>
              <a:buFont typeface="Arial" panose="020B0604020202020204" pitchFamily="34" charset="0"/>
              <a:buChar char="•"/>
            </a:pPr>
            <a:r>
              <a:rPr lang="en-US" b="1" dirty="0">
                <a:effectLst/>
              </a:rPr>
              <a:t>Iterative Funding Models:</a:t>
            </a:r>
            <a:r>
              <a:rPr lang="en-US" dirty="0">
                <a:effectLst/>
              </a:rPr>
              <a:t> Pilot solutions to validate value before scaling.</a:t>
            </a:r>
          </a:p>
          <a:p>
            <a:pPr>
              <a:spcAft>
                <a:spcPts val="800"/>
              </a:spcAft>
              <a:buFont typeface="Arial" panose="020B0604020202020204" pitchFamily="34" charset="0"/>
              <a:buChar char="•"/>
            </a:pPr>
            <a:r>
              <a:rPr lang="en-US" b="1" dirty="0">
                <a:effectLst/>
              </a:rPr>
              <a:t>Challenges:</a:t>
            </a:r>
            <a:endParaRPr lang="en-US" dirty="0">
              <a:effectLst/>
            </a:endParaRPr>
          </a:p>
          <a:p>
            <a:pPr marL="742950" lvl="1" indent="-285750">
              <a:spcAft>
                <a:spcPts val="800"/>
              </a:spcAft>
              <a:buFont typeface="Arial" panose="020B0604020202020204" pitchFamily="34" charset="0"/>
              <a:buChar char="•"/>
            </a:pPr>
            <a:r>
              <a:rPr lang="en-US" dirty="0">
                <a:effectLst/>
              </a:rPr>
              <a:t>High initial costs and complexity.</a:t>
            </a:r>
          </a:p>
          <a:p>
            <a:pPr marL="742950" lvl="1" indent="-285750">
              <a:spcAft>
                <a:spcPts val="800"/>
              </a:spcAft>
              <a:buFont typeface="Arial" panose="020B0604020202020204" pitchFamily="34" charset="0"/>
              <a:buChar char="•"/>
            </a:pPr>
            <a:r>
              <a:rPr lang="en-US" dirty="0">
                <a:effectLst/>
              </a:rPr>
              <a:t>Cost-value alignment critical for sustainable ROI.</a:t>
            </a:r>
          </a:p>
          <a:p>
            <a:pPr algn="l" rtl="0"/>
            <a:r>
              <a:rPr lang="en-US" b="1" dirty="0">
                <a:effectLst/>
              </a:rPr>
              <a:t>Resources:</a:t>
            </a:r>
          </a:p>
          <a:p>
            <a:pPr>
              <a:spcAft>
                <a:spcPts val="800"/>
              </a:spcAft>
              <a:buFont typeface="+mj-lt"/>
              <a:buAutoNum type="arabicPeriod"/>
            </a:pPr>
            <a:r>
              <a:rPr lang="en-US" dirty="0">
                <a:effectLst/>
              </a:rPr>
              <a:t>Forrester’s State of AI Survey 2024: Insights on generative AI ROI trends.</a:t>
            </a:r>
          </a:p>
          <a:p>
            <a:pPr marL="742950" lvl="1" indent="-285750">
              <a:spcAft>
                <a:spcPts val="800"/>
              </a:spcAft>
              <a:buFont typeface="+mj-lt"/>
              <a:buAutoNum type="arabicPeriod"/>
            </a:pPr>
            <a:r>
              <a:rPr lang="en-US" dirty="0">
                <a:effectLst/>
                <a:hlinkClick r:id="rId3"/>
              </a:rPr>
              <a:t>Forrester Website</a:t>
            </a:r>
            <a:endParaRPr lang="en-US" dirty="0">
              <a:effectLst/>
            </a:endParaRPr>
          </a:p>
          <a:p>
            <a:pPr>
              <a:spcAft>
                <a:spcPts val="800"/>
              </a:spcAft>
              <a:buFont typeface="+mj-lt"/>
              <a:buAutoNum type="arabicPeriod"/>
            </a:pPr>
            <a:r>
              <a:rPr lang="en-US" dirty="0">
                <a:effectLst/>
              </a:rPr>
              <a:t>Gartner’s Hype Cycle for AI 2024: Challenges and sustainability insights.</a:t>
            </a:r>
          </a:p>
          <a:p>
            <a:pPr marL="742950" lvl="1" indent="-285750">
              <a:spcAft>
                <a:spcPts val="800"/>
              </a:spcAft>
              <a:buFont typeface="+mj-lt"/>
              <a:buAutoNum type="arabicPeriod"/>
            </a:pPr>
            <a:r>
              <a:rPr lang="en-US" dirty="0">
                <a:effectLst/>
                <a:hlinkClick r:id="rId4"/>
              </a:rPr>
              <a:t>Gartner Website</a:t>
            </a:r>
            <a:endParaRPr lang="en-US" dirty="0">
              <a:effectLst/>
            </a:endParaRPr>
          </a:p>
          <a:p>
            <a:pPr>
              <a:spcAft>
                <a:spcPts val="800"/>
              </a:spcAft>
              <a:buFont typeface="+mj-lt"/>
              <a:buAutoNum type="arabicPeriod"/>
            </a:pPr>
            <a:r>
              <a:rPr lang="en-US" dirty="0">
                <a:effectLst/>
              </a:rPr>
              <a:t>Industry case studies on AI ROI:</a:t>
            </a:r>
          </a:p>
          <a:p>
            <a:pPr marL="742950" lvl="1" indent="-285750">
              <a:spcAft>
                <a:spcPts val="800"/>
              </a:spcAft>
              <a:buFont typeface="+mj-lt"/>
              <a:buAutoNum type="arabicPeriod"/>
            </a:pPr>
            <a:r>
              <a:rPr lang="en-US" dirty="0">
                <a:effectLst/>
              </a:rPr>
              <a:t>Retail: Personalized marketing boosting sales.</a:t>
            </a:r>
          </a:p>
          <a:p>
            <a:pPr marL="742950" lvl="1" indent="-285750">
              <a:spcAft>
                <a:spcPts val="800"/>
              </a:spcAft>
              <a:buFont typeface="+mj-lt"/>
              <a:buAutoNum type="arabicPeriod"/>
            </a:pPr>
            <a:r>
              <a:rPr lang="en-US" dirty="0">
                <a:effectLst/>
              </a:rPr>
              <a:t>Healthcare: Generative AI reducing documentation time.</a:t>
            </a:r>
          </a:p>
          <a:p>
            <a:pPr marL="742950" lvl="1" indent="-285750">
              <a:spcAft>
                <a:spcPts val="800"/>
              </a:spcAft>
              <a:buFont typeface="+mj-lt"/>
              <a:buAutoNum type="arabicPeriod"/>
            </a:pPr>
            <a:r>
              <a:rPr lang="en-US" dirty="0">
                <a:effectLst/>
              </a:rPr>
              <a:t>Manufacturing: AI-driven maintenance minimizing downtime.</a:t>
            </a:r>
          </a:p>
          <a:p>
            <a:pPr algn="l" rtl="0"/>
            <a:r>
              <a:rPr lang="en-US" b="1" dirty="0">
                <a:effectLst/>
              </a:rPr>
              <a:t>Takeaway:</a:t>
            </a:r>
          </a:p>
          <a:p>
            <a:r>
              <a:rPr lang="en-US" dirty="0"/>
              <a:t>Investing in AI projects yields substantial returns when strategically planned, measured, and optimized.</a:t>
            </a:r>
          </a:p>
        </p:txBody>
      </p:sp>
      <p:sp>
        <p:nvSpPr>
          <p:cNvPr id="4" name="Slide Number Placeholder 3"/>
          <p:cNvSpPr>
            <a:spLocks noGrp="1"/>
          </p:cNvSpPr>
          <p:nvPr>
            <p:ph type="sldNum" sz="quarter" idx="5"/>
          </p:nvPr>
        </p:nvSpPr>
        <p:spPr/>
        <p:txBody>
          <a:bodyPr/>
          <a:lstStyle/>
          <a:p>
            <a:fld id="{FA5D1758-ED3D-4611-B861-63A1DF032208}" type="slidenum">
              <a:rPr lang="en-US" smtClean="0"/>
              <a:t>39</a:t>
            </a:fld>
            <a:endParaRPr lang="en-US"/>
          </a:p>
        </p:txBody>
      </p:sp>
    </p:spTree>
    <p:extLst>
      <p:ext uri="{BB962C8B-B14F-4D97-AF65-F5344CB8AC3E}">
        <p14:creationId xmlns:p14="http://schemas.microsoft.com/office/powerpoint/2010/main" val="1582660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2016, U.S. data center energy usage has nearly tripled—from 60 to 176 TWh in 2023. This surge is tied directly to AI workloads, particularly GPU-accelerated servers, which now dominate power demand across cloud and enterprise systems.</a:t>
            </a:r>
          </a:p>
        </p:txBody>
      </p:sp>
      <p:sp>
        <p:nvSpPr>
          <p:cNvPr id="4" name="Slide Number Placeholder 3"/>
          <p:cNvSpPr>
            <a:spLocks noGrp="1"/>
          </p:cNvSpPr>
          <p:nvPr>
            <p:ph type="sldNum" sz="quarter" idx="5"/>
          </p:nvPr>
        </p:nvSpPr>
        <p:spPr/>
        <p:txBody>
          <a:bodyPr/>
          <a:lstStyle/>
          <a:p>
            <a:fld id="{FA5D1758-ED3D-4611-B861-63A1DF032208}" type="slidenum">
              <a:rPr lang="en-US" smtClean="0"/>
              <a:t>40</a:t>
            </a:fld>
            <a:endParaRPr lang="en-US"/>
          </a:p>
        </p:txBody>
      </p:sp>
    </p:spTree>
    <p:extLst>
      <p:ext uri="{BB962C8B-B14F-4D97-AF65-F5344CB8AC3E}">
        <p14:creationId xmlns:p14="http://schemas.microsoft.com/office/powerpoint/2010/main" val="2428143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D9ABB-FDFA-91FF-2073-1D3D7DCF4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4BC29-F750-AA94-7033-1620E4F87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2780B-9EDF-9014-2F56-3ECD5083BBDB}"/>
              </a:ext>
            </a:extLst>
          </p:cNvPr>
          <p:cNvSpPr>
            <a:spLocks noGrp="1"/>
          </p:cNvSpPr>
          <p:nvPr>
            <p:ph type="body" idx="1"/>
          </p:nvPr>
        </p:nvSpPr>
        <p:spPr/>
        <p:txBody>
          <a:bodyPr/>
          <a:lstStyle/>
          <a:p>
            <a:r>
              <a:rPr lang="en-US" dirty="0"/>
              <a:t>Without TSMC’s fabs, the AI revolution would stall. With them, it accelerates.</a:t>
            </a:r>
          </a:p>
          <a:p>
            <a:endParaRPr lang="en-US" dirty="0"/>
          </a:p>
          <a:p>
            <a:r>
              <a:rPr lang="en-US" b="1" dirty="0"/>
              <a:t>TSMC's New Mexico Facility: Strategic Importance</a:t>
            </a:r>
          </a:p>
          <a:p>
            <a:endParaRPr lang="en-US" b="1" dirty="0"/>
          </a:p>
          <a:p>
            <a:r>
              <a:rPr lang="en-US" b="1" dirty="0"/>
              <a:t>Why It Matters for AI and National Security</a:t>
            </a:r>
          </a:p>
          <a:p>
            <a:r>
              <a:rPr lang="en-US" b="1" dirty="0"/>
              <a:t>Boosts U.S. Chip Independence</a:t>
            </a:r>
            <a:br>
              <a:rPr lang="en-US" dirty="0"/>
            </a:br>
            <a:r>
              <a:rPr lang="en-US" dirty="0"/>
              <a:t>Reduces reliance on Taiwan for advanced semiconductors—crucial for AI, defense, and critical infrastructure.</a:t>
            </a:r>
          </a:p>
          <a:p>
            <a:r>
              <a:rPr lang="en-US" b="1" dirty="0"/>
              <a:t>Enables Domestic AI Growth</a:t>
            </a:r>
            <a:br>
              <a:rPr lang="en-US" dirty="0"/>
            </a:br>
            <a:r>
              <a:rPr lang="en-US" dirty="0"/>
              <a:t>Supports the supply of high-performance chips for U.S.-based AI startups, cloud providers, and defense contractors.</a:t>
            </a:r>
          </a:p>
          <a:p>
            <a:r>
              <a:rPr lang="en-US" b="1" dirty="0"/>
              <a:t>Enhances Supply Chain Resilience</a:t>
            </a:r>
            <a:br>
              <a:rPr lang="en-US" dirty="0"/>
            </a:br>
            <a:r>
              <a:rPr lang="en-US" dirty="0"/>
              <a:t>Helps diversify global chip production amid rising geopolitical tensions, especially in the Taiwan Strait.</a:t>
            </a:r>
          </a:p>
          <a:p>
            <a:r>
              <a:rPr lang="en-US" b="1" dirty="0"/>
              <a:t>Accelerates AI Hardware Access</a:t>
            </a:r>
            <a:br>
              <a:rPr lang="en-US" dirty="0"/>
            </a:br>
            <a:r>
              <a:rPr lang="en-US" dirty="0"/>
              <a:t>Cuts down logistics and manufacturing time for U.S.-based AI developers relying on GPUs and ASICs.</a:t>
            </a:r>
          </a:p>
          <a:p>
            <a:r>
              <a:rPr lang="en-US" b="1" dirty="0"/>
              <a:t>Strengthens Economic &amp; Tech Leadership</a:t>
            </a:r>
            <a:br>
              <a:rPr lang="en-US" dirty="0"/>
            </a:br>
            <a:r>
              <a:rPr lang="en-US" dirty="0"/>
              <a:t>Aligns with U.S. CHIPS Act goals to re-shore key parts of the semiconductor supply chain and maintain AI competitiveness.</a:t>
            </a:r>
          </a:p>
          <a:p>
            <a:endParaRPr lang="en-US" dirty="0"/>
          </a:p>
        </p:txBody>
      </p:sp>
      <p:sp>
        <p:nvSpPr>
          <p:cNvPr id="4" name="Slide Number Placeholder 3">
            <a:extLst>
              <a:ext uri="{FF2B5EF4-FFF2-40B4-BE49-F238E27FC236}">
                <a16:creationId xmlns:a16="http://schemas.microsoft.com/office/drawing/2014/main" id="{7AAA82EF-6819-95E4-9E35-0ACAD5E5A1B2}"/>
              </a:ext>
            </a:extLst>
          </p:cNvPr>
          <p:cNvSpPr>
            <a:spLocks noGrp="1"/>
          </p:cNvSpPr>
          <p:nvPr>
            <p:ph type="sldNum" sz="quarter" idx="5"/>
          </p:nvPr>
        </p:nvSpPr>
        <p:spPr/>
        <p:txBody>
          <a:bodyPr/>
          <a:lstStyle/>
          <a:p>
            <a:fld id="{FA5D1758-ED3D-4611-B861-63A1DF032208}" type="slidenum">
              <a:rPr lang="en-US" smtClean="0"/>
              <a:t>41</a:t>
            </a:fld>
            <a:endParaRPr lang="en-US"/>
          </a:p>
        </p:txBody>
      </p:sp>
    </p:spTree>
    <p:extLst>
      <p:ext uri="{BB962C8B-B14F-4D97-AF65-F5344CB8AC3E}">
        <p14:creationId xmlns:p14="http://schemas.microsoft.com/office/powerpoint/2010/main" val="262125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5A13C-EF57-082E-73AC-DFCF2D8AD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112D7-3EAA-480D-A74D-4D232CF46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FA818-AD5C-FAC7-B757-F0F1D649C2FB}"/>
              </a:ext>
            </a:extLst>
          </p:cNvPr>
          <p:cNvSpPr>
            <a:spLocks noGrp="1"/>
          </p:cNvSpPr>
          <p:nvPr>
            <p:ph type="body" idx="1"/>
          </p:nvPr>
        </p:nvSpPr>
        <p:spPr/>
        <p:txBody>
          <a:bodyPr/>
          <a:lstStyle/>
          <a:p>
            <a:r>
              <a:rPr lang="en-US" dirty="0"/>
              <a:t>AI has been in development and under research for more than 80 years, and during that time most investment didn’t bear fruit. That trend has changed dramatically.</a:t>
            </a:r>
          </a:p>
        </p:txBody>
      </p:sp>
      <p:sp>
        <p:nvSpPr>
          <p:cNvPr id="4" name="Slide Number Placeholder 3">
            <a:extLst>
              <a:ext uri="{FF2B5EF4-FFF2-40B4-BE49-F238E27FC236}">
                <a16:creationId xmlns:a16="http://schemas.microsoft.com/office/drawing/2014/main" id="{FEB3C8A8-C1C3-F45C-7450-19F9F6AFCC40}"/>
              </a:ext>
            </a:extLst>
          </p:cNvPr>
          <p:cNvSpPr>
            <a:spLocks noGrp="1"/>
          </p:cNvSpPr>
          <p:nvPr>
            <p:ph type="sldNum" sz="quarter" idx="5"/>
          </p:nvPr>
        </p:nvSpPr>
        <p:spPr/>
        <p:txBody>
          <a:bodyPr/>
          <a:lstStyle/>
          <a:p>
            <a:fld id="{FA5D1758-ED3D-4611-B861-63A1DF032208}" type="slidenum">
              <a:rPr lang="en-US" smtClean="0"/>
              <a:t>4</a:t>
            </a:fld>
            <a:endParaRPr lang="en-US"/>
          </a:p>
        </p:txBody>
      </p:sp>
    </p:spTree>
    <p:extLst>
      <p:ext uri="{BB962C8B-B14F-4D97-AF65-F5344CB8AC3E}">
        <p14:creationId xmlns:p14="http://schemas.microsoft.com/office/powerpoint/2010/main" val="347474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servers aren’t just more powerful—they’re far more power-hungry. A single 8-GPU AI server can draw over 5 kW on average. As adoption scales, U.S. energy use is forecast to reach up to 580 TWh by 2028—12% of national electricity use</a:t>
            </a:r>
          </a:p>
        </p:txBody>
      </p:sp>
      <p:sp>
        <p:nvSpPr>
          <p:cNvPr id="4" name="Slide Number Placeholder 3"/>
          <p:cNvSpPr>
            <a:spLocks noGrp="1"/>
          </p:cNvSpPr>
          <p:nvPr>
            <p:ph type="sldNum" sz="quarter" idx="5"/>
          </p:nvPr>
        </p:nvSpPr>
        <p:spPr/>
        <p:txBody>
          <a:bodyPr/>
          <a:lstStyle/>
          <a:p>
            <a:fld id="{FA5D1758-ED3D-4611-B861-63A1DF032208}" type="slidenum">
              <a:rPr lang="en-US" smtClean="0"/>
              <a:t>42</a:t>
            </a:fld>
            <a:endParaRPr lang="en-US"/>
          </a:p>
        </p:txBody>
      </p:sp>
    </p:spTree>
    <p:extLst>
      <p:ext uri="{BB962C8B-B14F-4D97-AF65-F5344CB8AC3E}">
        <p14:creationId xmlns:p14="http://schemas.microsoft.com/office/powerpoint/2010/main" val="3997193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superiority equals national superiority. The race with China is not just about models—it's about infrastructure. Whoever controls the data and compute layer wins. That means building secure, resilient, and energy-abundant AI ecosystems here at home</a:t>
            </a:r>
          </a:p>
        </p:txBody>
      </p:sp>
      <p:sp>
        <p:nvSpPr>
          <p:cNvPr id="4" name="Slide Number Placeholder 3"/>
          <p:cNvSpPr>
            <a:spLocks noGrp="1"/>
          </p:cNvSpPr>
          <p:nvPr>
            <p:ph type="sldNum" sz="quarter" idx="5"/>
          </p:nvPr>
        </p:nvSpPr>
        <p:spPr/>
        <p:txBody>
          <a:bodyPr/>
          <a:lstStyle/>
          <a:p>
            <a:fld id="{FA5D1758-ED3D-4611-B861-63A1DF032208}" type="slidenum">
              <a:rPr lang="en-US" smtClean="0"/>
              <a:t>43</a:t>
            </a:fld>
            <a:endParaRPr lang="en-US"/>
          </a:p>
        </p:txBody>
      </p:sp>
    </p:spTree>
    <p:extLst>
      <p:ext uri="{BB962C8B-B14F-4D97-AF65-F5344CB8AC3E}">
        <p14:creationId xmlns:p14="http://schemas.microsoft.com/office/powerpoint/2010/main" val="2173865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FBE28-A417-1F5C-2230-F7AF2BF97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5C60-2E3D-A1F3-FF5A-2DEA37623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B811D-B931-A4DC-45D6-806A63B02AF5}"/>
              </a:ext>
            </a:extLst>
          </p:cNvPr>
          <p:cNvSpPr>
            <a:spLocks noGrp="1"/>
          </p:cNvSpPr>
          <p:nvPr>
            <p:ph type="body" idx="1"/>
          </p:nvPr>
        </p:nvSpPr>
        <p:spPr/>
        <p:txBody>
          <a:bodyPr/>
          <a:lstStyle/>
          <a:p>
            <a:r>
              <a:rPr lang="en-US" dirty="0"/>
              <a:t>This disparity weakens NATO. Joint operations rely on shared digital capabilities. A tech-gap risks allied interoperability and increases dependency on U.S. platforms—undermining our collective resilience against cyber and AI-enabled threats.</a:t>
            </a:r>
          </a:p>
        </p:txBody>
      </p:sp>
      <p:sp>
        <p:nvSpPr>
          <p:cNvPr id="4" name="Slide Number Placeholder 3">
            <a:extLst>
              <a:ext uri="{FF2B5EF4-FFF2-40B4-BE49-F238E27FC236}">
                <a16:creationId xmlns:a16="http://schemas.microsoft.com/office/drawing/2014/main" id="{6EFAC3F6-8DBD-BDBA-33AB-2E9FBDB58A6A}"/>
              </a:ext>
            </a:extLst>
          </p:cNvPr>
          <p:cNvSpPr>
            <a:spLocks noGrp="1"/>
          </p:cNvSpPr>
          <p:nvPr>
            <p:ph type="sldNum" sz="quarter" idx="5"/>
          </p:nvPr>
        </p:nvSpPr>
        <p:spPr/>
        <p:txBody>
          <a:bodyPr/>
          <a:lstStyle/>
          <a:p>
            <a:fld id="{FA5D1758-ED3D-4611-B861-63A1DF032208}" type="slidenum">
              <a:rPr lang="en-US" smtClean="0"/>
              <a:t>44</a:t>
            </a:fld>
            <a:endParaRPr lang="en-US"/>
          </a:p>
        </p:txBody>
      </p:sp>
    </p:spTree>
    <p:extLst>
      <p:ext uri="{BB962C8B-B14F-4D97-AF65-F5344CB8AC3E}">
        <p14:creationId xmlns:p14="http://schemas.microsoft.com/office/powerpoint/2010/main" val="3262396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is scaling AI infrastructure aggressively using everything from solar to coal. The U.S. needs a strategic response. We must treat AI power demand like we treat critical defense capabilities—backed by policy, resources, and federal coordination.</a:t>
            </a:r>
          </a:p>
        </p:txBody>
      </p:sp>
      <p:sp>
        <p:nvSpPr>
          <p:cNvPr id="4" name="Slide Number Placeholder 3"/>
          <p:cNvSpPr>
            <a:spLocks noGrp="1"/>
          </p:cNvSpPr>
          <p:nvPr>
            <p:ph type="sldNum" sz="quarter" idx="5"/>
          </p:nvPr>
        </p:nvSpPr>
        <p:spPr/>
        <p:txBody>
          <a:bodyPr/>
          <a:lstStyle/>
          <a:p>
            <a:fld id="{FA5D1758-ED3D-4611-B861-63A1DF032208}" type="slidenum">
              <a:rPr lang="en-US" smtClean="0"/>
              <a:t>45</a:t>
            </a:fld>
            <a:endParaRPr lang="en-US"/>
          </a:p>
        </p:txBody>
      </p:sp>
    </p:spTree>
    <p:extLst>
      <p:ext uri="{BB962C8B-B14F-4D97-AF65-F5344CB8AC3E}">
        <p14:creationId xmlns:p14="http://schemas.microsoft.com/office/powerpoint/2010/main" val="1369383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Europe, in contrast, is dragging. GPU adoption is slow. Investment in hyperscale infrastructure is inconsistent. While the U.S. and China scale AI, some NATO allies are still stuck in regulatory paralysis—creating strategic imbalances in the alliance.</a:t>
            </a:r>
          </a:p>
        </p:txBody>
      </p:sp>
      <p:sp>
        <p:nvSpPr>
          <p:cNvPr id="4" name="Slide Number Placeholder 3"/>
          <p:cNvSpPr>
            <a:spLocks noGrp="1"/>
          </p:cNvSpPr>
          <p:nvPr>
            <p:ph type="sldNum" sz="quarter" idx="5"/>
          </p:nvPr>
        </p:nvSpPr>
        <p:spPr/>
        <p:txBody>
          <a:bodyPr/>
          <a:lstStyle/>
          <a:p>
            <a:fld id="{FA5D1758-ED3D-4611-B861-63A1DF032208}" type="slidenum">
              <a:rPr lang="en-US" smtClean="0"/>
              <a:t>46</a:t>
            </a:fld>
            <a:endParaRPr lang="en-US"/>
          </a:p>
        </p:txBody>
      </p:sp>
    </p:spTree>
    <p:extLst>
      <p:ext uri="{BB962C8B-B14F-4D97-AF65-F5344CB8AC3E}">
        <p14:creationId xmlns:p14="http://schemas.microsoft.com/office/powerpoint/2010/main" val="1312706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2025, the top five countries by total private AI investment from 2013 to 2024 are:</a:t>
            </a:r>
          </a:p>
          <a:p>
            <a:pPr marL="228600" indent="-228600">
              <a:buFont typeface="+mj-lt"/>
              <a:buAutoNum type="arabicPeriod"/>
            </a:pPr>
            <a:r>
              <a:rPr lang="en-US" b="1" dirty="0"/>
              <a:t>United States</a:t>
            </a:r>
            <a:r>
              <a:rPr lang="en-US" dirty="0"/>
              <a:t> – $470.9 billion</a:t>
            </a:r>
            <a:br>
              <a:rPr lang="en-US" dirty="0"/>
            </a:br>
            <a:r>
              <a:rPr lang="en-US" dirty="0"/>
              <a:t>The U.S. leads by a significant margin, with investments exceeding the combined total of all other countries. This dominance is driven by major tech companies like OpenAI, Google, Microsoft, and Nvidia, as well as a robust venture capital ecosystem. </a:t>
            </a:r>
          </a:p>
          <a:p>
            <a:pPr marL="228600" indent="-228600">
              <a:buFont typeface="+mj-lt"/>
              <a:buAutoNum type="arabicPeriod"/>
            </a:pPr>
            <a:r>
              <a:rPr lang="en-US" b="1" dirty="0"/>
              <a:t>China</a:t>
            </a:r>
            <a:r>
              <a:rPr lang="en-US" dirty="0"/>
              <a:t> – $119.3 billion</a:t>
            </a:r>
            <a:br>
              <a:rPr lang="en-US" dirty="0"/>
            </a:br>
            <a:r>
              <a:rPr lang="en-US" dirty="0"/>
              <a:t>China maintains a strong position with substantial investments in AI, particularly in sectors like surveillance, fintech, and manufacturing automation. </a:t>
            </a:r>
          </a:p>
          <a:p>
            <a:pPr marL="228600" indent="-228600">
              <a:buFont typeface="+mj-lt"/>
              <a:buAutoNum type="arabicPeriod"/>
            </a:pPr>
            <a:r>
              <a:rPr lang="en-US" b="1" dirty="0"/>
              <a:t>United Kingdom</a:t>
            </a:r>
            <a:r>
              <a:rPr lang="en-US" dirty="0"/>
              <a:t> – $28.2 billion</a:t>
            </a:r>
            <a:br>
              <a:rPr lang="en-US" dirty="0"/>
            </a:br>
            <a:r>
              <a:rPr lang="en-US" dirty="0"/>
              <a:t>The UK leads in Europe for AI funding, supported by government-backed initiatives and a strong start-up ecosystem. </a:t>
            </a:r>
          </a:p>
          <a:p>
            <a:pPr marL="228600" indent="-228600">
              <a:buFont typeface="+mj-lt"/>
              <a:buAutoNum type="arabicPeriod"/>
            </a:pPr>
            <a:r>
              <a:rPr lang="en-US" b="1" dirty="0"/>
              <a:t>Canada</a:t>
            </a:r>
            <a:r>
              <a:rPr lang="en-US" dirty="0"/>
              <a:t> – $15.3 billion</a:t>
            </a:r>
            <a:br>
              <a:rPr lang="en-US" dirty="0"/>
            </a:br>
            <a:r>
              <a:rPr lang="en-US" dirty="0"/>
              <a:t>Canada has built a solid reputation for AI research and innovation, particularly in natural language processing and deep learning. </a:t>
            </a:r>
          </a:p>
          <a:p>
            <a:pPr marL="228600" indent="-228600">
              <a:buFont typeface="+mj-lt"/>
              <a:buAutoNum type="arabicPeriod"/>
            </a:pPr>
            <a:r>
              <a:rPr lang="en-US" b="1" dirty="0"/>
              <a:t>Israel</a:t>
            </a:r>
            <a:r>
              <a:rPr lang="en-US" dirty="0"/>
              <a:t> – $15.0 billion</a:t>
            </a:r>
            <a:br>
              <a:rPr lang="en-US" dirty="0"/>
            </a:br>
            <a:r>
              <a:rPr lang="en-US" dirty="0"/>
              <a:t>Israel's strong AI infrastructure and its status as a center for AI innovation contribute to its significant investment figures.</a:t>
            </a:r>
          </a:p>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t>47</a:t>
            </a:fld>
            <a:endParaRPr lang="en-US"/>
          </a:p>
        </p:txBody>
      </p:sp>
    </p:spTree>
    <p:extLst>
      <p:ext uri="{BB962C8B-B14F-4D97-AF65-F5344CB8AC3E}">
        <p14:creationId xmlns:p14="http://schemas.microsoft.com/office/powerpoint/2010/main" val="1762586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disparity weakens NATO. Joint operations rely on shared digital capabilities. A tech-gap risks allied interoperability and increases dependency on U.S. platforms—undermining our collective resilience against cyber and AI-enabled threats.</a:t>
            </a:r>
          </a:p>
        </p:txBody>
      </p:sp>
      <p:sp>
        <p:nvSpPr>
          <p:cNvPr id="4" name="Slide Number Placeholder 3"/>
          <p:cNvSpPr>
            <a:spLocks noGrp="1"/>
          </p:cNvSpPr>
          <p:nvPr>
            <p:ph type="sldNum" sz="quarter" idx="5"/>
          </p:nvPr>
        </p:nvSpPr>
        <p:spPr/>
        <p:txBody>
          <a:bodyPr/>
          <a:lstStyle/>
          <a:p>
            <a:fld id="{FA5D1758-ED3D-4611-B861-63A1DF032208}" type="slidenum">
              <a:rPr lang="en-US" smtClean="0"/>
              <a:t>48</a:t>
            </a:fld>
            <a:endParaRPr lang="en-US"/>
          </a:p>
        </p:txBody>
      </p:sp>
    </p:spTree>
    <p:extLst>
      <p:ext uri="{BB962C8B-B14F-4D97-AF65-F5344CB8AC3E}">
        <p14:creationId xmlns:p14="http://schemas.microsoft.com/office/powerpoint/2010/main" val="820815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C2D6-6374-9B5C-7A4B-13547E6BA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41641-C880-0003-E423-867AF14F9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E4287-9017-792A-B88F-20DFC7D40EF5}"/>
              </a:ext>
            </a:extLst>
          </p:cNvPr>
          <p:cNvSpPr>
            <a:spLocks noGrp="1"/>
          </p:cNvSpPr>
          <p:nvPr>
            <p:ph type="body" idx="1"/>
          </p:nvPr>
        </p:nvSpPr>
        <p:spPr/>
        <p:txBody>
          <a:bodyPr/>
          <a:lstStyle/>
          <a:p>
            <a:r>
              <a:rPr lang="en-US" dirty="0"/>
              <a:t>Europe, in contrast, is dragging. GPU adoption is slow. Investment in hyperscale infrastructure is inconsistent. While the U.S. and China scale AI, some NATO allies are still stuck in regulatory paralysis—creating strategic imbalances in the alliance.</a:t>
            </a:r>
          </a:p>
        </p:txBody>
      </p:sp>
      <p:sp>
        <p:nvSpPr>
          <p:cNvPr id="4" name="Slide Number Placeholder 3">
            <a:extLst>
              <a:ext uri="{FF2B5EF4-FFF2-40B4-BE49-F238E27FC236}">
                <a16:creationId xmlns:a16="http://schemas.microsoft.com/office/drawing/2014/main" id="{06DDE24C-6154-DC10-6A35-169966B4C0EC}"/>
              </a:ext>
            </a:extLst>
          </p:cNvPr>
          <p:cNvSpPr>
            <a:spLocks noGrp="1"/>
          </p:cNvSpPr>
          <p:nvPr>
            <p:ph type="sldNum" sz="quarter" idx="5"/>
          </p:nvPr>
        </p:nvSpPr>
        <p:spPr/>
        <p:txBody>
          <a:bodyPr/>
          <a:lstStyle/>
          <a:p>
            <a:fld id="{FA5D1758-ED3D-4611-B861-63A1DF032208}" type="slidenum">
              <a:rPr lang="en-US" smtClean="0"/>
              <a:t>49</a:t>
            </a:fld>
            <a:endParaRPr lang="en-US"/>
          </a:p>
        </p:txBody>
      </p:sp>
    </p:spTree>
    <p:extLst>
      <p:ext uri="{BB962C8B-B14F-4D97-AF65-F5344CB8AC3E}">
        <p14:creationId xmlns:p14="http://schemas.microsoft.com/office/powerpoint/2010/main" val="4058810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E968-EEE4-CAA0-DF46-C6C011D72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7FAB1-85AA-28C7-9636-E844E9980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A4863-0C75-19C2-3D92-CFE235D8A354}"/>
              </a:ext>
            </a:extLst>
          </p:cNvPr>
          <p:cNvSpPr>
            <a:spLocks noGrp="1"/>
          </p:cNvSpPr>
          <p:nvPr>
            <p:ph type="body" idx="1"/>
          </p:nvPr>
        </p:nvSpPr>
        <p:spPr/>
        <p:txBody>
          <a:bodyPr/>
          <a:lstStyle/>
          <a:p>
            <a:r>
              <a:rPr lang="en-US" dirty="0"/>
              <a:t>AI superiority equals national superiority. The race with China is not just about models—it's about infrastructure. Whoever controls the data and compute layer wins. That means building secure, resilient, and energy-abundant AI ecosystems here at home</a:t>
            </a:r>
          </a:p>
        </p:txBody>
      </p:sp>
      <p:sp>
        <p:nvSpPr>
          <p:cNvPr id="4" name="Slide Number Placeholder 3">
            <a:extLst>
              <a:ext uri="{FF2B5EF4-FFF2-40B4-BE49-F238E27FC236}">
                <a16:creationId xmlns:a16="http://schemas.microsoft.com/office/drawing/2014/main" id="{9ED7DD6F-6D41-ADC8-8ECA-ECC277D24408}"/>
              </a:ext>
            </a:extLst>
          </p:cNvPr>
          <p:cNvSpPr>
            <a:spLocks noGrp="1"/>
          </p:cNvSpPr>
          <p:nvPr>
            <p:ph type="sldNum" sz="quarter" idx="5"/>
          </p:nvPr>
        </p:nvSpPr>
        <p:spPr/>
        <p:txBody>
          <a:bodyPr/>
          <a:lstStyle/>
          <a:p>
            <a:fld id="{FA5D1758-ED3D-4611-B861-63A1DF032208}" type="slidenum">
              <a:rPr lang="en-US" smtClean="0"/>
              <a:t>50</a:t>
            </a:fld>
            <a:endParaRPr lang="en-US"/>
          </a:p>
        </p:txBody>
      </p:sp>
    </p:spTree>
    <p:extLst>
      <p:ext uri="{BB962C8B-B14F-4D97-AF65-F5344CB8AC3E}">
        <p14:creationId xmlns:p14="http://schemas.microsoft.com/office/powerpoint/2010/main" val="744185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compete, we need coordinated energy and AI investment across the Atlantic. That includes AI governance standards for NATO, incentives for European infrastructure, and U.S.-led efforts to build a secure, scalable, tech-forward energy grid.</a:t>
            </a:r>
          </a:p>
        </p:txBody>
      </p:sp>
      <p:sp>
        <p:nvSpPr>
          <p:cNvPr id="4" name="Slide Number Placeholder 3"/>
          <p:cNvSpPr>
            <a:spLocks noGrp="1"/>
          </p:cNvSpPr>
          <p:nvPr>
            <p:ph type="sldNum" sz="quarter" idx="5"/>
          </p:nvPr>
        </p:nvSpPr>
        <p:spPr/>
        <p:txBody>
          <a:bodyPr/>
          <a:lstStyle/>
          <a:p>
            <a:fld id="{FA5D1758-ED3D-4611-B861-63A1DF032208}" type="slidenum">
              <a:rPr lang="en-US" smtClean="0"/>
              <a:t>51</a:t>
            </a:fld>
            <a:endParaRPr lang="en-US"/>
          </a:p>
        </p:txBody>
      </p:sp>
    </p:spTree>
    <p:extLst>
      <p:ext uri="{BB962C8B-B14F-4D97-AF65-F5344CB8AC3E}">
        <p14:creationId xmlns:p14="http://schemas.microsoft.com/office/powerpoint/2010/main" val="409167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BE518-F523-5826-E6FE-BDF672198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6EFCC-2F4C-9C9F-E61E-298B9C916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171C5-53B1-0EA8-DB3F-C08EEA66E846}"/>
              </a:ext>
            </a:extLst>
          </p:cNvPr>
          <p:cNvSpPr>
            <a:spLocks noGrp="1"/>
          </p:cNvSpPr>
          <p:nvPr>
            <p:ph type="body" idx="1"/>
          </p:nvPr>
        </p:nvSpPr>
        <p:spPr/>
        <p:txBody>
          <a:bodyPr/>
          <a:lstStyle/>
          <a:p>
            <a:r>
              <a:rPr lang="en-US" dirty="0"/>
              <a:t>The rise of AI aligns almost in sync with the rise of the internet. </a:t>
            </a:r>
          </a:p>
        </p:txBody>
      </p:sp>
      <p:sp>
        <p:nvSpPr>
          <p:cNvPr id="4" name="Slide Number Placeholder 3">
            <a:extLst>
              <a:ext uri="{FF2B5EF4-FFF2-40B4-BE49-F238E27FC236}">
                <a16:creationId xmlns:a16="http://schemas.microsoft.com/office/drawing/2014/main" id="{3F337E95-8864-FE1C-F050-C28E6D504EC3}"/>
              </a:ext>
            </a:extLst>
          </p:cNvPr>
          <p:cNvSpPr>
            <a:spLocks noGrp="1"/>
          </p:cNvSpPr>
          <p:nvPr>
            <p:ph type="sldNum" sz="quarter" idx="5"/>
          </p:nvPr>
        </p:nvSpPr>
        <p:spPr/>
        <p:txBody>
          <a:bodyPr/>
          <a:lstStyle/>
          <a:p>
            <a:fld id="{FA5D1758-ED3D-4611-B861-63A1DF032208}" type="slidenum">
              <a:rPr lang="en-US" smtClean="0"/>
              <a:t>5</a:t>
            </a:fld>
            <a:endParaRPr lang="en-US"/>
          </a:p>
        </p:txBody>
      </p:sp>
    </p:spTree>
    <p:extLst>
      <p:ext uri="{BB962C8B-B14F-4D97-AF65-F5344CB8AC3E}">
        <p14:creationId xmlns:p14="http://schemas.microsoft.com/office/powerpoint/2010/main" val="1885557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case? Smart policies, global coordination, and clean energy help meet demand. Worst case? Infrastructure bottlenecks limit AI progress—and we fall behind. 2025–2028 is the window to act before energy demand outpaces strategic readiness.</a:t>
            </a:r>
          </a:p>
        </p:txBody>
      </p:sp>
      <p:sp>
        <p:nvSpPr>
          <p:cNvPr id="4" name="Slide Number Placeholder 3"/>
          <p:cNvSpPr>
            <a:spLocks noGrp="1"/>
          </p:cNvSpPr>
          <p:nvPr>
            <p:ph type="sldNum" sz="quarter" idx="5"/>
          </p:nvPr>
        </p:nvSpPr>
        <p:spPr/>
        <p:txBody>
          <a:bodyPr/>
          <a:lstStyle/>
          <a:p>
            <a:fld id="{FA5D1758-ED3D-4611-B861-63A1DF032208}" type="slidenum">
              <a:rPr lang="en-US" smtClean="0"/>
              <a:t>52</a:t>
            </a:fld>
            <a:endParaRPr lang="en-US"/>
          </a:p>
        </p:txBody>
      </p:sp>
    </p:spTree>
    <p:extLst>
      <p:ext uri="{BB962C8B-B14F-4D97-AF65-F5344CB8AC3E}">
        <p14:creationId xmlns:p14="http://schemas.microsoft.com/office/powerpoint/2010/main" val="151265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AGI as an AI that doesn't just specialize—it generalizes like a human.</a:t>
            </a:r>
          </a:p>
          <a:p>
            <a:endParaRPr lang="en-US" dirty="0"/>
          </a:p>
          <a:p>
            <a:r>
              <a:rPr lang="en-US" dirty="0"/>
              <a:t>ASI is not just smart—it’s superintelligent, and its decisions may be beyond our comprehension.</a:t>
            </a:r>
          </a:p>
        </p:txBody>
      </p:sp>
      <p:sp>
        <p:nvSpPr>
          <p:cNvPr id="4" name="Slide Number Placeholder 3"/>
          <p:cNvSpPr>
            <a:spLocks noGrp="1"/>
          </p:cNvSpPr>
          <p:nvPr>
            <p:ph type="sldNum" sz="quarter" idx="5"/>
          </p:nvPr>
        </p:nvSpPr>
        <p:spPr/>
        <p:txBody>
          <a:bodyPr/>
          <a:lstStyle/>
          <a:p>
            <a:fld id="{FA5D1758-ED3D-4611-B861-63A1DF032208}" type="slidenum">
              <a:rPr lang="en-US" smtClean="0"/>
              <a:t>15</a:t>
            </a:fld>
            <a:endParaRPr lang="en-US"/>
          </a:p>
        </p:txBody>
      </p:sp>
    </p:spTree>
    <p:extLst>
      <p:ext uri="{BB962C8B-B14F-4D97-AF65-F5344CB8AC3E}">
        <p14:creationId xmlns:p14="http://schemas.microsoft.com/office/powerpoint/2010/main" val="340370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A26C3-75FB-95E5-7019-DD195C8DA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6D9DD-F8DF-D8BA-5B63-1677382AC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8877C-99DC-7787-367B-309FD53D0E03}"/>
              </a:ext>
            </a:extLst>
          </p:cNvPr>
          <p:cNvSpPr>
            <a:spLocks noGrp="1"/>
          </p:cNvSpPr>
          <p:nvPr>
            <p:ph type="body" idx="1"/>
          </p:nvPr>
        </p:nvSpPr>
        <p:spPr/>
        <p:txBody>
          <a:bodyPr/>
          <a:lstStyle/>
          <a:p>
            <a:pPr marL="171450" indent="-171450">
              <a:buFont typeface="Arial" panose="020B0604020202020204" pitchFamily="34" charset="0"/>
              <a:buChar char="•"/>
            </a:pPr>
            <a:r>
              <a:rPr lang="en-US" b="1" dirty="0"/>
              <a:t>Symbolic AI</a:t>
            </a:r>
            <a:r>
              <a:rPr lang="en-US" dirty="0"/>
              <a:t> (dominant from the 1950s to 1990s) emphasized logic, reasoning, and explicit rule-based modeling.</a:t>
            </a:r>
          </a:p>
          <a:p>
            <a:pPr marL="171450" indent="-171450">
              <a:buFont typeface="Arial" panose="020B0604020202020204" pitchFamily="34" charset="0"/>
              <a:buChar char="•"/>
            </a:pPr>
            <a:r>
              <a:rPr lang="en-US" b="1" dirty="0"/>
              <a:t>Connectionist AI</a:t>
            </a:r>
            <a:r>
              <a:rPr lang="en-US" dirty="0"/>
              <a:t>, rooted in cybernetics and neural networks, treats intelligence as emergent from distributed, adaptive computation.</a:t>
            </a:r>
          </a:p>
        </p:txBody>
      </p:sp>
      <p:sp>
        <p:nvSpPr>
          <p:cNvPr id="4" name="Slide Number Placeholder 3">
            <a:extLst>
              <a:ext uri="{FF2B5EF4-FFF2-40B4-BE49-F238E27FC236}">
                <a16:creationId xmlns:a16="http://schemas.microsoft.com/office/drawing/2014/main" id="{32EA4D4A-B4E1-283A-5D79-F9C756FD88FF}"/>
              </a:ext>
            </a:extLst>
          </p:cNvPr>
          <p:cNvSpPr>
            <a:spLocks noGrp="1"/>
          </p:cNvSpPr>
          <p:nvPr>
            <p:ph type="sldNum" sz="quarter" idx="5"/>
          </p:nvPr>
        </p:nvSpPr>
        <p:spPr/>
        <p:txBody>
          <a:bodyPr/>
          <a:lstStyle/>
          <a:p>
            <a:fld id="{FA5D1758-ED3D-4611-B861-63A1DF032208}" type="slidenum">
              <a:rPr lang="en-US" smtClean="0"/>
              <a:t>16</a:t>
            </a:fld>
            <a:endParaRPr lang="en-US"/>
          </a:p>
        </p:txBody>
      </p:sp>
    </p:spTree>
    <p:extLst>
      <p:ext uri="{BB962C8B-B14F-4D97-AF65-F5344CB8AC3E}">
        <p14:creationId xmlns:p14="http://schemas.microsoft.com/office/powerpoint/2010/main" val="249710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AB17-5358-CA86-6049-2E075EA66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258DE-8898-7FB7-FE5B-51E2371C7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4C91E-C31B-9A54-8C67-9D2430AEFCC3}"/>
              </a:ext>
            </a:extLst>
          </p:cNvPr>
          <p:cNvSpPr>
            <a:spLocks noGrp="1"/>
          </p:cNvSpPr>
          <p:nvPr>
            <p:ph type="body" idx="1"/>
          </p:nvPr>
        </p:nvSpPr>
        <p:spPr/>
        <p:txBody>
          <a:bodyPr/>
          <a:lstStyle/>
          <a:p>
            <a:pPr marL="171450" indent="-171450">
              <a:buFont typeface="Arial" panose="020B0604020202020204" pitchFamily="34" charset="0"/>
              <a:buChar char="•"/>
            </a:pPr>
            <a:r>
              <a:rPr lang="en-US" dirty="0"/>
              <a:t>The symbolic school, established by figures like McCarthy and Minsky, largely marginalized neural networks during the “AI winters.”</a:t>
            </a:r>
          </a:p>
          <a:p>
            <a:pPr marL="171450" indent="-171450">
              <a:buFont typeface="Arial" panose="020B0604020202020204" pitchFamily="34" charset="0"/>
              <a:buChar char="•"/>
            </a:pPr>
            <a:r>
              <a:rPr lang="en-US" b="1" dirty="0"/>
              <a:t>The Revival of Neural Networks - </a:t>
            </a:r>
            <a:r>
              <a:rPr lang="en-US" b="0" dirty="0"/>
              <a:t>S</a:t>
            </a:r>
            <a:r>
              <a:rPr lang="en-US" dirty="0"/>
              <a:t>tarting in 2010, deep learning began outperforming traditional AI in tasks like image recognition and speech processing.</a:t>
            </a:r>
          </a:p>
        </p:txBody>
      </p:sp>
      <p:sp>
        <p:nvSpPr>
          <p:cNvPr id="4" name="Slide Number Placeholder 3">
            <a:extLst>
              <a:ext uri="{FF2B5EF4-FFF2-40B4-BE49-F238E27FC236}">
                <a16:creationId xmlns:a16="http://schemas.microsoft.com/office/drawing/2014/main" id="{78DAA7DD-FEE2-2F0E-FAC9-10BCB80C5731}"/>
              </a:ext>
            </a:extLst>
          </p:cNvPr>
          <p:cNvSpPr>
            <a:spLocks noGrp="1"/>
          </p:cNvSpPr>
          <p:nvPr>
            <p:ph type="sldNum" sz="quarter" idx="5"/>
          </p:nvPr>
        </p:nvSpPr>
        <p:spPr/>
        <p:txBody>
          <a:bodyPr/>
          <a:lstStyle/>
          <a:p>
            <a:fld id="{FA5D1758-ED3D-4611-B861-63A1DF032208}" type="slidenum">
              <a:rPr lang="en-US" smtClean="0"/>
              <a:t>17</a:t>
            </a:fld>
            <a:endParaRPr lang="en-US"/>
          </a:p>
        </p:txBody>
      </p:sp>
    </p:spTree>
    <p:extLst>
      <p:ext uri="{BB962C8B-B14F-4D97-AF65-F5344CB8AC3E}">
        <p14:creationId xmlns:p14="http://schemas.microsoft.com/office/powerpoint/2010/main" val="247852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EFF0-09FC-3F02-3236-9C70406EC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DEE34-BACB-B519-C62D-87ED9964A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FB6B2-90AD-3485-10E6-7ECB3E57BF16}"/>
              </a:ext>
            </a:extLst>
          </p:cNvPr>
          <p:cNvSpPr>
            <a:spLocks noGrp="1"/>
          </p:cNvSpPr>
          <p:nvPr>
            <p:ph type="body" idx="1"/>
          </p:nvPr>
        </p:nvSpPr>
        <p:spPr/>
        <p:txBody>
          <a:bodyPr/>
          <a:lstStyle/>
          <a:p>
            <a:pPr marL="0" indent="0">
              <a:buFont typeface="Arial" panose="020B0604020202020204" pitchFamily="34" charset="0"/>
              <a:buNone/>
            </a:pPr>
            <a:r>
              <a:rPr lang="en-US" b="0" dirty="0"/>
              <a:t>Think of neurons as buckets of data.</a:t>
            </a:r>
          </a:p>
        </p:txBody>
      </p:sp>
      <p:sp>
        <p:nvSpPr>
          <p:cNvPr id="4" name="Slide Number Placeholder 3">
            <a:extLst>
              <a:ext uri="{FF2B5EF4-FFF2-40B4-BE49-F238E27FC236}">
                <a16:creationId xmlns:a16="http://schemas.microsoft.com/office/drawing/2014/main" id="{A926E8BF-3C2E-1D5E-94EB-2887794E4351}"/>
              </a:ext>
            </a:extLst>
          </p:cNvPr>
          <p:cNvSpPr>
            <a:spLocks noGrp="1"/>
          </p:cNvSpPr>
          <p:nvPr>
            <p:ph type="sldNum" sz="quarter" idx="5"/>
          </p:nvPr>
        </p:nvSpPr>
        <p:spPr/>
        <p:txBody>
          <a:bodyPr/>
          <a:lstStyle/>
          <a:p>
            <a:fld id="{FA5D1758-ED3D-4611-B861-63A1DF032208}" type="slidenum">
              <a:rPr lang="en-US" smtClean="0"/>
              <a:t>18</a:t>
            </a:fld>
            <a:endParaRPr lang="en-US"/>
          </a:p>
        </p:txBody>
      </p:sp>
    </p:spTree>
    <p:extLst>
      <p:ext uri="{BB962C8B-B14F-4D97-AF65-F5344CB8AC3E}">
        <p14:creationId xmlns:p14="http://schemas.microsoft.com/office/powerpoint/2010/main" val="339319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88C61-9C20-7843-A35C-DF2327401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0DC0E-91F1-2E53-C747-33BC69009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B75DB-8F02-3179-769E-1A09FCC1B6DA}"/>
              </a:ext>
            </a:extLst>
          </p:cNvPr>
          <p:cNvSpPr>
            <a:spLocks noGrp="1"/>
          </p:cNvSpPr>
          <p:nvPr>
            <p:ph type="body" idx="1"/>
          </p:nvPr>
        </p:nvSpPr>
        <p:spPr/>
        <p:txBody>
          <a:bodyPr/>
          <a:lstStyle/>
          <a:p>
            <a:pPr marL="171450" indent="-171450">
              <a:buFont typeface="Arial" panose="020B0604020202020204" pitchFamily="34" charset="0"/>
              <a:buChar char="•"/>
            </a:pPr>
            <a:r>
              <a:rPr lang="en-US" b="1" dirty="0"/>
              <a:t>Symbolic AI</a:t>
            </a:r>
            <a:r>
              <a:rPr lang="en-US" dirty="0"/>
              <a:t> (dominant from the 1950s to 1990s) emphasized logic, reasoning, and explicit rule-based modeling.</a:t>
            </a:r>
          </a:p>
          <a:p>
            <a:pPr marL="171450" indent="-171450">
              <a:buFont typeface="Arial" panose="020B0604020202020204" pitchFamily="34" charset="0"/>
              <a:buChar char="•"/>
            </a:pPr>
            <a:r>
              <a:rPr lang="en-US" b="1" dirty="0"/>
              <a:t>Connectionist AI</a:t>
            </a:r>
            <a:r>
              <a:rPr lang="en-US" dirty="0"/>
              <a:t>, rooted in cybernetics and neural networks, treats intelligence as emergent from distributed, adaptive computation.</a:t>
            </a:r>
          </a:p>
        </p:txBody>
      </p:sp>
      <p:sp>
        <p:nvSpPr>
          <p:cNvPr id="4" name="Slide Number Placeholder 3">
            <a:extLst>
              <a:ext uri="{FF2B5EF4-FFF2-40B4-BE49-F238E27FC236}">
                <a16:creationId xmlns:a16="http://schemas.microsoft.com/office/drawing/2014/main" id="{467A0010-E0D6-02AF-2E52-7E3AF49391E6}"/>
              </a:ext>
            </a:extLst>
          </p:cNvPr>
          <p:cNvSpPr>
            <a:spLocks noGrp="1"/>
          </p:cNvSpPr>
          <p:nvPr>
            <p:ph type="sldNum" sz="quarter" idx="5"/>
          </p:nvPr>
        </p:nvSpPr>
        <p:spPr/>
        <p:txBody>
          <a:bodyPr/>
          <a:lstStyle/>
          <a:p>
            <a:fld id="{FA5D1758-ED3D-4611-B861-63A1DF032208}" type="slidenum">
              <a:rPr lang="en-US" smtClean="0"/>
              <a:t>19</a:t>
            </a:fld>
            <a:endParaRPr lang="en-US"/>
          </a:p>
        </p:txBody>
      </p:sp>
    </p:spTree>
    <p:extLst>
      <p:ext uri="{BB962C8B-B14F-4D97-AF65-F5344CB8AC3E}">
        <p14:creationId xmlns:p14="http://schemas.microsoft.com/office/powerpoint/2010/main" val="398068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DIGITAL </a:t>
            </a:r>
            <a:r>
              <a:rPr lang="en-US" sz="800" b="1" spc="30" baseline="0" dirty="0">
                <a:solidFill>
                  <a:schemeClr val="accent2"/>
                </a:solidFill>
                <a:latin typeface="Lato" panose="020F0502020204030203" pitchFamily="34" charset="0"/>
              </a:rPr>
              <a:t>MELD</a:t>
            </a:r>
          </a:p>
        </p:txBody>
      </p:sp>
      <p:sp>
        <p:nvSpPr>
          <p:cNvPr id="17" name="TextBox 16"/>
          <p:cNvSpPr txBox="1"/>
          <p:nvPr userDrawn="1"/>
        </p:nvSpPr>
        <p:spPr>
          <a:xfrm>
            <a:off x="5158946" y="4722841"/>
            <a:ext cx="268279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AI FOR BUSINESS, SOCIETY, AND </a:t>
            </a:r>
            <a:r>
              <a:rPr lang="en-US" sz="800" b="1" spc="30" baseline="0" dirty="0">
                <a:solidFill>
                  <a:schemeClr val="accent2"/>
                </a:solidFill>
                <a:latin typeface="Lato" panose="020F0502020204030203" pitchFamily="34" charset="0"/>
              </a:rPr>
              <a:t>GLOBAL AFFAIRS</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29334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5384" userDrawn="1">
          <p15:clr>
            <a:srgbClr val="FBAE40"/>
          </p15:clr>
        </p15:guide>
        <p15:guide id="3" pos="374"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Half Picture at 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1"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8" name="TextBox 7"/>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Tree>
    <p:extLst>
      <p:ext uri="{BB962C8B-B14F-4D97-AF65-F5344CB8AC3E}">
        <p14:creationId xmlns:p14="http://schemas.microsoft.com/office/powerpoint/2010/main" val="371374886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Portfolio 0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4"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0"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344055814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Portfolio 02">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4" name="Picture Placeholder 2"/>
          <p:cNvSpPr>
            <a:spLocks noGrp="1"/>
          </p:cNvSpPr>
          <p:nvPr>
            <p:ph type="pic" sz="quarter" idx="13"/>
          </p:nvPr>
        </p:nvSpPr>
        <p:spPr>
          <a:xfrm>
            <a:off x="6033912"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5" name="Picture Placeholder 2"/>
          <p:cNvSpPr>
            <a:spLocks noGrp="1"/>
          </p:cNvSpPr>
          <p:nvPr>
            <p:ph type="pic" sz="quarter" idx="14"/>
          </p:nvPr>
        </p:nvSpPr>
        <p:spPr>
          <a:xfrm>
            <a:off x="3315406"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28091827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Portfolio 03">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7" name="Picture Placeholder 2"/>
          <p:cNvSpPr>
            <a:spLocks noGrp="1"/>
          </p:cNvSpPr>
          <p:nvPr>
            <p:ph type="pic" sz="quarter" idx="15"/>
          </p:nvPr>
        </p:nvSpPr>
        <p:spPr>
          <a:xfrm>
            <a:off x="593725"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121525903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ortfolio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27432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24293788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Portfolio 05">
    <p:spTree>
      <p:nvGrpSpPr>
        <p:cNvPr id="1" name=""/>
        <p:cNvGrpSpPr/>
        <p:nvPr/>
      </p:nvGrpSpPr>
      <p:grpSpPr>
        <a:xfrm>
          <a:off x="0" y="0"/>
          <a:ext cx="0" cy="0"/>
          <a:chOff x="0" y="0"/>
          <a:chExt cx="0" cy="0"/>
        </a:xfrm>
      </p:grpSpPr>
      <p:sp>
        <p:nvSpPr>
          <p:cNvPr id="29" name="Picture Placeholder 2"/>
          <p:cNvSpPr>
            <a:spLocks noGrp="1"/>
          </p:cNvSpPr>
          <p:nvPr>
            <p:ph type="pic" sz="quarter" idx="17"/>
          </p:nvPr>
        </p:nvSpPr>
        <p:spPr>
          <a:xfrm>
            <a:off x="1508125"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2"/>
          <p:cNvSpPr>
            <a:spLocks noGrp="1"/>
          </p:cNvSpPr>
          <p:nvPr>
            <p:ph type="pic" sz="quarter" idx="18"/>
          </p:nvPr>
        </p:nvSpPr>
        <p:spPr>
          <a:xfrm>
            <a:off x="5988464"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196989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Phone Mockup 0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35" y="1134684"/>
            <a:ext cx="2415741" cy="3528796"/>
          </a:xfrm>
          <a:prstGeom prst="rect">
            <a:avLst/>
          </a:prstGeom>
        </p:spPr>
      </p:pic>
      <p:sp>
        <p:nvSpPr>
          <p:cNvPr id="4" name="Picture Placeholder 25"/>
          <p:cNvSpPr>
            <a:spLocks noGrp="1"/>
          </p:cNvSpPr>
          <p:nvPr>
            <p:ph type="pic" sz="quarter" idx="14"/>
          </p:nvPr>
        </p:nvSpPr>
        <p:spPr>
          <a:xfrm>
            <a:off x="720840"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877" y="1134684"/>
            <a:ext cx="2415741" cy="3528796"/>
          </a:xfrm>
          <a:prstGeom prst="rect">
            <a:avLst/>
          </a:prstGeom>
        </p:spPr>
      </p:pic>
      <p:sp>
        <p:nvSpPr>
          <p:cNvPr id="15" name="Picture Placeholder 25"/>
          <p:cNvSpPr>
            <a:spLocks noGrp="1"/>
          </p:cNvSpPr>
          <p:nvPr>
            <p:ph type="pic" sz="quarter" idx="15"/>
          </p:nvPr>
        </p:nvSpPr>
        <p:spPr>
          <a:xfrm>
            <a:off x="5022182"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548" y="1439120"/>
            <a:ext cx="2415741" cy="3528796"/>
          </a:xfrm>
          <a:prstGeom prst="rect">
            <a:avLst/>
          </a:prstGeom>
        </p:spPr>
      </p:pic>
      <p:sp>
        <p:nvSpPr>
          <p:cNvPr id="17" name="Picture Placeholder 25"/>
          <p:cNvSpPr>
            <a:spLocks noGrp="1"/>
          </p:cNvSpPr>
          <p:nvPr>
            <p:ph type="pic" sz="quarter" idx="16"/>
          </p:nvPr>
        </p:nvSpPr>
        <p:spPr>
          <a:xfrm>
            <a:off x="7172853"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7206" y="1439120"/>
            <a:ext cx="2415741" cy="3528796"/>
          </a:xfrm>
          <a:prstGeom prst="rect">
            <a:avLst/>
          </a:prstGeom>
        </p:spPr>
      </p:pic>
      <p:sp>
        <p:nvSpPr>
          <p:cNvPr id="19" name="Picture Placeholder 25"/>
          <p:cNvSpPr>
            <a:spLocks noGrp="1"/>
          </p:cNvSpPr>
          <p:nvPr>
            <p:ph type="pic" sz="quarter" idx="17"/>
          </p:nvPr>
        </p:nvSpPr>
        <p:spPr>
          <a:xfrm>
            <a:off x="2871511"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225065743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934" userDrawn="1">
          <p15:clr>
            <a:srgbClr val="FBAE40"/>
          </p15:clr>
        </p15:guide>
        <p15:guide id="2" pos="5384">
          <p15:clr>
            <a:srgbClr val="FBAE40"/>
          </p15:clr>
        </p15:guide>
        <p15:guide id="3" pos="374">
          <p15:clr>
            <a:srgbClr val="FBAE40"/>
          </p15:clr>
        </p15:guide>
        <p15:guide id="4" orient="horz" pos="306">
          <p15:clr>
            <a:srgbClr val="FBAE40"/>
          </p15:clr>
        </p15:guide>
        <p15:guide id="5" orient="horz" pos="9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Phone Mockup 02">
    <p:spTree>
      <p:nvGrpSpPr>
        <p:cNvPr id="1" name=""/>
        <p:cNvGrpSpPr/>
        <p:nvPr/>
      </p:nvGrpSpPr>
      <p:grpSpPr>
        <a:xfrm>
          <a:off x="0" y="0"/>
          <a:ext cx="0" cy="0"/>
          <a:chOff x="0" y="0"/>
          <a:chExt cx="0" cy="0"/>
        </a:xfrm>
      </p:grpSpPr>
      <p:sp>
        <p:nvSpPr>
          <p:cNvPr id="21" name="Rectangle 20"/>
          <p:cNvSpPr/>
          <p:nvPr userDrawn="1"/>
        </p:nvSpPr>
        <p:spPr>
          <a:xfrm>
            <a:off x="595314" y="1857487"/>
            <a:ext cx="7953374" cy="2026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129" y="1194045"/>
            <a:ext cx="2415741" cy="3528796"/>
          </a:xfrm>
          <a:prstGeom prst="rect">
            <a:avLst/>
          </a:prstGeom>
        </p:spPr>
      </p:pic>
      <p:sp>
        <p:nvSpPr>
          <p:cNvPr id="18" name="Picture Placeholder 25"/>
          <p:cNvSpPr>
            <a:spLocks noGrp="1"/>
          </p:cNvSpPr>
          <p:nvPr>
            <p:ph type="pic" sz="quarter" idx="18"/>
          </p:nvPr>
        </p:nvSpPr>
        <p:spPr>
          <a:xfrm>
            <a:off x="3961343" y="1754911"/>
            <a:ext cx="1204382"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416311962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Phone Mockup 03">
    <p:spTree>
      <p:nvGrpSpPr>
        <p:cNvPr id="1" name=""/>
        <p:cNvGrpSpPr/>
        <p:nvPr/>
      </p:nvGrpSpPr>
      <p:grpSpPr>
        <a:xfrm>
          <a:off x="0" y="0"/>
          <a:ext cx="0" cy="0"/>
          <a:chOff x="0" y="0"/>
          <a:chExt cx="0" cy="0"/>
        </a:xfrm>
      </p:grpSpPr>
      <p:sp>
        <p:nvSpPr>
          <p:cNvPr id="21" name="Rectangle 20"/>
          <p:cNvSpPr/>
          <p:nvPr userDrawn="1"/>
        </p:nvSpPr>
        <p:spPr>
          <a:xfrm>
            <a:off x="595314" y="1543050"/>
            <a:ext cx="7953374" cy="9634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706" y="1142482"/>
            <a:ext cx="2415741" cy="3528796"/>
          </a:xfrm>
          <a:prstGeom prst="rect">
            <a:avLst/>
          </a:prstGeom>
        </p:spPr>
      </p:pic>
      <p:sp>
        <p:nvSpPr>
          <p:cNvPr id="14" name="Picture Placeholder 25"/>
          <p:cNvSpPr>
            <a:spLocks noGrp="1"/>
          </p:cNvSpPr>
          <p:nvPr>
            <p:ph type="pic" sz="quarter" idx="17"/>
          </p:nvPr>
        </p:nvSpPr>
        <p:spPr>
          <a:xfrm>
            <a:off x="5118011"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6263" y="1142482"/>
            <a:ext cx="2415741" cy="3528796"/>
          </a:xfrm>
          <a:prstGeom prst="rect">
            <a:avLst/>
          </a:prstGeom>
        </p:spPr>
      </p:pic>
      <p:sp>
        <p:nvSpPr>
          <p:cNvPr id="18" name="Picture Placeholder 25"/>
          <p:cNvSpPr>
            <a:spLocks noGrp="1"/>
          </p:cNvSpPr>
          <p:nvPr>
            <p:ph type="pic" sz="quarter" idx="18"/>
          </p:nvPr>
        </p:nvSpPr>
        <p:spPr>
          <a:xfrm>
            <a:off x="6750568"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260986166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Phone Mockup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1766" y="1194045"/>
            <a:ext cx="2415741" cy="3528796"/>
          </a:xfrm>
          <a:prstGeom prst="rect">
            <a:avLst/>
          </a:prstGeom>
        </p:spPr>
      </p:pic>
      <p:sp>
        <p:nvSpPr>
          <p:cNvPr id="14" name="Picture Placeholder 25"/>
          <p:cNvSpPr>
            <a:spLocks noGrp="1"/>
          </p:cNvSpPr>
          <p:nvPr>
            <p:ph type="pic" sz="quarter" idx="17"/>
          </p:nvPr>
        </p:nvSpPr>
        <p:spPr>
          <a:xfrm>
            <a:off x="2156071"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323" y="1194045"/>
            <a:ext cx="2415741" cy="3528796"/>
          </a:xfrm>
          <a:prstGeom prst="rect">
            <a:avLst/>
          </a:prstGeom>
        </p:spPr>
      </p:pic>
      <p:sp>
        <p:nvSpPr>
          <p:cNvPr id="18" name="Picture Placeholder 25"/>
          <p:cNvSpPr>
            <a:spLocks noGrp="1"/>
          </p:cNvSpPr>
          <p:nvPr>
            <p:ph type="pic" sz="quarter" idx="18"/>
          </p:nvPr>
        </p:nvSpPr>
        <p:spPr>
          <a:xfrm>
            <a:off x="3788628"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3811" y="1194045"/>
            <a:ext cx="2415741" cy="3528796"/>
          </a:xfrm>
          <a:prstGeom prst="rect">
            <a:avLst/>
          </a:prstGeom>
        </p:spPr>
      </p:pic>
      <p:sp>
        <p:nvSpPr>
          <p:cNvPr id="20" name="Picture Placeholder 25"/>
          <p:cNvSpPr>
            <a:spLocks noGrp="1"/>
          </p:cNvSpPr>
          <p:nvPr>
            <p:ph type="pic" sz="quarter" idx="19"/>
          </p:nvPr>
        </p:nvSpPr>
        <p:spPr>
          <a:xfrm>
            <a:off x="5438116"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112359796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with Footers">
    <p:spTree>
      <p:nvGrpSpPr>
        <p:cNvPr id="1" name=""/>
        <p:cNvGrpSpPr/>
        <p:nvPr/>
      </p:nvGrpSpPr>
      <p:grpSpPr>
        <a:xfrm>
          <a:off x="0" y="0"/>
          <a:ext cx="0" cy="0"/>
          <a:chOff x="0" y="0"/>
          <a:chExt cx="0" cy="0"/>
        </a:xfrm>
      </p:grpSpPr>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DIGITAL </a:t>
            </a:r>
            <a:r>
              <a:rPr lang="en-US" sz="800" b="1" spc="30" baseline="0" dirty="0">
                <a:solidFill>
                  <a:schemeClr val="accent2"/>
                </a:solidFill>
                <a:latin typeface="Lato" panose="020F0502020204030203" pitchFamily="34" charset="0"/>
              </a:rPr>
              <a:t>MELD</a:t>
            </a:r>
          </a:p>
        </p:txBody>
      </p:sp>
      <p:sp>
        <p:nvSpPr>
          <p:cNvPr id="17" name="TextBox 16"/>
          <p:cNvSpPr txBox="1"/>
          <p:nvPr userDrawn="1"/>
        </p:nvSpPr>
        <p:spPr>
          <a:xfrm>
            <a:off x="6487886" y="4722841"/>
            <a:ext cx="135385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AI &amp; NATIONAL </a:t>
            </a:r>
            <a:r>
              <a:rPr lang="en-US" sz="800" b="1" spc="30" baseline="0" dirty="0">
                <a:solidFill>
                  <a:schemeClr val="accent2"/>
                </a:solidFill>
                <a:latin typeface="Lato" panose="020F0502020204030203" pitchFamily="34" charset="0"/>
              </a:rPr>
              <a:t>SECURITY</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066802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Phone Mockup 05">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362" y="1100444"/>
            <a:ext cx="2918752" cy="4043055"/>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25" name="Picture Placeholder 25"/>
          <p:cNvSpPr>
            <a:spLocks noGrp="1"/>
          </p:cNvSpPr>
          <p:nvPr>
            <p:ph type="pic" sz="quarter" idx="17"/>
          </p:nvPr>
        </p:nvSpPr>
        <p:spPr>
          <a:xfrm>
            <a:off x="5278966" y="1689100"/>
            <a:ext cx="2209799" cy="3454399"/>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733499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Phone Mockup 06">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8" y="185298"/>
            <a:ext cx="3129491" cy="4571407"/>
          </a:xfrm>
          <a:prstGeom prst="rect">
            <a:avLst/>
          </a:prstGeom>
        </p:spPr>
      </p:pic>
      <p:sp>
        <p:nvSpPr>
          <p:cNvPr id="10" name="Text Placeholder 9"/>
          <p:cNvSpPr>
            <a:spLocks noGrp="1"/>
          </p:cNvSpPr>
          <p:nvPr>
            <p:ph type="body" sz="quarter" idx="10"/>
          </p:nvPr>
        </p:nvSpPr>
        <p:spPr>
          <a:xfrm>
            <a:off x="3242733" y="575841"/>
            <a:ext cx="5294843"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3242416" y="959101"/>
            <a:ext cx="530468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3242416"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25"/>
          <p:cNvSpPr>
            <a:spLocks noGrp="1"/>
          </p:cNvSpPr>
          <p:nvPr>
            <p:ph type="pic" sz="quarter" idx="17"/>
          </p:nvPr>
        </p:nvSpPr>
        <p:spPr>
          <a:xfrm>
            <a:off x="800011" y="912452"/>
            <a:ext cx="1552896" cy="2917902"/>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11" name="TextBox 10"/>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Tree>
    <p:extLst>
      <p:ext uri="{BB962C8B-B14F-4D97-AF65-F5344CB8AC3E}">
        <p14:creationId xmlns:p14="http://schemas.microsoft.com/office/powerpoint/2010/main" val="130377632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Browser &amp; iPhone Mockup">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p:cNvSpPr>
            <a:spLocks noGrp="1"/>
          </p:cNvSpPr>
          <p:nvPr>
            <p:ph type="pic" sz="quarter" idx="12"/>
          </p:nvPr>
        </p:nvSpPr>
        <p:spPr>
          <a:xfrm>
            <a:off x="1614488" y="1471670"/>
            <a:ext cx="5915025" cy="3186055"/>
          </a:xfrm>
          <a:custGeom>
            <a:avLst/>
            <a:gdLst>
              <a:gd name="connsiteX0" fmla="*/ 0 w 5915025"/>
              <a:gd name="connsiteY0" fmla="*/ 0 h 3326159"/>
              <a:gd name="connsiteX1" fmla="*/ 5915025 w 5915025"/>
              <a:gd name="connsiteY1" fmla="*/ 0 h 3326159"/>
              <a:gd name="connsiteX2" fmla="*/ 5915025 w 5915025"/>
              <a:gd name="connsiteY2" fmla="*/ 3326159 h 3326159"/>
              <a:gd name="connsiteX3" fmla="*/ 0 w 5915025"/>
              <a:gd name="connsiteY3" fmla="*/ 3326159 h 3326159"/>
            </a:gdLst>
            <a:ahLst/>
            <a:cxnLst>
              <a:cxn ang="0">
                <a:pos x="connsiteX0" y="connsiteY0"/>
              </a:cxn>
              <a:cxn ang="0">
                <a:pos x="connsiteX1" y="connsiteY1"/>
              </a:cxn>
              <a:cxn ang="0">
                <a:pos x="connsiteX2" y="connsiteY2"/>
              </a:cxn>
              <a:cxn ang="0">
                <a:pos x="connsiteX3" y="connsiteY3"/>
              </a:cxn>
            </a:cxnLst>
            <a:rect l="l" t="t" r="r" b="b"/>
            <a:pathLst>
              <a:path w="5915025" h="3326159">
                <a:moveTo>
                  <a:pt x="0" y="0"/>
                </a:moveTo>
                <a:lnTo>
                  <a:pt x="5915025" y="0"/>
                </a:lnTo>
                <a:lnTo>
                  <a:pt x="5915025" y="3326159"/>
                </a:lnTo>
                <a:lnTo>
                  <a:pt x="0" y="3326159"/>
                </a:lnTo>
                <a:close/>
              </a:path>
            </a:pathLst>
          </a:custGeom>
        </p:spPr>
        <p:txBody>
          <a:bodyPr wrap="square" anchor="ctr" anchorCtr="0">
            <a:noAutofit/>
          </a:bodyPr>
          <a:lstStyle>
            <a:lvl1pPr marL="0" indent="0" algn="ctr">
              <a:buFontTx/>
              <a:buNone/>
              <a:defRPr sz="1000">
                <a:solidFill>
                  <a:schemeClr val="accent6"/>
                </a:solidFill>
                <a:latin typeface="Lato" panose="020F0502020204030203" pitchFamily="34" charset="0"/>
              </a:defRPr>
            </a:lvl1pPr>
          </a:lstStyle>
          <a:p>
            <a:endParaRPr lang="en-US"/>
          </a:p>
        </p:txBody>
      </p:sp>
      <p:sp>
        <p:nvSpPr>
          <p:cNvPr id="21" name="Freeform 20"/>
          <p:cNvSpPr/>
          <p:nvPr userDrawn="1"/>
        </p:nvSpPr>
        <p:spPr>
          <a:xfrm>
            <a:off x="1614488" y="1318534"/>
            <a:ext cx="5915025" cy="156764"/>
          </a:xfrm>
          <a:custGeom>
            <a:avLst/>
            <a:gdLst>
              <a:gd name="connsiteX0" fmla="*/ 116359 w 15763003"/>
              <a:gd name="connsiteY0" fmla="*/ 0 h 418038"/>
              <a:gd name="connsiteX1" fmla="*/ 15646645 w 15763003"/>
              <a:gd name="connsiteY1" fmla="*/ 0 h 418038"/>
              <a:gd name="connsiteX2" fmla="*/ 15763003 w 15763003"/>
              <a:gd name="connsiteY2" fmla="*/ 116359 h 418038"/>
              <a:gd name="connsiteX3" fmla="*/ 15763003 w 15763003"/>
              <a:gd name="connsiteY3" fmla="*/ 418038 h 418038"/>
              <a:gd name="connsiteX4" fmla="*/ 0 w 15763003"/>
              <a:gd name="connsiteY4" fmla="*/ 418038 h 418038"/>
              <a:gd name="connsiteX5" fmla="*/ 0 w 15763003"/>
              <a:gd name="connsiteY5" fmla="*/ 116359 h 418038"/>
              <a:gd name="connsiteX6" fmla="*/ 116359 w 15763003"/>
              <a:gd name="connsiteY6" fmla="*/ 0 h 4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3003" h="418038">
                <a:moveTo>
                  <a:pt x="116359" y="0"/>
                </a:moveTo>
                <a:lnTo>
                  <a:pt x="15646645" y="0"/>
                </a:lnTo>
                <a:cubicBezTo>
                  <a:pt x="15710907" y="0"/>
                  <a:pt x="15763003" y="52096"/>
                  <a:pt x="15763003" y="116359"/>
                </a:cubicBezTo>
                <a:lnTo>
                  <a:pt x="15763003" y="418038"/>
                </a:lnTo>
                <a:lnTo>
                  <a:pt x="0" y="418038"/>
                </a:lnTo>
                <a:lnTo>
                  <a:pt x="0" y="116359"/>
                </a:lnTo>
                <a:cubicBezTo>
                  <a:pt x="0" y="52096"/>
                  <a:pt x="52096" y="0"/>
                  <a:pt x="1163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2" name="Oval 21"/>
          <p:cNvSpPr/>
          <p:nvPr userDrawn="1"/>
        </p:nvSpPr>
        <p:spPr>
          <a:xfrm>
            <a:off x="1711524" y="1367661"/>
            <a:ext cx="54173" cy="541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3" name="Oval 22"/>
          <p:cNvSpPr/>
          <p:nvPr userDrawn="1"/>
        </p:nvSpPr>
        <p:spPr>
          <a:xfrm>
            <a:off x="1806610" y="1367661"/>
            <a:ext cx="54173" cy="541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4" name="Oval 23"/>
          <p:cNvSpPr/>
          <p:nvPr userDrawn="1"/>
        </p:nvSpPr>
        <p:spPr>
          <a:xfrm>
            <a:off x="1901697" y="1367661"/>
            <a:ext cx="54173" cy="54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nvGrpSpPr>
          <p:cNvPr id="25" name="Group 24"/>
          <p:cNvGrpSpPr/>
          <p:nvPr userDrawn="1"/>
        </p:nvGrpSpPr>
        <p:grpSpPr>
          <a:xfrm>
            <a:off x="7154465" y="1366181"/>
            <a:ext cx="298052" cy="55653"/>
            <a:chOff x="19078575" y="3106739"/>
            <a:chExt cx="794804" cy="148407"/>
          </a:xfrm>
        </p:grpSpPr>
        <p:grpSp>
          <p:nvGrpSpPr>
            <p:cNvPr id="26" name="Group 25"/>
            <p:cNvGrpSpPr/>
            <p:nvPr/>
          </p:nvGrpSpPr>
          <p:grpSpPr>
            <a:xfrm>
              <a:off x="19736219" y="3106739"/>
              <a:ext cx="137160" cy="137160"/>
              <a:chOff x="19740165" y="3110684"/>
              <a:chExt cx="138113" cy="138113"/>
            </a:xfrm>
          </p:grpSpPr>
          <p:cxnSp>
            <p:nvCxnSpPr>
              <p:cNvPr id="29" name="Straight Connector 28"/>
              <p:cNvCxnSpPr/>
              <p:nvPr/>
            </p:nvCxnSpPr>
            <p:spPr>
              <a:xfrm>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19415125" y="3110684"/>
              <a:ext cx="144462" cy="14446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cxnSp>
          <p:nvCxnSpPr>
            <p:cNvPr id="28" name="Straight Connector 27"/>
            <p:cNvCxnSpPr/>
            <p:nvPr/>
          </p:nvCxnSpPr>
          <p:spPr>
            <a:xfrm flipH="1">
              <a:off x="19078575" y="3255146"/>
              <a:ext cx="16192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6" name="Picture Placeholder 35"/>
          <p:cNvSpPr>
            <a:spLocks noGrp="1"/>
          </p:cNvSpPr>
          <p:nvPr>
            <p:ph type="pic" sz="quarter" idx="17"/>
          </p:nvPr>
        </p:nvSpPr>
        <p:spPr>
          <a:xfrm>
            <a:off x="5869461" y="2131214"/>
            <a:ext cx="1305324" cy="2409359"/>
          </a:xfrm>
          <a:custGeom>
            <a:avLst/>
            <a:gdLst>
              <a:gd name="connsiteX0" fmla="*/ 8541 w 1308021"/>
              <a:gd name="connsiteY0" fmla="*/ 0 h 2409359"/>
              <a:gd name="connsiteX1" fmla="*/ 1299480 w 1308021"/>
              <a:gd name="connsiteY1" fmla="*/ 0 h 2409359"/>
              <a:gd name="connsiteX2" fmla="*/ 1308021 w 1308021"/>
              <a:gd name="connsiteY2" fmla="*/ 8878 h 2409359"/>
              <a:gd name="connsiteX3" fmla="*/ 1308021 w 1308021"/>
              <a:gd name="connsiteY3" fmla="*/ 2400481 h 2409359"/>
              <a:gd name="connsiteX4" fmla="*/ 1299480 w 1308021"/>
              <a:gd name="connsiteY4" fmla="*/ 2409359 h 2409359"/>
              <a:gd name="connsiteX5" fmla="*/ 8541 w 1308021"/>
              <a:gd name="connsiteY5" fmla="*/ 2409359 h 2409359"/>
              <a:gd name="connsiteX6" fmla="*/ 0 w 1308021"/>
              <a:gd name="connsiteY6" fmla="*/ 2400481 h 2409359"/>
              <a:gd name="connsiteX7" fmla="*/ 0 w 1308021"/>
              <a:gd name="connsiteY7" fmla="*/ 8878 h 2409359"/>
              <a:gd name="connsiteX8" fmla="*/ 8541 w 1308021"/>
              <a:gd name="connsiteY8" fmla="*/ 0 h 24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21" h="2409359">
                <a:moveTo>
                  <a:pt x="8541" y="0"/>
                </a:moveTo>
                <a:lnTo>
                  <a:pt x="1299480" y="0"/>
                </a:lnTo>
                <a:cubicBezTo>
                  <a:pt x="1304198" y="0"/>
                  <a:pt x="1308021" y="3975"/>
                  <a:pt x="1308021" y="8878"/>
                </a:cubicBezTo>
                <a:lnTo>
                  <a:pt x="1308021" y="2400481"/>
                </a:lnTo>
                <a:cubicBezTo>
                  <a:pt x="1308021" y="2405384"/>
                  <a:pt x="1304198" y="2409359"/>
                  <a:pt x="1299480" y="2409359"/>
                </a:cubicBezTo>
                <a:lnTo>
                  <a:pt x="8541" y="2409359"/>
                </a:lnTo>
                <a:cubicBezTo>
                  <a:pt x="3824" y="2409359"/>
                  <a:pt x="0" y="2405384"/>
                  <a:pt x="0" y="2400481"/>
                </a:cubicBezTo>
                <a:lnTo>
                  <a:pt x="0" y="8878"/>
                </a:lnTo>
                <a:cubicBezTo>
                  <a:pt x="0" y="3975"/>
                  <a:pt x="3824" y="0"/>
                  <a:pt x="8541"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6"/>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23336093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9" name="Rectangle 18"/>
          <p:cNvSpPr/>
          <p:nvPr userDrawn="1"/>
        </p:nvSpPr>
        <p:spPr>
          <a:xfrm>
            <a:off x="595314" y="1934633"/>
            <a:ext cx="7953374" cy="18725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1535" y="1432135"/>
            <a:ext cx="5027326" cy="3049841"/>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Picture Placeholder 2"/>
          <p:cNvSpPr>
            <a:spLocks noGrp="1"/>
          </p:cNvSpPr>
          <p:nvPr>
            <p:ph type="pic" sz="quarter" idx="12"/>
          </p:nvPr>
        </p:nvSpPr>
        <p:spPr>
          <a:xfrm>
            <a:off x="1957511" y="1714500"/>
            <a:ext cx="3635375" cy="23241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247233769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003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74165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Mini Half Picture at Righ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362000212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Mini Half Picture at Left">
    <p:spTree>
      <p:nvGrpSpPr>
        <p:cNvPr id="1" name=""/>
        <p:cNvGrpSpPr/>
        <p:nvPr/>
      </p:nvGrpSpPr>
      <p:grpSpPr>
        <a:xfrm>
          <a:off x="0" y="0"/>
          <a:ext cx="0" cy="0"/>
          <a:chOff x="0" y="0"/>
          <a:chExt cx="0" cy="0"/>
        </a:xfrm>
      </p:grpSpPr>
      <p:sp>
        <p:nvSpPr>
          <p:cNvPr id="13" name="Rectangle 12"/>
          <p:cNvSpPr/>
          <p:nvPr userDrawn="1"/>
        </p:nvSpPr>
        <p:spPr>
          <a:xfrm>
            <a:off x="593725" y="1543050"/>
            <a:ext cx="7953375"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JAFAR DESIGNS </a:t>
            </a:r>
            <a:r>
              <a:rPr lang="en-US" sz="800" b="1" spc="30" baseline="0" dirty="0">
                <a:solidFill>
                  <a:schemeClr val="accent2"/>
                </a:solidFill>
                <a:latin typeface="Lato" panose="020F0502020204030203" pitchFamily="34" charset="0"/>
              </a:rPr>
              <a:t>STUDIO</a:t>
            </a:r>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593725"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66087161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Vision, Mission &amp; Values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93725" y="4722841"/>
            <a:ext cx="1783555" cy="123111"/>
          </a:xfrm>
          <a:prstGeom prst="rect">
            <a:avLst/>
          </a:prstGeom>
          <a:noFill/>
        </p:spPr>
        <p:txBody>
          <a:bodyPr wrap="square" lIns="0" tIns="0" rIns="0" bIns="0" rtlCol="0">
            <a:spAutoFit/>
          </a:bodyPr>
          <a:lstStyle/>
          <a:p>
            <a:pPr algn="l"/>
            <a:r>
              <a:rPr lang="en-US" sz="800" b="1" spc="30" baseline="0" dirty="0">
                <a:solidFill>
                  <a:schemeClr val="accent3"/>
                </a:solidFill>
                <a:latin typeface="Lato" panose="020F0502020204030203" pitchFamily="34" charset="0"/>
              </a:rPr>
              <a:t>DIGITAL </a:t>
            </a:r>
            <a:r>
              <a:rPr lang="en-US" sz="800" b="1" spc="30" baseline="0" dirty="0">
                <a:solidFill>
                  <a:schemeClr val="accent2"/>
                </a:solidFill>
                <a:latin typeface="Lato" panose="020F0502020204030203" pitchFamily="34" charset="0"/>
              </a:rPr>
              <a:t>MELD</a:t>
            </a:r>
          </a:p>
        </p:txBody>
      </p:sp>
      <p:sp>
        <p:nvSpPr>
          <p:cNvPr id="17" name="TextBox 16"/>
          <p:cNvSpPr txBox="1"/>
          <p:nvPr userDrawn="1"/>
        </p:nvSpPr>
        <p:spPr>
          <a:xfrm>
            <a:off x="6488482" y="4722841"/>
            <a:ext cx="1353258"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AI &amp; NATIONAL </a:t>
            </a:r>
            <a:r>
              <a:rPr lang="en-US" sz="800" b="1" spc="30" baseline="0" dirty="0">
                <a:solidFill>
                  <a:schemeClr val="accent2"/>
                </a:solidFill>
                <a:latin typeface="Lato" panose="020F0502020204030203" pitchFamily="34" charset="0"/>
              </a:rPr>
              <a:t>SECURITY</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7"/>
          <p:cNvSpPr>
            <a:spLocks noGrp="1"/>
          </p:cNvSpPr>
          <p:nvPr>
            <p:ph type="pic" sz="quarter" idx="12"/>
          </p:nvPr>
        </p:nvSpPr>
        <p:spPr>
          <a:xfrm>
            <a:off x="0" y="1543050"/>
            <a:ext cx="3152716" cy="2743200"/>
          </a:xfrm>
          <a:custGeom>
            <a:avLst/>
            <a:gdLst>
              <a:gd name="connsiteX0" fmla="*/ 0 w 9516533"/>
              <a:gd name="connsiteY0" fmla="*/ 0 h 8280400"/>
              <a:gd name="connsiteX1" fmla="*/ 5376333 w 9516533"/>
              <a:gd name="connsiteY1" fmla="*/ 0 h 8280400"/>
              <a:gd name="connsiteX2" fmla="*/ 9516533 w 9516533"/>
              <a:gd name="connsiteY2" fmla="*/ 4140200 h 8280400"/>
              <a:gd name="connsiteX3" fmla="*/ 5376333 w 9516533"/>
              <a:gd name="connsiteY3" fmla="*/ 8280400 h 8280400"/>
              <a:gd name="connsiteX4" fmla="*/ 0 w 9516533"/>
              <a:gd name="connsiteY4" fmla="*/ 8280400 h 82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533" h="8280400">
                <a:moveTo>
                  <a:pt x="0" y="0"/>
                </a:moveTo>
                <a:lnTo>
                  <a:pt x="5376333" y="0"/>
                </a:lnTo>
                <a:cubicBezTo>
                  <a:pt x="7662902" y="0"/>
                  <a:pt x="9516533" y="1853631"/>
                  <a:pt x="9516533" y="4140200"/>
                </a:cubicBezTo>
                <a:cubicBezTo>
                  <a:pt x="9516533" y="6426769"/>
                  <a:pt x="7662902" y="8280400"/>
                  <a:pt x="5376333" y="8280400"/>
                </a:cubicBezTo>
                <a:lnTo>
                  <a:pt x="0" y="8280400"/>
                </a:lnTo>
                <a:close/>
              </a:path>
            </a:pathLst>
          </a:custGeom>
        </p:spPr>
        <p:txBody>
          <a:bodyPr wrap="square" lIns="0" tIns="0" rIns="0" bIns="0" anchor="ctr" anchorCtr="0">
            <a:noAutofit/>
          </a:bodyPr>
          <a:lstStyle>
            <a:lvl1pPr marL="0" indent="0" algn="ctr">
              <a:buFontTx/>
              <a:buNone/>
              <a:defRPr sz="10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Tree>
    <p:extLst>
      <p:ext uri="{BB962C8B-B14F-4D97-AF65-F5344CB8AC3E}">
        <p14:creationId xmlns:p14="http://schemas.microsoft.com/office/powerpoint/2010/main" val="371956115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986213"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58001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2">
    <p:spTree>
      <p:nvGrpSpPr>
        <p:cNvPr id="1" name=""/>
        <p:cNvGrpSpPr/>
        <p:nvPr/>
      </p:nvGrpSpPr>
      <p:grpSpPr>
        <a:xfrm>
          <a:off x="0" y="0"/>
          <a:ext cx="0" cy="0"/>
          <a:chOff x="0" y="0"/>
          <a:chExt cx="0" cy="0"/>
        </a:xfrm>
      </p:grpSpPr>
      <p:sp>
        <p:nvSpPr>
          <p:cNvPr id="17" name="TextBox 16"/>
          <p:cNvSpPr txBox="1"/>
          <p:nvPr userDrawn="1"/>
        </p:nvSpPr>
        <p:spPr>
          <a:xfrm>
            <a:off x="6681306" y="4722841"/>
            <a:ext cx="1160434" cy="123111"/>
          </a:xfrm>
          <a:prstGeom prst="rect">
            <a:avLst/>
          </a:prstGeom>
          <a:noFill/>
        </p:spPr>
        <p:txBody>
          <a:bodyPr wrap="square" lIns="0" tIns="0" rIns="0" bIns="0" rtlCol="0">
            <a:spAutoFit/>
          </a:bodyPr>
          <a:lstStyle/>
          <a:p>
            <a:pPr algn="r"/>
            <a:r>
              <a:rPr lang="en-US" sz="800" b="1" spc="30" baseline="0" dirty="0">
                <a:solidFill>
                  <a:schemeClr val="accent3"/>
                </a:solidFill>
                <a:latin typeface="Lato" panose="020F0502020204030203" pitchFamily="34" charset="0"/>
              </a:rPr>
              <a:t>BUSINESS </a:t>
            </a:r>
            <a:r>
              <a:rPr lang="en-US" sz="800" b="1" spc="30" baseline="0" dirty="0">
                <a:solidFill>
                  <a:schemeClr val="accent2"/>
                </a:solidFill>
                <a:latin typeface="Lato" panose="020F0502020204030203" pitchFamily="34" charset="0"/>
              </a:rPr>
              <a:t>PROPOSAL</a:t>
            </a:r>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dirty="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icture Placeholder 2"/>
          <p:cNvSpPr>
            <a:spLocks noGrp="1"/>
          </p:cNvSpPr>
          <p:nvPr>
            <p:ph type="pic" sz="quarter" idx="10"/>
          </p:nvPr>
        </p:nvSpPr>
        <p:spPr>
          <a:xfrm>
            <a:off x="0"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151027078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0" orient="horz" pos="972" userDrawn="1">
          <p15:clr>
            <a:srgbClr val="FBAE40"/>
          </p15:clr>
        </p15:guide>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835067"/>
      </p:ext>
    </p:extLst>
  </p:cSld>
  <p:clrMap bg1="lt1" tx1="dk1" bg2="lt2" tx2="dk2" accent1="accent1" accent2="accent2" accent3="accent3" accent4="accent4" accent5="accent5" accent6="accent6" hlink="hlink" folHlink="folHlink"/>
  <p:sldLayoutIdLst>
    <p:sldLayoutId id="2147483667" r:id="rId1"/>
    <p:sldLayoutId id="2147483674" r:id="rId2"/>
    <p:sldLayoutId id="2147483688" r:id="rId3"/>
    <p:sldLayoutId id="2147483675" r:id="rId4"/>
    <p:sldLayoutId id="2147483690" r:id="rId5"/>
    <p:sldLayoutId id="2147483691" r:id="rId6"/>
    <p:sldLayoutId id="2147483689" r:id="rId7"/>
    <p:sldLayoutId id="2147483676" r:id="rId8"/>
    <p:sldLayoutId id="2147483695" r:id="rId9"/>
    <p:sldLayoutId id="2147483677" r:id="rId10"/>
    <p:sldLayoutId id="2147483678" r:id="rId11"/>
    <p:sldLayoutId id="2147483679" r:id="rId12"/>
    <p:sldLayoutId id="2147483686" r:id="rId13"/>
    <p:sldLayoutId id="2147483687" r:id="rId14"/>
    <p:sldLayoutId id="2147483693" r:id="rId15"/>
    <p:sldLayoutId id="2147483680" r:id="rId16"/>
    <p:sldLayoutId id="2147483683" r:id="rId17"/>
    <p:sldLayoutId id="2147483682" r:id="rId18"/>
    <p:sldLayoutId id="2147483681" r:id="rId19"/>
    <p:sldLayoutId id="2147483692" r:id="rId20"/>
    <p:sldLayoutId id="2147483694" r:id="rId21"/>
    <p:sldLayoutId id="2147483684" r:id="rId22"/>
    <p:sldLayoutId id="2147483685" r:id="rId23"/>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mazieres.gitlab.io/neurons-spike-back/NeuronsSpikeBack.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3blue1brown.com/lessons/neural-network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3blue1brown.com/lessons/neural-network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hyperlink" Target="https://www.3blue1brown.com/lessons/neural-networks" TargetMode="External"/><Relationship Id="rId4" Type="http://schemas.openxmlformats.org/officeDocument/2006/relationships/notesSlide" Target="../notesSlides/notesSlide10.xml"/><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3blue1brown.com/lessons/neural-networks" TargetMode="External"/><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microsoft.com/en-us/azure/ai-services/agents/overview#what-is-an-ai-age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s://ourworldindata.org/artificial-intelligenc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arxiv.org/abs/2503.14499"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2503.14499"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sora.chatgpt.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sora.chatgpt.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euters.com/technology/artificial-intelligence/what-is-deepseek-why-is-it-disrupting-ai-sector-2025-01-2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eb-assets.bcg.com/1e/4f/925e66794465ad89953ff604b656/mit-bcg-expanding-ai-impact-with-organizational-learning-oct-2020-n.pdf"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gartner.com/en/articles/optimize-ai-investments-for-long-term-business-growth" TargetMode="External"/><Relationship Id="rId7" Type="http://schemas.openxmlformats.org/officeDocument/2006/relationships/hyperlink" Target="https://kpmg.com/xx/en/home/insights/2023/09/kpmg-global-tech-report-2023.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accenture.com/content/dam/accenture/final/a-com-migration/r3-3/pdf/pdf-118/accenture-the-human-impact-data-literacy.pdf" TargetMode="External"/><Relationship Id="rId5" Type="http://schemas.openxmlformats.org/officeDocument/2006/relationships/hyperlink" Target="https://www.forrester.com/press-newsroom/forrester-predictions-2024/" TargetMode="External"/><Relationship Id="rId4" Type="http://schemas.openxmlformats.org/officeDocument/2006/relationships/hyperlink" Target="https://sloanreview.mit.edu/article/five-key-trends-in-ai-and-data-science-for-202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gartner.com/en/articles/optimize-ai-investments-for-long-term-business-growth"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s://www.accenture.com/content/dam/accenture/final/a-com-migration/r3-3/pdf/pdf-118/accenture-the-human-impact-data-literacy.pdf" TargetMode="External"/><Relationship Id="rId4" Type="http://schemas.openxmlformats.org/officeDocument/2006/relationships/hyperlink" Target="https://www.forrester.com/report/areas-of-positive-roi-from-generative-ai-are-now-on-par-with-predictive-ai/RES181712"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eta-publications.lbl.gov/publications/2024-lbnl-data-center-energy-usage-report"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eta-publications.lbl.gov/publications/2024-lbnl-data-center-energy-usage-repor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hai.stanford.edu/news/global-ai-power-rankings-stanford-hai-tool-ranks-36-countries-in-ai"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36" y="1958027"/>
            <a:ext cx="6741188" cy="861774"/>
          </a:xfrm>
          <a:prstGeom prst="rect">
            <a:avLst/>
          </a:prstGeom>
          <a:noFill/>
          <a:ln>
            <a:noFill/>
          </a:ln>
        </p:spPr>
        <p:txBody>
          <a:bodyPr wrap="square" lIns="0" tIns="0" rIns="0" bIns="0" rtlCol="0" anchor="ctr">
            <a:spAutoFit/>
          </a:bodyPr>
          <a:lstStyle/>
          <a:p>
            <a:pPr algn="r"/>
            <a:r>
              <a:rPr lang="en-US" sz="2800" cap="all" spc="5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AI FOR BUSINESS,</a:t>
            </a:r>
            <a:br>
              <a:rPr lang="en-US" sz="2800" cap="all" spc="5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br>
            <a:r>
              <a:rPr lang="en-US" sz="2800" cap="all" spc="5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SOCIETY, and GLOBAL AFFAIRS</a:t>
            </a:r>
          </a:p>
        </p:txBody>
      </p:sp>
      <p:cxnSp>
        <p:nvCxnSpPr>
          <p:cNvPr id="3" name="Straight Connector 2"/>
          <p:cNvCxnSpPr/>
          <p:nvPr/>
        </p:nvCxnSpPr>
        <p:spPr>
          <a:xfrm>
            <a:off x="6986940" y="1693599"/>
            <a:ext cx="0" cy="1327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172625" y="2070458"/>
            <a:ext cx="1786956" cy="642163"/>
          </a:xfrm>
          <a:prstGeom prst="rect">
            <a:avLst/>
          </a:prstGeom>
          <a:noFill/>
        </p:spPr>
        <p:txBody>
          <a:bodyPr wrap="square" lIns="0" tIns="0" rIns="0" bIns="0" rtlCol="0" anchor="ctr">
            <a:spAutoFit/>
          </a:bodyPr>
          <a:lstStyle/>
          <a:p>
            <a:pPr>
              <a:lnSpc>
                <a:spcPct val="120000"/>
              </a:lnSpc>
            </a:pPr>
            <a:r>
              <a:rPr lang="en-US" sz="1200" b="1" dirty="0">
                <a:solidFill>
                  <a:schemeClr val="bg1"/>
                </a:solidFill>
                <a:latin typeface="Lato" panose="020F0502020204030203" pitchFamily="34" charset="0"/>
                <a:cs typeface="Poppins SemiBold" panose="02000000000000000000" pitchFamily="2" charset="0"/>
              </a:rPr>
              <a:t>The World Affairs Council of Greater Houston: </a:t>
            </a:r>
          </a:p>
          <a:p>
            <a:pPr>
              <a:lnSpc>
                <a:spcPct val="120000"/>
              </a:lnSpc>
            </a:pPr>
            <a:r>
              <a:rPr lang="en-US" sz="1200" b="1" dirty="0">
                <a:solidFill>
                  <a:schemeClr val="accent1"/>
                </a:solidFill>
                <a:latin typeface="Lato" panose="020F0502020204030203" pitchFamily="34" charset="0"/>
                <a:cs typeface="Poppins SemiBold" panose="02000000000000000000" pitchFamily="2" charset="0"/>
              </a:rPr>
              <a:t>The Global Exchange</a:t>
            </a:r>
          </a:p>
        </p:txBody>
      </p:sp>
      <p:pic>
        <p:nvPicPr>
          <p:cNvPr id="8" name="Picture 7" descr="A white text on a black background&#10;&#10;AI-generated content may be incorrect.">
            <a:extLst>
              <a:ext uri="{FF2B5EF4-FFF2-40B4-BE49-F238E27FC236}">
                <a16:creationId xmlns:a16="http://schemas.microsoft.com/office/drawing/2014/main" id="{488D94BD-0224-739C-9D9A-3FB66134F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47" y="4572000"/>
            <a:ext cx="1831385" cy="416859"/>
          </a:xfrm>
          <a:prstGeom prst="rect">
            <a:avLst/>
          </a:prstGeom>
        </p:spPr>
      </p:pic>
      <p:pic>
        <p:nvPicPr>
          <p:cNvPr id="5" name="Picture 4" descr="A qr code with a star in the center&#10;&#10;AI-generated content may be incorrect.">
            <a:extLst>
              <a:ext uri="{FF2B5EF4-FFF2-40B4-BE49-F238E27FC236}">
                <a16:creationId xmlns:a16="http://schemas.microsoft.com/office/drawing/2014/main" id="{C7D55D27-4A9E-6AAF-0D55-B2E9DF6BA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199131"/>
            <a:ext cx="1372870" cy="1372870"/>
          </a:xfrm>
          <a:prstGeom prst="rect">
            <a:avLst/>
          </a:prstGeom>
        </p:spPr>
      </p:pic>
    </p:spTree>
    <p:extLst>
      <p:ext uri="{BB962C8B-B14F-4D97-AF65-F5344CB8AC3E}">
        <p14:creationId xmlns:p14="http://schemas.microsoft.com/office/powerpoint/2010/main" val="16296258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D04D7-74BD-0E6F-E66D-2ED5A68C90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218D68-CD38-FAA0-B1DF-09504CFCD82F}"/>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B92A469D-B419-753E-3BA5-50388428DD8C}"/>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4D1C9FC5-A59C-2E46-549F-736890B008C6}"/>
              </a:ext>
            </a:extLst>
          </p:cNvPr>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Oval 6">
            <a:extLst>
              <a:ext uri="{FF2B5EF4-FFF2-40B4-BE49-F238E27FC236}">
                <a16:creationId xmlns:a16="http://schemas.microsoft.com/office/drawing/2014/main" id="{86C8F8F0-0D9A-5E0F-D4C8-1C4CD3BFA27F}"/>
              </a:ext>
            </a:extLst>
          </p:cNvPr>
          <p:cNvSpPr/>
          <p:nvPr/>
        </p:nvSpPr>
        <p:spPr>
          <a:xfrm>
            <a:off x="4695775" y="1997255"/>
            <a:ext cx="2652878" cy="265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 name="TextBox 42">
            <a:extLst>
              <a:ext uri="{FF2B5EF4-FFF2-40B4-BE49-F238E27FC236}">
                <a16:creationId xmlns:a16="http://schemas.microsoft.com/office/drawing/2014/main" id="{70A2B271-14E8-A23F-C70D-9971CF745E8E}"/>
              </a:ext>
            </a:extLst>
          </p:cNvPr>
          <p:cNvSpPr txBox="1"/>
          <p:nvPr/>
        </p:nvSpPr>
        <p:spPr>
          <a:xfrm>
            <a:off x="4962818" y="3200581"/>
            <a:ext cx="2062534" cy="246221"/>
          </a:xfrm>
          <a:prstGeom prst="rect">
            <a:avLst/>
          </a:prstGeom>
          <a:noFill/>
        </p:spPr>
        <p:txBody>
          <a:bodyPr wrap="square" lIns="0" tIns="0" rIns="0" bIns="0" rtlCol="0">
            <a:spAutoFit/>
          </a:bodyPr>
          <a:lstStyle/>
          <a:p>
            <a:pPr algn="ctr"/>
            <a:r>
              <a:rPr lang="en-US" sz="1600" b="1" dirty="0">
                <a:solidFill>
                  <a:schemeClr val="bg1"/>
                </a:solidFill>
                <a:latin typeface="Lato" panose="020F0502020204030203" pitchFamily="34" charset="0"/>
              </a:rPr>
              <a:t>DEEP LEARNING</a:t>
            </a:r>
          </a:p>
        </p:txBody>
      </p:sp>
      <p:sp>
        <p:nvSpPr>
          <p:cNvPr id="44" name="TextBox 43">
            <a:extLst>
              <a:ext uri="{FF2B5EF4-FFF2-40B4-BE49-F238E27FC236}">
                <a16:creationId xmlns:a16="http://schemas.microsoft.com/office/drawing/2014/main" id="{482B8C3C-4E47-047C-61A8-9C2B1DC974BE}"/>
              </a:ext>
            </a:extLst>
          </p:cNvPr>
          <p:cNvSpPr txBox="1"/>
          <p:nvPr/>
        </p:nvSpPr>
        <p:spPr>
          <a:xfrm>
            <a:off x="5291746" y="1220396"/>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MACHINE LEARNING</a:t>
            </a:r>
          </a:p>
        </p:txBody>
      </p:sp>
      <p:sp>
        <p:nvSpPr>
          <p:cNvPr id="45" name="TextBox 44">
            <a:extLst>
              <a:ext uri="{FF2B5EF4-FFF2-40B4-BE49-F238E27FC236}">
                <a16:creationId xmlns:a16="http://schemas.microsoft.com/office/drawing/2014/main" id="{C86E38BD-58BB-F3BE-75D2-F82DED3C6B6C}"/>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3E02CE01-67D6-4C52-4099-7AC0371B6C36}"/>
              </a:ext>
            </a:extLst>
          </p:cNvPr>
          <p:cNvSpPr txBox="1"/>
          <p:nvPr/>
        </p:nvSpPr>
        <p:spPr>
          <a:xfrm>
            <a:off x="580584" y="1090705"/>
            <a:ext cx="3035816" cy="1231106"/>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Deep Learning </a:t>
            </a:r>
            <a:r>
              <a:rPr lang="en-US" sz="1600" b="1" spc="20" dirty="0">
                <a:solidFill>
                  <a:schemeClr val="accent1"/>
                </a:solidFill>
                <a:latin typeface="Lato" panose="020F0502020204030203" pitchFamily="34" charset="0"/>
              </a:rPr>
              <a:t>is a type of machine learning that uses neural networks with many layers, a concept inspired by the brain’s structure and function.</a:t>
            </a:r>
          </a:p>
        </p:txBody>
      </p:sp>
      <p:sp>
        <p:nvSpPr>
          <p:cNvPr id="49" name="TextBox 48">
            <a:extLst>
              <a:ext uri="{FF2B5EF4-FFF2-40B4-BE49-F238E27FC236}">
                <a16:creationId xmlns:a16="http://schemas.microsoft.com/office/drawing/2014/main" id="{FA160721-E6E0-8EF6-88B8-7B672996FC64}"/>
              </a:ext>
            </a:extLst>
          </p:cNvPr>
          <p:cNvSpPr txBox="1"/>
          <p:nvPr/>
        </p:nvSpPr>
        <p:spPr>
          <a:xfrm>
            <a:off x="4974313" y="1464081"/>
            <a:ext cx="68355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Decision Trees</a:t>
            </a:r>
          </a:p>
        </p:txBody>
      </p:sp>
      <p:sp>
        <p:nvSpPr>
          <p:cNvPr id="50" name="TextBox 49">
            <a:extLst>
              <a:ext uri="{FF2B5EF4-FFF2-40B4-BE49-F238E27FC236}">
                <a16:creationId xmlns:a16="http://schemas.microsoft.com/office/drawing/2014/main" id="{C5E7AF20-A516-1775-E24B-1017BF1180BF}"/>
              </a:ext>
            </a:extLst>
          </p:cNvPr>
          <p:cNvSpPr txBox="1"/>
          <p:nvPr/>
        </p:nvSpPr>
        <p:spPr>
          <a:xfrm>
            <a:off x="5634212" y="146269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Classification</a:t>
            </a:r>
          </a:p>
        </p:txBody>
      </p:sp>
      <p:sp>
        <p:nvSpPr>
          <p:cNvPr id="51" name="TextBox 50">
            <a:extLst>
              <a:ext uri="{FF2B5EF4-FFF2-40B4-BE49-F238E27FC236}">
                <a16:creationId xmlns:a16="http://schemas.microsoft.com/office/drawing/2014/main" id="{B5BAF35E-3CC5-D27C-3E4E-F1EBE1A307A3}"/>
              </a:ext>
            </a:extLst>
          </p:cNvPr>
          <p:cNvSpPr txBox="1"/>
          <p:nvPr/>
        </p:nvSpPr>
        <p:spPr>
          <a:xfrm>
            <a:off x="6504189" y="145965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Regression</a:t>
            </a:r>
          </a:p>
        </p:txBody>
      </p:sp>
      <p:sp>
        <p:nvSpPr>
          <p:cNvPr id="52" name="TextBox 51">
            <a:extLst>
              <a:ext uri="{FF2B5EF4-FFF2-40B4-BE49-F238E27FC236}">
                <a16:creationId xmlns:a16="http://schemas.microsoft.com/office/drawing/2014/main" id="{2807FFF8-949C-8864-B93D-E99987BD3AE2}"/>
              </a:ext>
            </a:extLst>
          </p:cNvPr>
          <p:cNvSpPr txBox="1"/>
          <p:nvPr/>
        </p:nvSpPr>
        <p:spPr>
          <a:xfrm>
            <a:off x="4802376" y="1680819"/>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Reinforcement Learning</a:t>
            </a:r>
          </a:p>
        </p:txBody>
      </p:sp>
      <p:sp>
        <p:nvSpPr>
          <p:cNvPr id="56" name="TextBox 55">
            <a:extLst>
              <a:ext uri="{FF2B5EF4-FFF2-40B4-BE49-F238E27FC236}">
                <a16:creationId xmlns:a16="http://schemas.microsoft.com/office/drawing/2014/main" id="{1FB480EA-9118-0399-95CC-36155239201A}"/>
              </a:ext>
            </a:extLst>
          </p:cNvPr>
          <p:cNvSpPr txBox="1"/>
          <p:nvPr/>
        </p:nvSpPr>
        <p:spPr>
          <a:xfrm>
            <a:off x="6479906" y="1676656"/>
            <a:ext cx="862869"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Support Vector Machines</a:t>
            </a:r>
          </a:p>
        </p:txBody>
      </p:sp>
      <p:sp>
        <p:nvSpPr>
          <p:cNvPr id="59" name="TextBox 58">
            <a:extLst>
              <a:ext uri="{FF2B5EF4-FFF2-40B4-BE49-F238E27FC236}">
                <a16:creationId xmlns:a16="http://schemas.microsoft.com/office/drawing/2014/main" id="{7400EB25-C39E-00CE-F0FA-050173C290AF}"/>
              </a:ext>
            </a:extLst>
          </p:cNvPr>
          <p:cNvSpPr txBox="1"/>
          <p:nvPr/>
        </p:nvSpPr>
        <p:spPr>
          <a:xfrm>
            <a:off x="4522499" y="1993812"/>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Clustering</a:t>
            </a:r>
          </a:p>
        </p:txBody>
      </p:sp>
      <p:sp>
        <p:nvSpPr>
          <p:cNvPr id="62" name="TextBox 61">
            <a:extLst>
              <a:ext uri="{FF2B5EF4-FFF2-40B4-BE49-F238E27FC236}">
                <a16:creationId xmlns:a16="http://schemas.microsoft.com/office/drawing/2014/main" id="{B3C66306-AFBF-73AD-EC69-2DF9A5B58C8A}"/>
              </a:ext>
            </a:extLst>
          </p:cNvPr>
          <p:cNvSpPr txBox="1"/>
          <p:nvPr/>
        </p:nvSpPr>
        <p:spPr>
          <a:xfrm>
            <a:off x="6799643" y="1992831"/>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Naïve Bayes</a:t>
            </a:r>
          </a:p>
        </p:txBody>
      </p:sp>
      <p:sp>
        <p:nvSpPr>
          <p:cNvPr id="63" name="TextBox 62">
            <a:extLst>
              <a:ext uri="{FF2B5EF4-FFF2-40B4-BE49-F238E27FC236}">
                <a16:creationId xmlns:a16="http://schemas.microsoft.com/office/drawing/2014/main" id="{975EA59D-2B36-9687-4CBD-E8D8B9E98CB0}"/>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26EB6594-BBD7-0028-4569-5BCAA45581FF}"/>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3B607E3E-4B3B-E829-8F1A-BB13549F8EDF}"/>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C8F10B8D-6983-A482-E3B0-1BA30999852A}"/>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8E138487-449B-AF43-F68C-7891F1C8DD88}"/>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C76F4E82-B637-6902-AB18-EC6B83E05E5D}"/>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31F876E1-831C-F8D6-E801-31E1F6B01DBF}"/>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9453F52E-B9AA-A4EC-902D-317DBB59F6D3}"/>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177B345D-D60A-2CE2-763B-6A5815FC92B6}"/>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68DCE541-4380-6A9C-6E82-F4B16055CFCE}"/>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Tree>
    <p:extLst>
      <p:ext uri="{BB962C8B-B14F-4D97-AF65-F5344CB8AC3E}">
        <p14:creationId xmlns:p14="http://schemas.microsoft.com/office/powerpoint/2010/main" val="42294689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7DAA-703D-BDAD-9904-828AB92BCC0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699FC6-D2D9-D7B0-8FF8-E1DCF33DC3BB}"/>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DF754D3A-AF00-3A1C-22CE-8C696160DBE7}"/>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054E66FC-3A48-A5CB-C598-39977634270D}"/>
              </a:ext>
            </a:extLst>
          </p:cNvPr>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Oval 6">
            <a:extLst>
              <a:ext uri="{FF2B5EF4-FFF2-40B4-BE49-F238E27FC236}">
                <a16:creationId xmlns:a16="http://schemas.microsoft.com/office/drawing/2014/main" id="{E0806503-B942-17DB-BD7E-4A12CB7EC09B}"/>
              </a:ext>
            </a:extLst>
          </p:cNvPr>
          <p:cNvSpPr/>
          <p:nvPr/>
        </p:nvSpPr>
        <p:spPr>
          <a:xfrm>
            <a:off x="4695775" y="1997255"/>
            <a:ext cx="2652878" cy="265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 name="TextBox 42">
            <a:extLst>
              <a:ext uri="{FF2B5EF4-FFF2-40B4-BE49-F238E27FC236}">
                <a16:creationId xmlns:a16="http://schemas.microsoft.com/office/drawing/2014/main" id="{9D4F9F47-75EE-F23F-6B35-D4612C1A93B8}"/>
              </a:ext>
            </a:extLst>
          </p:cNvPr>
          <p:cNvSpPr txBox="1"/>
          <p:nvPr/>
        </p:nvSpPr>
        <p:spPr>
          <a:xfrm>
            <a:off x="5291746" y="2121637"/>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DEEP LEARNING</a:t>
            </a:r>
          </a:p>
        </p:txBody>
      </p:sp>
      <p:sp>
        <p:nvSpPr>
          <p:cNvPr id="44" name="TextBox 43">
            <a:extLst>
              <a:ext uri="{FF2B5EF4-FFF2-40B4-BE49-F238E27FC236}">
                <a16:creationId xmlns:a16="http://schemas.microsoft.com/office/drawing/2014/main" id="{88861466-C172-04D9-D78D-9F35BF1F9687}"/>
              </a:ext>
            </a:extLst>
          </p:cNvPr>
          <p:cNvSpPr txBox="1"/>
          <p:nvPr/>
        </p:nvSpPr>
        <p:spPr>
          <a:xfrm>
            <a:off x="5291746" y="1220396"/>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MACHINE LEARNING</a:t>
            </a:r>
          </a:p>
        </p:txBody>
      </p:sp>
      <p:sp>
        <p:nvSpPr>
          <p:cNvPr id="45" name="TextBox 44">
            <a:extLst>
              <a:ext uri="{FF2B5EF4-FFF2-40B4-BE49-F238E27FC236}">
                <a16:creationId xmlns:a16="http://schemas.microsoft.com/office/drawing/2014/main" id="{A35BBB94-8076-2155-B5CE-8C3C3808AC9A}"/>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EC97D873-ED0C-6047-EEC2-C4FF14F093EB}"/>
              </a:ext>
            </a:extLst>
          </p:cNvPr>
          <p:cNvSpPr txBox="1"/>
          <p:nvPr/>
        </p:nvSpPr>
        <p:spPr>
          <a:xfrm>
            <a:off x="580584" y="1090705"/>
            <a:ext cx="3035816" cy="1231106"/>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Deep Learning </a:t>
            </a:r>
            <a:r>
              <a:rPr lang="en-US" sz="1600" b="1" spc="20" dirty="0">
                <a:solidFill>
                  <a:schemeClr val="accent1"/>
                </a:solidFill>
                <a:latin typeface="Lato" panose="020F0502020204030203" pitchFamily="34" charset="0"/>
              </a:rPr>
              <a:t>is a type of machine learning that uses neural networks with many layers, a concept inspired by the brain’s structure and function.</a:t>
            </a:r>
          </a:p>
        </p:txBody>
      </p:sp>
      <p:sp>
        <p:nvSpPr>
          <p:cNvPr id="33" name="TextBox 32">
            <a:extLst>
              <a:ext uri="{FF2B5EF4-FFF2-40B4-BE49-F238E27FC236}">
                <a16:creationId xmlns:a16="http://schemas.microsoft.com/office/drawing/2014/main" id="{B35E0640-C202-6AA9-5D57-FCCA6318A321}"/>
              </a:ext>
            </a:extLst>
          </p:cNvPr>
          <p:cNvSpPr txBox="1"/>
          <p:nvPr/>
        </p:nvSpPr>
        <p:spPr>
          <a:xfrm>
            <a:off x="5137750" y="2373756"/>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CNNs</a:t>
            </a:r>
          </a:p>
        </p:txBody>
      </p:sp>
      <p:sp>
        <p:nvSpPr>
          <p:cNvPr id="34" name="TextBox 33">
            <a:extLst>
              <a:ext uri="{FF2B5EF4-FFF2-40B4-BE49-F238E27FC236}">
                <a16:creationId xmlns:a16="http://schemas.microsoft.com/office/drawing/2014/main" id="{75D37844-8EF3-1648-E9E1-3BE6C6CE8884}"/>
              </a:ext>
            </a:extLst>
          </p:cNvPr>
          <p:cNvSpPr txBox="1"/>
          <p:nvPr/>
        </p:nvSpPr>
        <p:spPr>
          <a:xfrm>
            <a:off x="5608156" y="237313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Back Propagation</a:t>
            </a:r>
          </a:p>
        </p:txBody>
      </p:sp>
      <p:sp>
        <p:nvSpPr>
          <p:cNvPr id="37" name="TextBox 36">
            <a:extLst>
              <a:ext uri="{FF2B5EF4-FFF2-40B4-BE49-F238E27FC236}">
                <a16:creationId xmlns:a16="http://schemas.microsoft.com/office/drawing/2014/main" id="{600ED9C3-C466-7C02-CCDD-EF54B25A6E15}"/>
              </a:ext>
            </a:extLst>
          </p:cNvPr>
          <p:cNvSpPr txBox="1"/>
          <p:nvPr/>
        </p:nvSpPr>
        <p:spPr>
          <a:xfrm>
            <a:off x="6414498" y="237714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RNNs</a:t>
            </a:r>
          </a:p>
        </p:txBody>
      </p:sp>
      <p:sp>
        <p:nvSpPr>
          <p:cNvPr id="39" name="TextBox 38">
            <a:extLst>
              <a:ext uri="{FF2B5EF4-FFF2-40B4-BE49-F238E27FC236}">
                <a16:creationId xmlns:a16="http://schemas.microsoft.com/office/drawing/2014/main" id="{99ED383B-87AF-FC2E-726C-4C6388E777FD}"/>
              </a:ext>
            </a:extLst>
          </p:cNvPr>
          <p:cNvSpPr txBox="1"/>
          <p:nvPr/>
        </p:nvSpPr>
        <p:spPr>
          <a:xfrm>
            <a:off x="4978401" y="2590494"/>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Transformers</a:t>
            </a:r>
          </a:p>
        </p:txBody>
      </p:sp>
      <p:sp>
        <p:nvSpPr>
          <p:cNvPr id="40" name="TextBox 39">
            <a:extLst>
              <a:ext uri="{FF2B5EF4-FFF2-40B4-BE49-F238E27FC236}">
                <a16:creationId xmlns:a16="http://schemas.microsoft.com/office/drawing/2014/main" id="{51421A44-5B90-EB6C-18A0-1B9B2227BD45}"/>
              </a:ext>
            </a:extLst>
          </p:cNvPr>
          <p:cNvSpPr txBox="1"/>
          <p:nvPr/>
        </p:nvSpPr>
        <p:spPr>
          <a:xfrm>
            <a:off x="5518097" y="258987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Dropout</a:t>
            </a:r>
          </a:p>
        </p:txBody>
      </p:sp>
      <p:sp>
        <p:nvSpPr>
          <p:cNvPr id="46" name="TextBox 45">
            <a:extLst>
              <a:ext uri="{FF2B5EF4-FFF2-40B4-BE49-F238E27FC236}">
                <a16:creationId xmlns:a16="http://schemas.microsoft.com/office/drawing/2014/main" id="{F4F2DD38-651E-1331-69D9-F445194DF050}"/>
              </a:ext>
            </a:extLst>
          </p:cNvPr>
          <p:cNvSpPr txBox="1"/>
          <p:nvPr/>
        </p:nvSpPr>
        <p:spPr>
          <a:xfrm>
            <a:off x="6245165" y="258709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Transfer Learning</a:t>
            </a:r>
          </a:p>
        </p:txBody>
      </p:sp>
      <p:sp>
        <p:nvSpPr>
          <p:cNvPr id="47" name="TextBox 46">
            <a:extLst>
              <a:ext uri="{FF2B5EF4-FFF2-40B4-BE49-F238E27FC236}">
                <a16:creationId xmlns:a16="http://schemas.microsoft.com/office/drawing/2014/main" id="{3E4E07BE-1E51-310D-C919-0867C8748B0E}"/>
              </a:ext>
            </a:extLst>
          </p:cNvPr>
          <p:cNvSpPr txBox="1"/>
          <p:nvPr/>
        </p:nvSpPr>
        <p:spPr>
          <a:xfrm>
            <a:off x="4765151" y="2826181"/>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Activation Functions</a:t>
            </a:r>
          </a:p>
        </p:txBody>
      </p:sp>
      <p:sp>
        <p:nvSpPr>
          <p:cNvPr id="48" name="TextBox 47">
            <a:extLst>
              <a:ext uri="{FF2B5EF4-FFF2-40B4-BE49-F238E27FC236}">
                <a16:creationId xmlns:a16="http://schemas.microsoft.com/office/drawing/2014/main" id="{FA3F3A7D-7055-D7E1-BF26-B5C2E0C4E7F3}"/>
              </a:ext>
            </a:extLst>
          </p:cNvPr>
          <p:cNvSpPr txBox="1"/>
          <p:nvPr/>
        </p:nvSpPr>
        <p:spPr>
          <a:xfrm>
            <a:off x="6471720" y="2823193"/>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Autoencoders</a:t>
            </a:r>
          </a:p>
        </p:txBody>
      </p:sp>
      <p:sp>
        <p:nvSpPr>
          <p:cNvPr id="49" name="TextBox 48">
            <a:extLst>
              <a:ext uri="{FF2B5EF4-FFF2-40B4-BE49-F238E27FC236}">
                <a16:creationId xmlns:a16="http://schemas.microsoft.com/office/drawing/2014/main" id="{E2FDB649-9658-FD62-B494-B3F21FE607EE}"/>
              </a:ext>
            </a:extLst>
          </p:cNvPr>
          <p:cNvSpPr txBox="1"/>
          <p:nvPr/>
        </p:nvSpPr>
        <p:spPr>
          <a:xfrm>
            <a:off x="4974313" y="1464081"/>
            <a:ext cx="68355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Decision Trees</a:t>
            </a:r>
          </a:p>
        </p:txBody>
      </p:sp>
      <p:sp>
        <p:nvSpPr>
          <p:cNvPr id="50" name="TextBox 49">
            <a:extLst>
              <a:ext uri="{FF2B5EF4-FFF2-40B4-BE49-F238E27FC236}">
                <a16:creationId xmlns:a16="http://schemas.microsoft.com/office/drawing/2014/main" id="{5725BC17-7C36-EFF4-CA95-0E783AD56713}"/>
              </a:ext>
            </a:extLst>
          </p:cNvPr>
          <p:cNvSpPr txBox="1"/>
          <p:nvPr/>
        </p:nvSpPr>
        <p:spPr>
          <a:xfrm>
            <a:off x="5634212" y="146269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Classification</a:t>
            </a:r>
          </a:p>
        </p:txBody>
      </p:sp>
      <p:sp>
        <p:nvSpPr>
          <p:cNvPr id="51" name="TextBox 50">
            <a:extLst>
              <a:ext uri="{FF2B5EF4-FFF2-40B4-BE49-F238E27FC236}">
                <a16:creationId xmlns:a16="http://schemas.microsoft.com/office/drawing/2014/main" id="{1EAE1AEB-6519-EF1B-C8CA-86E7A04FB7B1}"/>
              </a:ext>
            </a:extLst>
          </p:cNvPr>
          <p:cNvSpPr txBox="1"/>
          <p:nvPr/>
        </p:nvSpPr>
        <p:spPr>
          <a:xfrm>
            <a:off x="6504189" y="145965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Regression</a:t>
            </a:r>
          </a:p>
        </p:txBody>
      </p:sp>
      <p:sp>
        <p:nvSpPr>
          <p:cNvPr id="52" name="TextBox 51">
            <a:extLst>
              <a:ext uri="{FF2B5EF4-FFF2-40B4-BE49-F238E27FC236}">
                <a16:creationId xmlns:a16="http://schemas.microsoft.com/office/drawing/2014/main" id="{C268CD9A-0D86-EF6B-EF43-E8EF87E8978E}"/>
              </a:ext>
            </a:extLst>
          </p:cNvPr>
          <p:cNvSpPr txBox="1"/>
          <p:nvPr/>
        </p:nvSpPr>
        <p:spPr>
          <a:xfrm>
            <a:off x="4802376" y="1680819"/>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Reinforcement Learning</a:t>
            </a:r>
          </a:p>
        </p:txBody>
      </p:sp>
      <p:sp>
        <p:nvSpPr>
          <p:cNvPr id="56" name="TextBox 55">
            <a:extLst>
              <a:ext uri="{FF2B5EF4-FFF2-40B4-BE49-F238E27FC236}">
                <a16:creationId xmlns:a16="http://schemas.microsoft.com/office/drawing/2014/main" id="{C1A6477E-025E-CB01-A927-79BB46F42E4B}"/>
              </a:ext>
            </a:extLst>
          </p:cNvPr>
          <p:cNvSpPr txBox="1"/>
          <p:nvPr/>
        </p:nvSpPr>
        <p:spPr>
          <a:xfrm>
            <a:off x="6479906" y="1676656"/>
            <a:ext cx="862869"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Support Vector Machines</a:t>
            </a:r>
          </a:p>
        </p:txBody>
      </p:sp>
      <p:sp>
        <p:nvSpPr>
          <p:cNvPr id="59" name="TextBox 58">
            <a:extLst>
              <a:ext uri="{FF2B5EF4-FFF2-40B4-BE49-F238E27FC236}">
                <a16:creationId xmlns:a16="http://schemas.microsoft.com/office/drawing/2014/main" id="{AB7562AD-03DA-5EFB-3CEA-3CB48A13890E}"/>
              </a:ext>
            </a:extLst>
          </p:cNvPr>
          <p:cNvSpPr txBox="1"/>
          <p:nvPr/>
        </p:nvSpPr>
        <p:spPr>
          <a:xfrm>
            <a:off x="4522499" y="1993812"/>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Clustering</a:t>
            </a:r>
          </a:p>
        </p:txBody>
      </p:sp>
      <p:sp>
        <p:nvSpPr>
          <p:cNvPr id="62" name="TextBox 61">
            <a:extLst>
              <a:ext uri="{FF2B5EF4-FFF2-40B4-BE49-F238E27FC236}">
                <a16:creationId xmlns:a16="http://schemas.microsoft.com/office/drawing/2014/main" id="{5BD60C3F-E34C-1FBC-1BC9-E4553455922D}"/>
              </a:ext>
            </a:extLst>
          </p:cNvPr>
          <p:cNvSpPr txBox="1"/>
          <p:nvPr/>
        </p:nvSpPr>
        <p:spPr>
          <a:xfrm>
            <a:off x="6799643" y="1992831"/>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Naïve Bayes</a:t>
            </a:r>
          </a:p>
        </p:txBody>
      </p:sp>
      <p:sp>
        <p:nvSpPr>
          <p:cNvPr id="63" name="TextBox 62">
            <a:extLst>
              <a:ext uri="{FF2B5EF4-FFF2-40B4-BE49-F238E27FC236}">
                <a16:creationId xmlns:a16="http://schemas.microsoft.com/office/drawing/2014/main" id="{2CF1CCDC-DC4C-EF6C-221D-71D096273F59}"/>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E625338F-AB86-5967-61EB-F97361C235D4}"/>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CD173BB6-6640-E457-D2A2-C3ED1DC15B3A}"/>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3B6070FA-3786-AE0F-0AC5-35CD08D41E29}"/>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877B0517-4B59-9692-BF22-56A30DCF6CB3}"/>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34189537-768D-DDD9-B495-17E9303847E6}"/>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2E64A86F-60A9-5A2E-B085-40CD02F0175B}"/>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E7FB15CE-A53E-6722-BACF-86EA76342B0E}"/>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76BEED5E-FD31-EF13-0DB7-4D299F016A51}"/>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5924FB30-7695-E2BF-9FD8-D774C87B45AB}"/>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
        <p:nvSpPr>
          <p:cNvPr id="76" name="TextBox 75">
            <a:extLst>
              <a:ext uri="{FF2B5EF4-FFF2-40B4-BE49-F238E27FC236}">
                <a16:creationId xmlns:a16="http://schemas.microsoft.com/office/drawing/2014/main" id="{F6AC878C-E0A6-BBA5-B44D-F819663556EE}"/>
              </a:ext>
            </a:extLst>
          </p:cNvPr>
          <p:cNvSpPr txBox="1"/>
          <p:nvPr/>
        </p:nvSpPr>
        <p:spPr>
          <a:xfrm>
            <a:off x="587716" y="2520622"/>
            <a:ext cx="3035816" cy="1477328"/>
          </a:xfrm>
          <a:prstGeom prst="rect">
            <a:avLst/>
          </a:prstGeom>
          <a:noFill/>
        </p:spPr>
        <p:txBody>
          <a:bodyPr wrap="square" lIns="0" tIns="0" rIns="0" bIns="0" rtlCol="0">
            <a:spAutoFit/>
          </a:bodyPr>
          <a:lstStyle/>
          <a:p>
            <a:r>
              <a:rPr lang="en-US" sz="1200" spc="20" dirty="0">
                <a:solidFill>
                  <a:schemeClr val="accent1"/>
                </a:solidFill>
                <a:latin typeface="Lato" panose="020F0502020204030203" pitchFamily="34" charset="0"/>
              </a:rPr>
              <a:t>Deep Learning is currently the dominant approach to building AI systems. </a:t>
            </a:r>
          </a:p>
          <a:p>
            <a:endParaRPr lang="en-US" sz="1200"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This is because of its incredible ability to handle vast amounts of data and discover intricate patterns that are not readily apparent to humans or other traditional computational methods. </a:t>
            </a:r>
          </a:p>
        </p:txBody>
      </p:sp>
    </p:spTree>
    <p:extLst>
      <p:ext uri="{BB962C8B-B14F-4D97-AF65-F5344CB8AC3E}">
        <p14:creationId xmlns:p14="http://schemas.microsoft.com/office/powerpoint/2010/main" val="95974234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B3FF2-8BE2-F4E4-165F-21E39173DA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F75AF4-8E43-442C-A716-92BA43D177B5}"/>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9A5C0FF3-E0FD-9052-CC39-924AC71C06A2}"/>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1BB657BF-E82E-9AFB-3507-AC2B2AFFFEF6}"/>
              </a:ext>
            </a:extLst>
          </p:cNvPr>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Oval 6">
            <a:extLst>
              <a:ext uri="{FF2B5EF4-FFF2-40B4-BE49-F238E27FC236}">
                <a16:creationId xmlns:a16="http://schemas.microsoft.com/office/drawing/2014/main" id="{0581CA87-E60A-0FC7-C3CA-010DCBE412F2}"/>
              </a:ext>
            </a:extLst>
          </p:cNvPr>
          <p:cNvSpPr/>
          <p:nvPr/>
        </p:nvSpPr>
        <p:spPr>
          <a:xfrm>
            <a:off x="4695775" y="1997255"/>
            <a:ext cx="2652878" cy="265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 name="TextBox 42">
            <a:extLst>
              <a:ext uri="{FF2B5EF4-FFF2-40B4-BE49-F238E27FC236}">
                <a16:creationId xmlns:a16="http://schemas.microsoft.com/office/drawing/2014/main" id="{E1FDBB69-2D7D-FB09-28C2-5EDA1716A1E7}"/>
              </a:ext>
            </a:extLst>
          </p:cNvPr>
          <p:cNvSpPr txBox="1"/>
          <p:nvPr/>
        </p:nvSpPr>
        <p:spPr>
          <a:xfrm>
            <a:off x="5291746" y="2121637"/>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DEEP LEARNING</a:t>
            </a:r>
          </a:p>
        </p:txBody>
      </p:sp>
      <p:sp>
        <p:nvSpPr>
          <p:cNvPr id="44" name="TextBox 43">
            <a:extLst>
              <a:ext uri="{FF2B5EF4-FFF2-40B4-BE49-F238E27FC236}">
                <a16:creationId xmlns:a16="http://schemas.microsoft.com/office/drawing/2014/main" id="{6E20E159-6CCC-035C-C37C-0F5ED9E5D07C}"/>
              </a:ext>
            </a:extLst>
          </p:cNvPr>
          <p:cNvSpPr txBox="1"/>
          <p:nvPr/>
        </p:nvSpPr>
        <p:spPr>
          <a:xfrm>
            <a:off x="5291746" y="1220396"/>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MACHINE LEARNING</a:t>
            </a:r>
          </a:p>
        </p:txBody>
      </p:sp>
      <p:sp>
        <p:nvSpPr>
          <p:cNvPr id="45" name="TextBox 44">
            <a:extLst>
              <a:ext uri="{FF2B5EF4-FFF2-40B4-BE49-F238E27FC236}">
                <a16:creationId xmlns:a16="http://schemas.microsoft.com/office/drawing/2014/main" id="{8581DCF7-A267-EBF4-2F3B-C4B736F6862E}"/>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05D32B2A-29DC-6B85-50F3-55D9FB17515E}"/>
              </a:ext>
            </a:extLst>
          </p:cNvPr>
          <p:cNvSpPr txBox="1"/>
          <p:nvPr/>
        </p:nvSpPr>
        <p:spPr>
          <a:xfrm>
            <a:off x="580584" y="1090705"/>
            <a:ext cx="3035816" cy="984885"/>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Generative AI </a:t>
            </a:r>
            <a:r>
              <a:rPr lang="en-US" sz="1600" b="1" spc="20" dirty="0">
                <a:solidFill>
                  <a:schemeClr val="accent1"/>
                </a:solidFill>
                <a:latin typeface="Lato" panose="020F0502020204030203" pitchFamily="34" charset="0"/>
              </a:rPr>
              <a:t>refers to a category of artificial intelligence algorithms capable of generating new content.</a:t>
            </a:r>
          </a:p>
        </p:txBody>
      </p:sp>
      <p:sp>
        <p:nvSpPr>
          <p:cNvPr id="8" name="Oval 7">
            <a:extLst>
              <a:ext uri="{FF2B5EF4-FFF2-40B4-BE49-F238E27FC236}">
                <a16:creationId xmlns:a16="http://schemas.microsoft.com/office/drawing/2014/main" id="{BB07EC91-F376-460B-7143-78BCDBD4085F}"/>
              </a:ext>
            </a:extLst>
          </p:cNvPr>
          <p:cNvSpPr/>
          <p:nvPr/>
        </p:nvSpPr>
        <p:spPr>
          <a:xfrm>
            <a:off x="5130516" y="2867975"/>
            <a:ext cx="1783395" cy="17833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TextBox 41">
            <a:extLst>
              <a:ext uri="{FF2B5EF4-FFF2-40B4-BE49-F238E27FC236}">
                <a16:creationId xmlns:a16="http://schemas.microsoft.com/office/drawing/2014/main" id="{5FD3F1C9-C698-7FF6-5318-B63E924DA0FB}"/>
              </a:ext>
            </a:extLst>
          </p:cNvPr>
          <p:cNvSpPr txBox="1"/>
          <p:nvPr/>
        </p:nvSpPr>
        <p:spPr>
          <a:xfrm>
            <a:off x="5210453" y="3632008"/>
            <a:ext cx="1662587" cy="246221"/>
          </a:xfrm>
          <a:prstGeom prst="rect">
            <a:avLst/>
          </a:prstGeom>
          <a:noFill/>
        </p:spPr>
        <p:txBody>
          <a:bodyPr wrap="square" lIns="0" tIns="0" rIns="0" bIns="0" rtlCol="0">
            <a:spAutoFit/>
          </a:bodyPr>
          <a:lstStyle/>
          <a:p>
            <a:pPr algn="ctr"/>
            <a:r>
              <a:rPr lang="en-US" sz="1600" b="1" dirty="0">
                <a:solidFill>
                  <a:schemeClr val="bg1"/>
                </a:solidFill>
                <a:latin typeface="Lato" panose="020F0502020204030203" pitchFamily="34" charset="0"/>
              </a:rPr>
              <a:t>GENERATIVE AI</a:t>
            </a:r>
          </a:p>
        </p:txBody>
      </p:sp>
      <p:sp>
        <p:nvSpPr>
          <p:cNvPr id="33" name="TextBox 32">
            <a:extLst>
              <a:ext uri="{FF2B5EF4-FFF2-40B4-BE49-F238E27FC236}">
                <a16:creationId xmlns:a16="http://schemas.microsoft.com/office/drawing/2014/main" id="{7A88E632-1C48-3481-AA5A-3E9061ACB3A3}"/>
              </a:ext>
            </a:extLst>
          </p:cNvPr>
          <p:cNvSpPr txBox="1"/>
          <p:nvPr/>
        </p:nvSpPr>
        <p:spPr>
          <a:xfrm>
            <a:off x="5137750" y="2373756"/>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CNNs</a:t>
            </a:r>
          </a:p>
        </p:txBody>
      </p:sp>
      <p:sp>
        <p:nvSpPr>
          <p:cNvPr id="34" name="TextBox 33">
            <a:extLst>
              <a:ext uri="{FF2B5EF4-FFF2-40B4-BE49-F238E27FC236}">
                <a16:creationId xmlns:a16="http://schemas.microsoft.com/office/drawing/2014/main" id="{99079B20-4660-8C94-B012-84E52F450CE0}"/>
              </a:ext>
            </a:extLst>
          </p:cNvPr>
          <p:cNvSpPr txBox="1"/>
          <p:nvPr/>
        </p:nvSpPr>
        <p:spPr>
          <a:xfrm>
            <a:off x="5608156" y="237313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Back Propagation</a:t>
            </a:r>
          </a:p>
        </p:txBody>
      </p:sp>
      <p:sp>
        <p:nvSpPr>
          <p:cNvPr id="37" name="TextBox 36">
            <a:extLst>
              <a:ext uri="{FF2B5EF4-FFF2-40B4-BE49-F238E27FC236}">
                <a16:creationId xmlns:a16="http://schemas.microsoft.com/office/drawing/2014/main" id="{F11E0039-EC3A-2B44-AB84-6AE258C4702C}"/>
              </a:ext>
            </a:extLst>
          </p:cNvPr>
          <p:cNvSpPr txBox="1"/>
          <p:nvPr/>
        </p:nvSpPr>
        <p:spPr>
          <a:xfrm>
            <a:off x="6414498" y="237714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RNNs</a:t>
            </a:r>
          </a:p>
        </p:txBody>
      </p:sp>
      <p:sp>
        <p:nvSpPr>
          <p:cNvPr id="39" name="TextBox 38">
            <a:extLst>
              <a:ext uri="{FF2B5EF4-FFF2-40B4-BE49-F238E27FC236}">
                <a16:creationId xmlns:a16="http://schemas.microsoft.com/office/drawing/2014/main" id="{3794D38D-53A5-24E5-133E-B4897FDF4C16}"/>
              </a:ext>
            </a:extLst>
          </p:cNvPr>
          <p:cNvSpPr txBox="1"/>
          <p:nvPr/>
        </p:nvSpPr>
        <p:spPr>
          <a:xfrm>
            <a:off x="4978401" y="2590494"/>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Transformers</a:t>
            </a:r>
          </a:p>
        </p:txBody>
      </p:sp>
      <p:sp>
        <p:nvSpPr>
          <p:cNvPr id="40" name="TextBox 39">
            <a:extLst>
              <a:ext uri="{FF2B5EF4-FFF2-40B4-BE49-F238E27FC236}">
                <a16:creationId xmlns:a16="http://schemas.microsoft.com/office/drawing/2014/main" id="{F9192D70-198F-C898-390D-2D9B85F253F9}"/>
              </a:ext>
            </a:extLst>
          </p:cNvPr>
          <p:cNvSpPr txBox="1"/>
          <p:nvPr/>
        </p:nvSpPr>
        <p:spPr>
          <a:xfrm>
            <a:off x="5518097" y="258987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Dropout</a:t>
            </a:r>
          </a:p>
        </p:txBody>
      </p:sp>
      <p:sp>
        <p:nvSpPr>
          <p:cNvPr id="46" name="TextBox 45">
            <a:extLst>
              <a:ext uri="{FF2B5EF4-FFF2-40B4-BE49-F238E27FC236}">
                <a16:creationId xmlns:a16="http://schemas.microsoft.com/office/drawing/2014/main" id="{D0CAC176-0709-88B9-23F5-4A54FC13937E}"/>
              </a:ext>
            </a:extLst>
          </p:cNvPr>
          <p:cNvSpPr txBox="1"/>
          <p:nvPr/>
        </p:nvSpPr>
        <p:spPr>
          <a:xfrm>
            <a:off x="6245165" y="258709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Transfer Learning</a:t>
            </a:r>
          </a:p>
        </p:txBody>
      </p:sp>
      <p:sp>
        <p:nvSpPr>
          <p:cNvPr id="47" name="TextBox 46">
            <a:extLst>
              <a:ext uri="{FF2B5EF4-FFF2-40B4-BE49-F238E27FC236}">
                <a16:creationId xmlns:a16="http://schemas.microsoft.com/office/drawing/2014/main" id="{4160B375-F31D-A7ED-B53D-5464D9237AE1}"/>
              </a:ext>
            </a:extLst>
          </p:cNvPr>
          <p:cNvSpPr txBox="1"/>
          <p:nvPr/>
        </p:nvSpPr>
        <p:spPr>
          <a:xfrm>
            <a:off x="4765151" y="2826181"/>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Activation Functions</a:t>
            </a:r>
          </a:p>
        </p:txBody>
      </p:sp>
      <p:sp>
        <p:nvSpPr>
          <p:cNvPr id="48" name="TextBox 47">
            <a:extLst>
              <a:ext uri="{FF2B5EF4-FFF2-40B4-BE49-F238E27FC236}">
                <a16:creationId xmlns:a16="http://schemas.microsoft.com/office/drawing/2014/main" id="{8587E72F-97FA-0B30-1E80-9DE3966AF81A}"/>
              </a:ext>
            </a:extLst>
          </p:cNvPr>
          <p:cNvSpPr txBox="1"/>
          <p:nvPr/>
        </p:nvSpPr>
        <p:spPr>
          <a:xfrm>
            <a:off x="6471720" y="2823193"/>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Autoencoders</a:t>
            </a:r>
          </a:p>
        </p:txBody>
      </p:sp>
      <p:sp>
        <p:nvSpPr>
          <p:cNvPr id="49" name="TextBox 48">
            <a:extLst>
              <a:ext uri="{FF2B5EF4-FFF2-40B4-BE49-F238E27FC236}">
                <a16:creationId xmlns:a16="http://schemas.microsoft.com/office/drawing/2014/main" id="{C1BC96DE-564B-0479-4C10-1340189113DC}"/>
              </a:ext>
            </a:extLst>
          </p:cNvPr>
          <p:cNvSpPr txBox="1"/>
          <p:nvPr/>
        </p:nvSpPr>
        <p:spPr>
          <a:xfrm>
            <a:off x="4974313" y="1464081"/>
            <a:ext cx="68355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Decision Trees</a:t>
            </a:r>
          </a:p>
        </p:txBody>
      </p:sp>
      <p:sp>
        <p:nvSpPr>
          <p:cNvPr id="50" name="TextBox 49">
            <a:extLst>
              <a:ext uri="{FF2B5EF4-FFF2-40B4-BE49-F238E27FC236}">
                <a16:creationId xmlns:a16="http://schemas.microsoft.com/office/drawing/2014/main" id="{2D6DC38C-6084-5B38-855C-4D3900E223A7}"/>
              </a:ext>
            </a:extLst>
          </p:cNvPr>
          <p:cNvSpPr txBox="1"/>
          <p:nvPr/>
        </p:nvSpPr>
        <p:spPr>
          <a:xfrm>
            <a:off x="5634212" y="146269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Classification</a:t>
            </a:r>
          </a:p>
        </p:txBody>
      </p:sp>
      <p:sp>
        <p:nvSpPr>
          <p:cNvPr id="51" name="TextBox 50">
            <a:extLst>
              <a:ext uri="{FF2B5EF4-FFF2-40B4-BE49-F238E27FC236}">
                <a16:creationId xmlns:a16="http://schemas.microsoft.com/office/drawing/2014/main" id="{003255F1-4DBF-C4CE-A2CE-C09B796045AB}"/>
              </a:ext>
            </a:extLst>
          </p:cNvPr>
          <p:cNvSpPr txBox="1"/>
          <p:nvPr/>
        </p:nvSpPr>
        <p:spPr>
          <a:xfrm>
            <a:off x="6504189" y="145965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Regression</a:t>
            </a:r>
          </a:p>
        </p:txBody>
      </p:sp>
      <p:sp>
        <p:nvSpPr>
          <p:cNvPr id="52" name="TextBox 51">
            <a:extLst>
              <a:ext uri="{FF2B5EF4-FFF2-40B4-BE49-F238E27FC236}">
                <a16:creationId xmlns:a16="http://schemas.microsoft.com/office/drawing/2014/main" id="{70E3C6CB-7A75-51B7-60CD-5F2FEBB7AE8E}"/>
              </a:ext>
            </a:extLst>
          </p:cNvPr>
          <p:cNvSpPr txBox="1"/>
          <p:nvPr/>
        </p:nvSpPr>
        <p:spPr>
          <a:xfrm>
            <a:off x="4802376" y="1680819"/>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Reinforcement Learning</a:t>
            </a:r>
          </a:p>
        </p:txBody>
      </p:sp>
      <p:sp>
        <p:nvSpPr>
          <p:cNvPr id="56" name="TextBox 55">
            <a:extLst>
              <a:ext uri="{FF2B5EF4-FFF2-40B4-BE49-F238E27FC236}">
                <a16:creationId xmlns:a16="http://schemas.microsoft.com/office/drawing/2014/main" id="{25FFD5F7-B14F-EB6F-A668-969086488F35}"/>
              </a:ext>
            </a:extLst>
          </p:cNvPr>
          <p:cNvSpPr txBox="1"/>
          <p:nvPr/>
        </p:nvSpPr>
        <p:spPr>
          <a:xfrm>
            <a:off x="6479906" y="1676656"/>
            <a:ext cx="862869"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Support Vector Machines</a:t>
            </a:r>
          </a:p>
        </p:txBody>
      </p:sp>
      <p:sp>
        <p:nvSpPr>
          <p:cNvPr id="59" name="TextBox 58">
            <a:extLst>
              <a:ext uri="{FF2B5EF4-FFF2-40B4-BE49-F238E27FC236}">
                <a16:creationId xmlns:a16="http://schemas.microsoft.com/office/drawing/2014/main" id="{577AF71A-1954-49A6-9014-623214B45679}"/>
              </a:ext>
            </a:extLst>
          </p:cNvPr>
          <p:cNvSpPr txBox="1"/>
          <p:nvPr/>
        </p:nvSpPr>
        <p:spPr>
          <a:xfrm>
            <a:off x="4522499" y="1993812"/>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Clustering</a:t>
            </a:r>
          </a:p>
        </p:txBody>
      </p:sp>
      <p:sp>
        <p:nvSpPr>
          <p:cNvPr id="62" name="TextBox 61">
            <a:extLst>
              <a:ext uri="{FF2B5EF4-FFF2-40B4-BE49-F238E27FC236}">
                <a16:creationId xmlns:a16="http://schemas.microsoft.com/office/drawing/2014/main" id="{8F20D5D3-BE80-8FCC-1A84-261EF7F54F4B}"/>
              </a:ext>
            </a:extLst>
          </p:cNvPr>
          <p:cNvSpPr txBox="1"/>
          <p:nvPr/>
        </p:nvSpPr>
        <p:spPr>
          <a:xfrm>
            <a:off x="6799643" y="1992831"/>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Naïve Bayes</a:t>
            </a:r>
          </a:p>
        </p:txBody>
      </p:sp>
      <p:sp>
        <p:nvSpPr>
          <p:cNvPr id="63" name="TextBox 62">
            <a:extLst>
              <a:ext uri="{FF2B5EF4-FFF2-40B4-BE49-F238E27FC236}">
                <a16:creationId xmlns:a16="http://schemas.microsoft.com/office/drawing/2014/main" id="{64E50D88-1151-901F-7510-025019D7D202}"/>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E63F9255-C040-9EF6-D9B2-0A6037ABE61A}"/>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D18DDE0C-A065-890A-0966-1D8205FEDD73}"/>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5B8DE30F-10B6-19D9-AABB-83D12A693F41}"/>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4BE3CCC2-3AF7-F060-DA97-3360D3EA29D1}"/>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27DC8BAF-BA2C-E36C-D974-9A60D935E2D7}"/>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B36AB235-ABA1-FE0A-21CC-57A510BD6F76}"/>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8CD08D5D-4CB5-B085-4DE6-B5D8AE26DCB5}"/>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C8EF10FD-8272-31A5-FFBF-43263206D516}"/>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C37A4F23-86D7-712E-6E30-127A81D2F1B9}"/>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Tree>
    <p:extLst>
      <p:ext uri="{BB962C8B-B14F-4D97-AF65-F5344CB8AC3E}">
        <p14:creationId xmlns:p14="http://schemas.microsoft.com/office/powerpoint/2010/main" val="11285528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Oval 6"/>
          <p:cNvSpPr/>
          <p:nvPr/>
        </p:nvSpPr>
        <p:spPr>
          <a:xfrm>
            <a:off x="4695775" y="1997255"/>
            <a:ext cx="2652878" cy="265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 name="TextBox 42"/>
          <p:cNvSpPr txBox="1"/>
          <p:nvPr/>
        </p:nvSpPr>
        <p:spPr>
          <a:xfrm>
            <a:off x="5291746" y="2121637"/>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DEEP LEARNING</a:t>
            </a:r>
          </a:p>
        </p:txBody>
      </p:sp>
      <p:sp>
        <p:nvSpPr>
          <p:cNvPr id="44" name="TextBox 43"/>
          <p:cNvSpPr txBox="1"/>
          <p:nvPr/>
        </p:nvSpPr>
        <p:spPr>
          <a:xfrm>
            <a:off x="5291746" y="1220396"/>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MACHINE LEARNING</a:t>
            </a:r>
          </a:p>
        </p:txBody>
      </p:sp>
      <p:sp>
        <p:nvSpPr>
          <p:cNvPr id="45" name="TextBox 44"/>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p:cNvSpPr txBox="1"/>
          <p:nvPr/>
        </p:nvSpPr>
        <p:spPr>
          <a:xfrm>
            <a:off x="580584" y="1090705"/>
            <a:ext cx="3035816" cy="984885"/>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Generative AI </a:t>
            </a:r>
            <a:r>
              <a:rPr lang="en-US" sz="1600" b="1" spc="20" dirty="0">
                <a:solidFill>
                  <a:schemeClr val="accent1"/>
                </a:solidFill>
                <a:latin typeface="Lato" panose="020F0502020204030203" pitchFamily="34" charset="0"/>
              </a:rPr>
              <a:t>refers to a category of artificial intelligence algorithms capable of generating new content.</a:t>
            </a:r>
          </a:p>
        </p:txBody>
      </p:sp>
      <p:sp>
        <p:nvSpPr>
          <p:cNvPr id="8" name="Oval 7"/>
          <p:cNvSpPr/>
          <p:nvPr/>
        </p:nvSpPr>
        <p:spPr>
          <a:xfrm>
            <a:off x="5130516" y="2867975"/>
            <a:ext cx="1783395" cy="17833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TextBox 41"/>
          <p:cNvSpPr txBox="1"/>
          <p:nvPr/>
        </p:nvSpPr>
        <p:spPr>
          <a:xfrm>
            <a:off x="5276116" y="3037173"/>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GENERATIVE AI</a:t>
            </a:r>
          </a:p>
        </p:txBody>
      </p:sp>
      <p:sp>
        <p:nvSpPr>
          <p:cNvPr id="26" name="TextBox 25">
            <a:extLst>
              <a:ext uri="{FF2B5EF4-FFF2-40B4-BE49-F238E27FC236}">
                <a16:creationId xmlns:a16="http://schemas.microsoft.com/office/drawing/2014/main" id="{EDF49D30-B24F-592E-971A-344F73BC4BA2}"/>
              </a:ext>
            </a:extLst>
          </p:cNvPr>
          <p:cNvSpPr txBox="1"/>
          <p:nvPr/>
        </p:nvSpPr>
        <p:spPr>
          <a:xfrm>
            <a:off x="5345149" y="3283360"/>
            <a:ext cx="524205"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Language</a:t>
            </a:r>
          </a:p>
          <a:p>
            <a:pPr algn="ctr"/>
            <a:r>
              <a:rPr lang="en-US" sz="800" dirty="0">
                <a:solidFill>
                  <a:schemeClr val="bg1"/>
                </a:solidFill>
                <a:latin typeface="Lato" panose="020F0502020204030203" pitchFamily="34" charset="0"/>
              </a:rPr>
              <a:t>Modeling</a:t>
            </a:r>
          </a:p>
        </p:txBody>
      </p:sp>
      <p:sp>
        <p:nvSpPr>
          <p:cNvPr id="27" name="TextBox 26">
            <a:extLst>
              <a:ext uri="{FF2B5EF4-FFF2-40B4-BE49-F238E27FC236}">
                <a16:creationId xmlns:a16="http://schemas.microsoft.com/office/drawing/2014/main" id="{6204D0FF-7250-6AE8-54AC-93A0BCC743DF}"/>
              </a:ext>
            </a:extLst>
          </p:cNvPr>
          <p:cNvSpPr txBox="1"/>
          <p:nvPr/>
        </p:nvSpPr>
        <p:spPr>
          <a:xfrm>
            <a:off x="5345148" y="3698122"/>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Diffusion</a:t>
            </a:r>
          </a:p>
        </p:txBody>
      </p:sp>
      <p:sp>
        <p:nvSpPr>
          <p:cNvPr id="28" name="TextBox 27">
            <a:extLst>
              <a:ext uri="{FF2B5EF4-FFF2-40B4-BE49-F238E27FC236}">
                <a16:creationId xmlns:a16="http://schemas.microsoft.com/office/drawing/2014/main" id="{04F7928B-E470-3642-F53E-4CD3B372DF61}"/>
              </a:ext>
            </a:extLst>
          </p:cNvPr>
          <p:cNvSpPr txBox="1"/>
          <p:nvPr/>
        </p:nvSpPr>
        <p:spPr>
          <a:xfrm>
            <a:off x="5214240" y="3981073"/>
            <a:ext cx="770390"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Text Generation</a:t>
            </a:r>
          </a:p>
        </p:txBody>
      </p:sp>
      <p:sp>
        <p:nvSpPr>
          <p:cNvPr id="29" name="TextBox 28">
            <a:extLst>
              <a:ext uri="{FF2B5EF4-FFF2-40B4-BE49-F238E27FC236}">
                <a16:creationId xmlns:a16="http://schemas.microsoft.com/office/drawing/2014/main" id="{D1ECBA11-990F-552F-3488-AE1EC8A24807}"/>
              </a:ext>
            </a:extLst>
          </p:cNvPr>
          <p:cNvSpPr txBox="1"/>
          <p:nvPr/>
        </p:nvSpPr>
        <p:spPr>
          <a:xfrm>
            <a:off x="6001582" y="3981072"/>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Video Generation</a:t>
            </a:r>
          </a:p>
        </p:txBody>
      </p:sp>
      <p:sp>
        <p:nvSpPr>
          <p:cNvPr id="30" name="TextBox 29">
            <a:extLst>
              <a:ext uri="{FF2B5EF4-FFF2-40B4-BE49-F238E27FC236}">
                <a16:creationId xmlns:a16="http://schemas.microsoft.com/office/drawing/2014/main" id="{AA794F6E-F03E-F994-1009-54AA9CE88063}"/>
              </a:ext>
            </a:extLst>
          </p:cNvPr>
          <p:cNvSpPr txBox="1"/>
          <p:nvPr/>
        </p:nvSpPr>
        <p:spPr>
          <a:xfrm>
            <a:off x="6045686" y="3699571"/>
            <a:ext cx="75902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Summarization</a:t>
            </a:r>
          </a:p>
        </p:txBody>
      </p:sp>
      <p:sp>
        <p:nvSpPr>
          <p:cNvPr id="31" name="TextBox 30">
            <a:extLst>
              <a:ext uri="{FF2B5EF4-FFF2-40B4-BE49-F238E27FC236}">
                <a16:creationId xmlns:a16="http://schemas.microsoft.com/office/drawing/2014/main" id="{79D7D2E8-B246-9115-54F2-BC74A983867A}"/>
              </a:ext>
            </a:extLst>
          </p:cNvPr>
          <p:cNvSpPr txBox="1"/>
          <p:nvPr/>
        </p:nvSpPr>
        <p:spPr>
          <a:xfrm>
            <a:off x="6065647" y="3294962"/>
            <a:ext cx="651971"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Variational Autoencoders</a:t>
            </a:r>
          </a:p>
        </p:txBody>
      </p:sp>
      <p:sp>
        <p:nvSpPr>
          <p:cNvPr id="32" name="TextBox 31">
            <a:extLst>
              <a:ext uri="{FF2B5EF4-FFF2-40B4-BE49-F238E27FC236}">
                <a16:creationId xmlns:a16="http://schemas.microsoft.com/office/drawing/2014/main" id="{E2C422D0-ECD7-D2A9-4828-23BEDA839877}"/>
              </a:ext>
            </a:extLst>
          </p:cNvPr>
          <p:cNvSpPr txBox="1"/>
          <p:nvPr/>
        </p:nvSpPr>
        <p:spPr>
          <a:xfrm>
            <a:off x="5517954" y="4258573"/>
            <a:ext cx="948982"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Understanding</a:t>
            </a:r>
          </a:p>
        </p:txBody>
      </p:sp>
      <p:sp>
        <p:nvSpPr>
          <p:cNvPr id="33" name="TextBox 32">
            <a:extLst>
              <a:ext uri="{FF2B5EF4-FFF2-40B4-BE49-F238E27FC236}">
                <a16:creationId xmlns:a16="http://schemas.microsoft.com/office/drawing/2014/main" id="{9F2DC03A-350A-CE06-2586-349795FF33B2}"/>
              </a:ext>
            </a:extLst>
          </p:cNvPr>
          <p:cNvSpPr txBox="1"/>
          <p:nvPr/>
        </p:nvSpPr>
        <p:spPr>
          <a:xfrm>
            <a:off x="5137750" y="2373756"/>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CNNs</a:t>
            </a:r>
          </a:p>
        </p:txBody>
      </p:sp>
      <p:sp>
        <p:nvSpPr>
          <p:cNvPr id="34" name="TextBox 33">
            <a:extLst>
              <a:ext uri="{FF2B5EF4-FFF2-40B4-BE49-F238E27FC236}">
                <a16:creationId xmlns:a16="http://schemas.microsoft.com/office/drawing/2014/main" id="{80FF12C3-61AE-1A46-59B2-F0BE00B78A7B}"/>
              </a:ext>
            </a:extLst>
          </p:cNvPr>
          <p:cNvSpPr txBox="1"/>
          <p:nvPr/>
        </p:nvSpPr>
        <p:spPr>
          <a:xfrm>
            <a:off x="5608156" y="237313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Back Propagation</a:t>
            </a:r>
          </a:p>
        </p:txBody>
      </p:sp>
      <p:sp>
        <p:nvSpPr>
          <p:cNvPr id="37" name="TextBox 36">
            <a:extLst>
              <a:ext uri="{FF2B5EF4-FFF2-40B4-BE49-F238E27FC236}">
                <a16:creationId xmlns:a16="http://schemas.microsoft.com/office/drawing/2014/main" id="{74EE3A91-57F3-FCD8-9E8A-FED6153FFC08}"/>
              </a:ext>
            </a:extLst>
          </p:cNvPr>
          <p:cNvSpPr txBox="1"/>
          <p:nvPr/>
        </p:nvSpPr>
        <p:spPr>
          <a:xfrm>
            <a:off x="6414498" y="237714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RNNs</a:t>
            </a:r>
          </a:p>
        </p:txBody>
      </p:sp>
      <p:sp>
        <p:nvSpPr>
          <p:cNvPr id="39" name="TextBox 38">
            <a:extLst>
              <a:ext uri="{FF2B5EF4-FFF2-40B4-BE49-F238E27FC236}">
                <a16:creationId xmlns:a16="http://schemas.microsoft.com/office/drawing/2014/main" id="{C0D17C33-1ADE-01D1-9CF1-A84F90ED079D}"/>
              </a:ext>
            </a:extLst>
          </p:cNvPr>
          <p:cNvSpPr txBox="1"/>
          <p:nvPr/>
        </p:nvSpPr>
        <p:spPr>
          <a:xfrm>
            <a:off x="4978401" y="2590494"/>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Transformers</a:t>
            </a:r>
          </a:p>
        </p:txBody>
      </p:sp>
      <p:sp>
        <p:nvSpPr>
          <p:cNvPr id="40" name="TextBox 39">
            <a:extLst>
              <a:ext uri="{FF2B5EF4-FFF2-40B4-BE49-F238E27FC236}">
                <a16:creationId xmlns:a16="http://schemas.microsoft.com/office/drawing/2014/main" id="{E7AC8892-A2C5-81B0-F4C8-349C70FB14FA}"/>
              </a:ext>
            </a:extLst>
          </p:cNvPr>
          <p:cNvSpPr txBox="1"/>
          <p:nvPr/>
        </p:nvSpPr>
        <p:spPr>
          <a:xfrm>
            <a:off x="5518097" y="258987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Dropout</a:t>
            </a:r>
          </a:p>
        </p:txBody>
      </p:sp>
      <p:sp>
        <p:nvSpPr>
          <p:cNvPr id="46" name="TextBox 45">
            <a:extLst>
              <a:ext uri="{FF2B5EF4-FFF2-40B4-BE49-F238E27FC236}">
                <a16:creationId xmlns:a16="http://schemas.microsoft.com/office/drawing/2014/main" id="{02EAD8C9-D56A-6DB1-33B3-0D28B8BDFAAB}"/>
              </a:ext>
            </a:extLst>
          </p:cNvPr>
          <p:cNvSpPr txBox="1"/>
          <p:nvPr/>
        </p:nvSpPr>
        <p:spPr>
          <a:xfrm>
            <a:off x="6245165" y="258709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Transfer Learning</a:t>
            </a:r>
          </a:p>
        </p:txBody>
      </p:sp>
      <p:sp>
        <p:nvSpPr>
          <p:cNvPr id="47" name="TextBox 46">
            <a:extLst>
              <a:ext uri="{FF2B5EF4-FFF2-40B4-BE49-F238E27FC236}">
                <a16:creationId xmlns:a16="http://schemas.microsoft.com/office/drawing/2014/main" id="{C5970FD4-F55C-F5A4-0A2A-456EB515428C}"/>
              </a:ext>
            </a:extLst>
          </p:cNvPr>
          <p:cNvSpPr txBox="1"/>
          <p:nvPr/>
        </p:nvSpPr>
        <p:spPr>
          <a:xfrm>
            <a:off x="4765151" y="2826181"/>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Activation Functions</a:t>
            </a:r>
          </a:p>
        </p:txBody>
      </p:sp>
      <p:sp>
        <p:nvSpPr>
          <p:cNvPr id="48" name="TextBox 47">
            <a:extLst>
              <a:ext uri="{FF2B5EF4-FFF2-40B4-BE49-F238E27FC236}">
                <a16:creationId xmlns:a16="http://schemas.microsoft.com/office/drawing/2014/main" id="{A4D96AEB-BDA3-7D68-86C1-053202D3764B}"/>
              </a:ext>
            </a:extLst>
          </p:cNvPr>
          <p:cNvSpPr txBox="1"/>
          <p:nvPr/>
        </p:nvSpPr>
        <p:spPr>
          <a:xfrm>
            <a:off x="6471720" y="2823193"/>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Autoencoders</a:t>
            </a:r>
          </a:p>
        </p:txBody>
      </p:sp>
      <p:sp>
        <p:nvSpPr>
          <p:cNvPr id="49" name="TextBox 48">
            <a:extLst>
              <a:ext uri="{FF2B5EF4-FFF2-40B4-BE49-F238E27FC236}">
                <a16:creationId xmlns:a16="http://schemas.microsoft.com/office/drawing/2014/main" id="{5C917F5A-5DF5-C0E8-B4D4-35324F9CE830}"/>
              </a:ext>
            </a:extLst>
          </p:cNvPr>
          <p:cNvSpPr txBox="1"/>
          <p:nvPr/>
        </p:nvSpPr>
        <p:spPr>
          <a:xfrm>
            <a:off x="4974313" y="1464081"/>
            <a:ext cx="68355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Decision Trees</a:t>
            </a:r>
          </a:p>
        </p:txBody>
      </p:sp>
      <p:sp>
        <p:nvSpPr>
          <p:cNvPr id="50" name="TextBox 49">
            <a:extLst>
              <a:ext uri="{FF2B5EF4-FFF2-40B4-BE49-F238E27FC236}">
                <a16:creationId xmlns:a16="http://schemas.microsoft.com/office/drawing/2014/main" id="{0217A146-1D3C-A6E4-1FB6-F97935A92781}"/>
              </a:ext>
            </a:extLst>
          </p:cNvPr>
          <p:cNvSpPr txBox="1"/>
          <p:nvPr/>
        </p:nvSpPr>
        <p:spPr>
          <a:xfrm>
            <a:off x="5634212" y="146269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Classification</a:t>
            </a:r>
          </a:p>
        </p:txBody>
      </p:sp>
      <p:sp>
        <p:nvSpPr>
          <p:cNvPr id="51" name="TextBox 50">
            <a:extLst>
              <a:ext uri="{FF2B5EF4-FFF2-40B4-BE49-F238E27FC236}">
                <a16:creationId xmlns:a16="http://schemas.microsoft.com/office/drawing/2014/main" id="{EF909877-0E55-957B-DB98-D441B0359E60}"/>
              </a:ext>
            </a:extLst>
          </p:cNvPr>
          <p:cNvSpPr txBox="1"/>
          <p:nvPr/>
        </p:nvSpPr>
        <p:spPr>
          <a:xfrm>
            <a:off x="6504189" y="145965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Regression</a:t>
            </a:r>
          </a:p>
        </p:txBody>
      </p:sp>
      <p:sp>
        <p:nvSpPr>
          <p:cNvPr id="52" name="TextBox 51">
            <a:extLst>
              <a:ext uri="{FF2B5EF4-FFF2-40B4-BE49-F238E27FC236}">
                <a16:creationId xmlns:a16="http://schemas.microsoft.com/office/drawing/2014/main" id="{1567A90A-D156-69F7-B242-FC3F1F054D4B}"/>
              </a:ext>
            </a:extLst>
          </p:cNvPr>
          <p:cNvSpPr txBox="1"/>
          <p:nvPr/>
        </p:nvSpPr>
        <p:spPr>
          <a:xfrm>
            <a:off x="4802376" y="1680819"/>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Reinforcement Learning</a:t>
            </a:r>
          </a:p>
        </p:txBody>
      </p:sp>
      <p:sp>
        <p:nvSpPr>
          <p:cNvPr id="56" name="TextBox 55">
            <a:extLst>
              <a:ext uri="{FF2B5EF4-FFF2-40B4-BE49-F238E27FC236}">
                <a16:creationId xmlns:a16="http://schemas.microsoft.com/office/drawing/2014/main" id="{A8F01ADD-032D-2F69-A260-C4A169AA716D}"/>
              </a:ext>
            </a:extLst>
          </p:cNvPr>
          <p:cNvSpPr txBox="1"/>
          <p:nvPr/>
        </p:nvSpPr>
        <p:spPr>
          <a:xfrm>
            <a:off x="6479906" y="1676656"/>
            <a:ext cx="862869"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Support Vector Machines</a:t>
            </a:r>
          </a:p>
        </p:txBody>
      </p:sp>
      <p:sp>
        <p:nvSpPr>
          <p:cNvPr id="59" name="TextBox 58">
            <a:extLst>
              <a:ext uri="{FF2B5EF4-FFF2-40B4-BE49-F238E27FC236}">
                <a16:creationId xmlns:a16="http://schemas.microsoft.com/office/drawing/2014/main" id="{B3BEC9C0-7CE8-12B2-A323-BC6E8B1F93E8}"/>
              </a:ext>
            </a:extLst>
          </p:cNvPr>
          <p:cNvSpPr txBox="1"/>
          <p:nvPr/>
        </p:nvSpPr>
        <p:spPr>
          <a:xfrm>
            <a:off x="4522499" y="1993812"/>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Clustering</a:t>
            </a:r>
          </a:p>
        </p:txBody>
      </p:sp>
      <p:sp>
        <p:nvSpPr>
          <p:cNvPr id="62" name="TextBox 61">
            <a:extLst>
              <a:ext uri="{FF2B5EF4-FFF2-40B4-BE49-F238E27FC236}">
                <a16:creationId xmlns:a16="http://schemas.microsoft.com/office/drawing/2014/main" id="{F6F2D374-70F8-CDCC-BE58-56AF93AC6B8C}"/>
              </a:ext>
            </a:extLst>
          </p:cNvPr>
          <p:cNvSpPr txBox="1"/>
          <p:nvPr/>
        </p:nvSpPr>
        <p:spPr>
          <a:xfrm>
            <a:off x="6799643" y="1992831"/>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Naïve Bayes</a:t>
            </a:r>
          </a:p>
        </p:txBody>
      </p:sp>
      <p:sp>
        <p:nvSpPr>
          <p:cNvPr id="63" name="TextBox 62">
            <a:extLst>
              <a:ext uri="{FF2B5EF4-FFF2-40B4-BE49-F238E27FC236}">
                <a16:creationId xmlns:a16="http://schemas.microsoft.com/office/drawing/2014/main" id="{BAD41957-7B9B-35FC-92BC-5DC0979C44FF}"/>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FE81171D-1D7F-35F7-7412-0328D479D234}"/>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306254E4-FE1D-4976-E391-66CE497250C5}"/>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564197FE-DADC-6CFB-4C77-B9619E3D847C}"/>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B64B50AB-8798-9F17-558E-EDC18C9DF620}"/>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33532517-BF3A-AB32-A120-DCB37A88D4A9}"/>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A5CE5438-93E5-F7C2-FD0B-0199DC95FCD6}"/>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13634F24-A656-8CF8-90C4-020D786FAB88}"/>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1F7CF684-F578-CE07-F352-4E42988099E8}"/>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635A7646-2FB5-656B-A184-CB9680749B5C}"/>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
        <p:nvSpPr>
          <p:cNvPr id="76" name="TextBox 75">
            <a:extLst>
              <a:ext uri="{FF2B5EF4-FFF2-40B4-BE49-F238E27FC236}">
                <a16:creationId xmlns:a16="http://schemas.microsoft.com/office/drawing/2014/main" id="{BA3FC223-013C-96C9-BB37-1DFCB18BEE4E}"/>
              </a:ext>
            </a:extLst>
          </p:cNvPr>
          <p:cNvSpPr txBox="1"/>
          <p:nvPr/>
        </p:nvSpPr>
        <p:spPr>
          <a:xfrm>
            <a:off x="577667" y="2280560"/>
            <a:ext cx="3035816" cy="1477328"/>
          </a:xfrm>
          <a:prstGeom prst="rect">
            <a:avLst/>
          </a:prstGeom>
          <a:noFill/>
        </p:spPr>
        <p:txBody>
          <a:bodyPr wrap="square" lIns="0" tIns="0" rIns="0" bIns="0" rtlCol="0">
            <a:spAutoFit/>
          </a:bodyPr>
          <a:lstStyle/>
          <a:p>
            <a:r>
              <a:rPr lang="en-US" sz="1200" spc="20" dirty="0">
                <a:solidFill>
                  <a:schemeClr val="accent1"/>
                </a:solidFill>
                <a:latin typeface="Lato" panose="020F0502020204030203" pitchFamily="34" charset="0"/>
              </a:rPr>
              <a:t>This content can take various forms, such as text, images, audio, video, and more.</a:t>
            </a:r>
          </a:p>
          <a:p>
            <a:endParaRPr lang="en-US" sz="1200"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Unlike traditional AI, which typically focuses on recognizing patterns and making predictions based upon existing data, generative AI creates new data that resembles the data on which it was trained.</a:t>
            </a:r>
          </a:p>
        </p:txBody>
      </p:sp>
    </p:spTree>
    <p:extLst>
      <p:ext uri="{BB962C8B-B14F-4D97-AF65-F5344CB8AC3E}">
        <p14:creationId xmlns:p14="http://schemas.microsoft.com/office/powerpoint/2010/main" val="12676797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74F6B-F707-B26C-DCBB-6B13E2FFAF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FE23B-7AB2-A554-53E8-F49C12B20E20}"/>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87007910-916F-7674-B113-3AA783B39C59}"/>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59D62B75-58B3-A68A-B7D6-328FB334ED29}"/>
              </a:ext>
            </a:extLst>
          </p:cNvPr>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Oval 6">
            <a:extLst>
              <a:ext uri="{FF2B5EF4-FFF2-40B4-BE49-F238E27FC236}">
                <a16:creationId xmlns:a16="http://schemas.microsoft.com/office/drawing/2014/main" id="{0E7EF141-DAE5-3905-8262-000FA7CF8EFC}"/>
              </a:ext>
            </a:extLst>
          </p:cNvPr>
          <p:cNvSpPr/>
          <p:nvPr/>
        </p:nvSpPr>
        <p:spPr>
          <a:xfrm>
            <a:off x="4695775" y="1997255"/>
            <a:ext cx="2652878" cy="265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 name="TextBox 42">
            <a:extLst>
              <a:ext uri="{FF2B5EF4-FFF2-40B4-BE49-F238E27FC236}">
                <a16:creationId xmlns:a16="http://schemas.microsoft.com/office/drawing/2014/main" id="{CA1D99AC-51F5-5727-A71B-CD443A9A1216}"/>
              </a:ext>
            </a:extLst>
          </p:cNvPr>
          <p:cNvSpPr txBox="1"/>
          <p:nvPr/>
        </p:nvSpPr>
        <p:spPr>
          <a:xfrm>
            <a:off x="5291746" y="2121637"/>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DEEP LEARNING</a:t>
            </a:r>
          </a:p>
        </p:txBody>
      </p:sp>
      <p:sp>
        <p:nvSpPr>
          <p:cNvPr id="44" name="TextBox 43">
            <a:extLst>
              <a:ext uri="{FF2B5EF4-FFF2-40B4-BE49-F238E27FC236}">
                <a16:creationId xmlns:a16="http://schemas.microsoft.com/office/drawing/2014/main" id="{24312B19-514C-7BEF-9BFC-EF81F6910499}"/>
              </a:ext>
            </a:extLst>
          </p:cNvPr>
          <p:cNvSpPr txBox="1"/>
          <p:nvPr/>
        </p:nvSpPr>
        <p:spPr>
          <a:xfrm>
            <a:off x="5291746" y="1220396"/>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MACHINE LEARNING</a:t>
            </a:r>
          </a:p>
        </p:txBody>
      </p:sp>
      <p:sp>
        <p:nvSpPr>
          <p:cNvPr id="45" name="TextBox 44">
            <a:extLst>
              <a:ext uri="{FF2B5EF4-FFF2-40B4-BE49-F238E27FC236}">
                <a16:creationId xmlns:a16="http://schemas.microsoft.com/office/drawing/2014/main" id="{04E4874C-192C-4F75-60B2-781F9432240D}"/>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grpSp>
        <p:nvGrpSpPr>
          <p:cNvPr id="23" name="Group 22">
            <a:extLst>
              <a:ext uri="{FF2B5EF4-FFF2-40B4-BE49-F238E27FC236}">
                <a16:creationId xmlns:a16="http://schemas.microsoft.com/office/drawing/2014/main" id="{2FA643DC-C075-B799-5520-9EE55E9E4E12}"/>
              </a:ext>
            </a:extLst>
          </p:cNvPr>
          <p:cNvGrpSpPr/>
          <p:nvPr/>
        </p:nvGrpSpPr>
        <p:grpSpPr>
          <a:xfrm>
            <a:off x="580472" y="1090705"/>
            <a:ext cx="3034580" cy="2817458"/>
            <a:chOff x="592715" y="1706248"/>
            <a:chExt cx="1756714" cy="2817458"/>
          </a:xfrm>
        </p:grpSpPr>
        <p:sp>
          <p:nvSpPr>
            <p:cNvPr id="64" name="TextBox 63">
              <a:extLst>
                <a:ext uri="{FF2B5EF4-FFF2-40B4-BE49-F238E27FC236}">
                  <a16:creationId xmlns:a16="http://schemas.microsoft.com/office/drawing/2014/main" id="{D1F03677-82B8-F3AC-2A25-C2F5EDE6194F}"/>
                </a:ext>
              </a:extLst>
            </p:cNvPr>
            <p:cNvSpPr txBox="1"/>
            <p:nvPr/>
          </p:nvSpPr>
          <p:spPr>
            <a:xfrm>
              <a:off x="592780" y="1706248"/>
              <a:ext cx="1587990" cy="246221"/>
            </a:xfrm>
            <a:prstGeom prst="rect">
              <a:avLst/>
            </a:prstGeom>
            <a:noFill/>
          </p:spPr>
          <p:txBody>
            <a:bodyPr wrap="square" lIns="0" tIns="0" rIns="0" bIns="0" rtlCol="0">
              <a:spAutoFit/>
            </a:bodyPr>
            <a:lstStyle/>
            <a:p>
              <a:r>
                <a:rPr lang="en-US" sz="1600" b="1" cap="all" spc="20" dirty="0">
                  <a:solidFill>
                    <a:schemeClr val="accent1"/>
                  </a:solidFill>
                  <a:latin typeface="Lato" panose="020F0502020204030203" pitchFamily="34" charset="0"/>
                </a:rPr>
                <a:t>IN SUMMARY</a:t>
              </a:r>
              <a:endParaRPr lang="en-US" sz="1600" b="1" cap="all" spc="20" dirty="0">
                <a:solidFill>
                  <a:schemeClr val="accent2"/>
                </a:solidFill>
                <a:latin typeface="Lato" panose="020F0502020204030203" pitchFamily="34" charset="0"/>
              </a:endParaRPr>
            </a:p>
          </p:txBody>
        </p:sp>
        <p:sp>
          <p:nvSpPr>
            <p:cNvPr id="65" name="TextBox 64">
              <a:extLst>
                <a:ext uri="{FF2B5EF4-FFF2-40B4-BE49-F238E27FC236}">
                  <a16:creationId xmlns:a16="http://schemas.microsoft.com/office/drawing/2014/main" id="{01F7B01B-E362-732F-963E-8E49E7CAA1ED}"/>
                </a:ext>
              </a:extLst>
            </p:cNvPr>
            <p:cNvSpPr txBox="1"/>
            <p:nvPr/>
          </p:nvSpPr>
          <p:spPr>
            <a:xfrm>
              <a:off x="592715" y="2145747"/>
              <a:ext cx="1756714" cy="2377959"/>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US" sz="1000" b="1" dirty="0">
                  <a:solidFill>
                    <a:schemeClr val="accent3"/>
                  </a:solidFill>
                  <a:latin typeface="Lato" panose="020F0502020204030203" pitchFamily="34" charset="0"/>
                </a:rPr>
                <a:t>AI</a:t>
              </a:r>
              <a:r>
                <a:rPr lang="en-US" sz="1000" dirty="0">
                  <a:solidFill>
                    <a:schemeClr val="accent3"/>
                  </a:solidFill>
                  <a:latin typeface="Lato" panose="020F0502020204030203" pitchFamily="34" charset="0"/>
                </a:rPr>
                <a:t> is an umbrella term.</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b="1" dirty="0">
                  <a:solidFill>
                    <a:schemeClr val="accent3"/>
                  </a:solidFill>
                  <a:latin typeface="Lato" panose="020F0502020204030203" pitchFamily="34" charset="0"/>
                </a:rPr>
                <a:t>Machine Learning (ML)</a:t>
              </a:r>
              <a:r>
                <a:rPr lang="en-US" sz="1000" dirty="0">
                  <a:solidFill>
                    <a:schemeClr val="accent3"/>
                  </a:solidFill>
                  <a:latin typeface="Lato" panose="020F0502020204030203" pitchFamily="34" charset="0"/>
                </a:rPr>
                <a:t> is a subset of AI, meaning all machine learning is a type of AI.</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However, </a:t>
              </a:r>
              <a:r>
                <a:rPr lang="en-US" sz="1000" b="1" dirty="0">
                  <a:solidFill>
                    <a:schemeClr val="accent3"/>
                  </a:solidFill>
                  <a:latin typeface="Lato" panose="020F0502020204030203" pitchFamily="34" charset="0"/>
                </a:rPr>
                <a:t>not all AI relies on Machine Learning</a:t>
              </a:r>
              <a:r>
                <a:rPr lang="en-US" sz="1000" dirty="0">
                  <a:solidFill>
                    <a:schemeClr val="accent3"/>
                  </a:solidFill>
                  <a:latin typeface="Lato" panose="020F0502020204030203" pitchFamily="34" charset="0"/>
                </a:rPr>
                <a:t>; there are other approaches to creating AI beyond Machine Learning.</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b="1" dirty="0">
                  <a:solidFill>
                    <a:schemeClr val="accent3"/>
                  </a:solidFill>
                  <a:latin typeface="Lato" panose="020F0502020204030203" pitchFamily="34" charset="0"/>
                </a:rPr>
                <a:t>Deep Learning</a:t>
              </a:r>
              <a:r>
                <a:rPr lang="en-US" sz="1000" dirty="0">
                  <a:solidFill>
                    <a:schemeClr val="accent3"/>
                  </a:solidFill>
                  <a:latin typeface="Lato" panose="020F0502020204030203" pitchFamily="34" charset="0"/>
                </a:rPr>
                <a:t>, a specific approach within machine learning, is currently the leading method used to build advanced AI systems.</a:t>
              </a:r>
            </a:p>
          </p:txBody>
        </p:sp>
      </p:grpSp>
      <p:sp>
        <p:nvSpPr>
          <p:cNvPr id="8" name="Oval 7">
            <a:extLst>
              <a:ext uri="{FF2B5EF4-FFF2-40B4-BE49-F238E27FC236}">
                <a16:creationId xmlns:a16="http://schemas.microsoft.com/office/drawing/2014/main" id="{6449774F-D4AA-FF01-DC8E-A219A92929CE}"/>
              </a:ext>
            </a:extLst>
          </p:cNvPr>
          <p:cNvSpPr/>
          <p:nvPr/>
        </p:nvSpPr>
        <p:spPr>
          <a:xfrm>
            <a:off x="5130516" y="2867975"/>
            <a:ext cx="1783395" cy="17833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TextBox 41">
            <a:extLst>
              <a:ext uri="{FF2B5EF4-FFF2-40B4-BE49-F238E27FC236}">
                <a16:creationId xmlns:a16="http://schemas.microsoft.com/office/drawing/2014/main" id="{10F6E955-D835-A02C-9A00-2D83BA2E25B4}"/>
              </a:ext>
            </a:extLst>
          </p:cNvPr>
          <p:cNvSpPr txBox="1"/>
          <p:nvPr/>
        </p:nvSpPr>
        <p:spPr>
          <a:xfrm>
            <a:off x="5276116" y="3037173"/>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GENERATIVE AI</a:t>
            </a:r>
          </a:p>
        </p:txBody>
      </p:sp>
      <p:sp>
        <p:nvSpPr>
          <p:cNvPr id="26" name="TextBox 25">
            <a:extLst>
              <a:ext uri="{FF2B5EF4-FFF2-40B4-BE49-F238E27FC236}">
                <a16:creationId xmlns:a16="http://schemas.microsoft.com/office/drawing/2014/main" id="{A284C8C8-801A-F9E6-2EB2-8B6180BA464E}"/>
              </a:ext>
            </a:extLst>
          </p:cNvPr>
          <p:cNvSpPr txBox="1"/>
          <p:nvPr/>
        </p:nvSpPr>
        <p:spPr>
          <a:xfrm>
            <a:off x="5345149" y="3283360"/>
            <a:ext cx="524205"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Language</a:t>
            </a:r>
          </a:p>
          <a:p>
            <a:pPr algn="ctr"/>
            <a:r>
              <a:rPr lang="en-US" sz="800" dirty="0">
                <a:solidFill>
                  <a:schemeClr val="bg1"/>
                </a:solidFill>
                <a:latin typeface="Lato" panose="020F0502020204030203" pitchFamily="34" charset="0"/>
              </a:rPr>
              <a:t>Modeling</a:t>
            </a:r>
          </a:p>
        </p:txBody>
      </p:sp>
      <p:sp>
        <p:nvSpPr>
          <p:cNvPr id="27" name="TextBox 26">
            <a:extLst>
              <a:ext uri="{FF2B5EF4-FFF2-40B4-BE49-F238E27FC236}">
                <a16:creationId xmlns:a16="http://schemas.microsoft.com/office/drawing/2014/main" id="{3DB3F47F-4D00-5BA0-7239-3B009303A025}"/>
              </a:ext>
            </a:extLst>
          </p:cNvPr>
          <p:cNvSpPr txBox="1"/>
          <p:nvPr/>
        </p:nvSpPr>
        <p:spPr>
          <a:xfrm>
            <a:off x="5345148" y="3698122"/>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Diffusion</a:t>
            </a:r>
          </a:p>
        </p:txBody>
      </p:sp>
      <p:sp>
        <p:nvSpPr>
          <p:cNvPr id="28" name="TextBox 27">
            <a:extLst>
              <a:ext uri="{FF2B5EF4-FFF2-40B4-BE49-F238E27FC236}">
                <a16:creationId xmlns:a16="http://schemas.microsoft.com/office/drawing/2014/main" id="{2695CD85-B908-D737-00FC-C54222440F81}"/>
              </a:ext>
            </a:extLst>
          </p:cNvPr>
          <p:cNvSpPr txBox="1"/>
          <p:nvPr/>
        </p:nvSpPr>
        <p:spPr>
          <a:xfrm>
            <a:off x="5214240" y="3981073"/>
            <a:ext cx="770390"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Text Generation</a:t>
            </a:r>
          </a:p>
        </p:txBody>
      </p:sp>
      <p:sp>
        <p:nvSpPr>
          <p:cNvPr id="29" name="TextBox 28">
            <a:extLst>
              <a:ext uri="{FF2B5EF4-FFF2-40B4-BE49-F238E27FC236}">
                <a16:creationId xmlns:a16="http://schemas.microsoft.com/office/drawing/2014/main" id="{86BD71DF-D7EB-ED42-C62D-F173F5D65731}"/>
              </a:ext>
            </a:extLst>
          </p:cNvPr>
          <p:cNvSpPr txBox="1"/>
          <p:nvPr/>
        </p:nvSpPr>
        <p:spPr>
          <a:xfrm>
            <a:off x="6001582" y="3981072"/>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Video Generation</a:t>
            </a:r>
          </a:p>
        </p:txBody>
      </p:sp>
      <p:sp>
        <p:nvSpPr>
          <p:cNvPr id="30" name="TextBox 29">
            <a:extLst>
              <a:ext uri="{FF2B5EF4-FFF2-40B4-BE49-F238E27FC236}">
                <a16:creationId xmlns:a16="http://schemas.microsoft.com/office/drawing/2014/main" id="{A613643F-66F4-B604-FC7E-5C11548F7190}"/>
              </a:ext>
            </a:extLst>
          </p:cNvPr>
          <p:cNvSpPr txBox="1"/>
          <p:nvPr/>
        </p:nvSpPr>
        <p:spPr>
          <a:xfrm>
            <a:off x="6045686" y="3699571"/>
            <a:ext cx="75902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Summarization</a:t>
            </a:r>
          </a:p>
        </p:txBody>
      </p:sp>
      <p:sp>
        <p:nvSpPr>
          <p:cNvPr id="31" name="TextBox 30">
            <a:extLst>
              <a:ext uri="{FF2B5EF4-FFF2-40B4-BE49-F238E27FC236}">
                <a16:creationId xmlns:a16="http://schemas.microsoft.com/office/drawing/2014/main" id="{FECF04F2-5FCA-398C-7813-A99059273F84}"/>
              </a:ext>
            </a:extLst>
          </p:cNvPr>
          <p:cNvSpPr txBox="1"/>
          <p:nvPr/>
        </p:nvSpPr>
        <p:spPr>
          <a:xfrm>
            <a:off x="6065647" y="3294962"/>
            <a:ext cx="651971"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Variational Autoencoders</a:t>
            </a:r>
          </a:p>
        </p:txBody>
      </p:sp>
      <p:sp>
        <p:nvSpPr>
          <p:cNvPr id="32" name="TextBox 31">
            <a:extLst>
              <a:ext uri="{FF2B5EF4-FFF2-40B4-BE49-F238E27FC236}">
                <a16:creationId xmlns:a16="http://schemas.microsoft.com/office/drawing/2014/main" id="{324C60E6-1163-3950-3F3F-78C199DFE3D9}"/>
              </a:ext>
            </a:extLst>
          </p:cNvPr>
          <p:cNvSpPr txBox="1"/>
          <p:nvPr/>
        </p:nvSpPr>
        <p:spPr>
          <a:xfrm>
            <a:off x="5517954" y="4258573"/>
            <a:ext cx="948982"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Understanding</a:t>
            </a:r>
          </a:p>
        </p:txBody>
      </p:sp>
      <p:sp>
        <p:nvSpPr>
          <p:cNvPr id="33" name="TextBox 32">
            <a:extLst>
              <a:ext uri="{FF2B5EF4-FFF2-40B4-BE49-F238E27FC236}">
                <a16:creationId xmlns:a16="http://schemas.microsoft.com/office/drawing/2014/main" id="{453B6A97-4040-A1A1-84F5-06F7AA673417}"/>
              </a:ext>
            </a:extLst>
          </p:cNvPr>
          <p:cNvSpPr txBox="1"/>
          <p:nvPr/>
        </p:nvSpPr>
        <p:spPr>
          <a:xfrm>
            <a:off x="5137750" y="2373756"/>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CNNs</a:t>
            </a:r>
          </a:p>
        </p:txBody>
      </p:sp>
      <p:sp>
        <p:nvSpPr>
          <p:cNvPr id="34" name="TextBox 33">
            <a:extLst>
              <a:ext uri="{FF2B5EF4-FFF2-40B4-BE49-F238E27FC236}">
                <a16:creationId xmlns:a16="http://schemas.microsoft.com/office/drawing/2014/main" id="{ECDF1DDC-590A-23F5-233C-3083F20526E9}"/>
              </a:ext>
            </a:extLst>
          </p:cNvPr>
          <p:cNvSpPr txBox="1"/>
          <p:nvPr/>
        </p:nvSpPr>
        <p:spPr>
          <a:xfrm>
            <a:off x="5608156" y="237313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Back Propagation</a:t>
            </a:r>
          </a:p>
        </p:txBody>
      </p:sp>
      <p:sp>
        <p:nvSpPr>
          <p:cNvPr id="37" name="TextBox 36">
            <a:extLst>
              <a:ext uri="{FF2B5EF4-FFF2-40B4-BE49-F238E27FC236}">
                <a16:creationId xmlns:a16="http://schemas.microsoft.com/office/drawing/2014/main" id="{A10E1C42-5F5B-7808-9CC8-FECDA7BAD318}"/>
              </a:ext>
            </a:extLst>
          </p:cNvPr>
          <p:cNvSpPr txBox="1"/>
          <p:nvPr/>
        </p:nvSpPr>
        <p:spPr>
          <a:xfrm>
            <a:off x="6414498" y="237714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RNNs</a:t>
            </a:r>
          </a:p>
        </p:txBody>
      </p:sp>
      <p:sp>
        <p:nvSpPr>
          <p:cNvPr id="39" name="TextBox 38">
            <a:extLst>
              <a:ext uri="{FF2B5EF4-FFF2-40B4-BE49-F238E27FC236}">
                <a16:creationId xmlns:a16="http://schemas.microsoft.com/office/drawing/2014/main" id="{4E521CFB-C1EC-C69C-B3D6-DDA4604CAB3E}"/>
              </a:ext>
            </a:extLst>
          </p:cNvPr>
          <p:cNvSpPr txBox="1"/>
          <p:nvPr/>
        </p:nvSpPr>
        <p:spPr>
          <a:xfrm>
            <a:off x="4978401" y="2590494"/>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Transformers</a:t>
            </a:r>
          </a:p>
        </p:txBody>
      </p:sp>
      <p:sp>
        <p:nvSpPr>
          <p:cNvPr id="40" name="TextBox 39">
            <a:extLst>
              <a:ext uri="{FF2B5EF4-FFF2-40B4-BE49-F238E27FC236}">
                <a16:creationId xmlns:a16="http://schemas.microsoft.com/office/drawing/2014/main" id="{25E48958-F634-A911-0FC3-69C7FFB5FEF8}"/>
              </a:ext>
            </a:extLst>
          </p:cNvPr>
          <p:cNvSpPr txBox="1"/>
          <p:nvPr/>
        </p:nvSpPr>
        <p:spPr>
          <a:xfrm>
            <a:off x="5518097" y="258987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Dropout</a:t>
            </a:r>
          </a:p>
        </p:txBody>
      </p:sp>
      <p:sp>
        <p:nvSpPr>
          <p:cNvPr id="46" name="TextBox 45">
            <a:extLst>
              <a:ext uri="{FF2B5EF4-FFF2-40B4-BE49-F238E27FC236}">
                <a16:creationId xmlns:a16="http://schemas.microsoft.com/office/drawing/2014/main" id="{DF58804E-C881-690C-A213-C556B2A8AB1B}"/>
              </a:ext>
            </a:extLst>
          </p:cNvPr>
          <p:cNvSpPr txBox="1"/>
          <p:nvPr/>
        </p:nvSpPr>
        <p:spPr>
          <a:xfrm>
            <a:off x="6245165" y="2587098"/>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Transfer Learning</a:t>
            </a:r>
          </a:p>
        </p:txBody>
      </p:sp>
      <p:sp>
        <p:nvSpPr>
          <p:cNvPr id="47" name="TextBox 46">
            <a:extLst>
              <a:ext uri="{FF2B5EF4-FFF2-40B4-BE49-F238E27FC236}">
                <a16:creationId xmlns:a16="http://schemas.microsoft.com/office/drawing/2014/main" id="{52746D4D-426D-6301-A0F5-E020D5DB5C70}"/>
              </a:ext>
            </a:extLst>
          </p:cNvPr>
          <p:cNvSpPr txBox="1"/>
          <p:nvPr/>
        </p:nvSpPr>
        <p:spPr>
          <a:xfrm>
            <a:off x="4765151" y="2826181"/>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Activation Functions</a:t>
            </a:r>
          </a:p>
        </p:txBody>
      </p:sp>
      <p:sp>
        <p:nvSpPr>
          <p:cNvPr id="48" name="TextBox 47">
            <a:extLst>
              <a:ext uri="{FF2B5EF4-FFF2-40B4-BE49-F238E27FC236}">
                <a16:creationId xmlns:a16="http://schemas.microsoft.com/office/drawing/2014/main" id="{52E952E8-3D10-C610-34F8-1CAFA3BBFAC4}"/>
              </a:ext>
            </a:extLst>
          </p:cNvPr>
          <p:cNvSpPr txBox="1"/>
          <p:nvPr/>
        </p:nvSpPr>
        <p:spPr>
          <a:xfrm>
            <a:off x="6471720" y="2823193"/>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Autoencoders</a:t>
            </a:r>
          </a:p>
        </p:txBody>
      </p:sp>
      <p:sp>
        <p:nvSpPr>
          <p:cNvPr id="49" name="TextBox 48">
            <a:extLst>
              <a:ext uri="{FF2B5EF4-FFF2-40B4-BE49-F238E27FC236}">
                <a16:creationId xmlns:a16="http://schemas.microsoft.com/office/drawing/2014/main" id="{65A83253-736C-A058-DF10-EF4CE8B18283}"/>
              </a:ext>
            </a:extLst>
          </p:cNvPr>
          <p:cNvSpPr txBox="1"/>
          <p:nvPr/>
        </p:nvSpPr>
        <p:spPr>
          <a:xfrm>
            <a:off x="4974313" y="1464081"/>
            <a:ext cx="68355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Decision Trees</a:t>
            </a:r>
          </a:p>
        </p:txBody>
      </p:sp>
      <p:sp>
        <p:nvSpPr>
          <p:cNvPr id="50" name="TextBox 49">
            <a:extLst>
              <a:ext uri="{FF2B5EF4-FFF2-40B4-BE49-F238E27FC236}">
                <a16:creationId xmlns:a16="http://schemas.microsoft.com/office/drawing/2014/main" id="{0F36A588-9472-02C9-59DB-2694C58A7491}"/>
              </a:ext>
            </a:extLst>
          </p:cNvPr>
          <p:cNvSpPr txBox="1"/>
          <p:nvPr/>
        </p:nvSpPr>
        <p:spPr>
          <a:xfrm>
            <a:off x="5634212" y="146269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Classification</a:t>
            </a:r>
          </a:p>
        </p:txBody>
      </p:sp>
      <p:sp>
        <p:nvSpPr>
          <p:cNvPr id="51" name="TextBox 50">
            <a:extLst>
              <a:ext uri="{FF2B5EF4-FFF2-40B4-BE49-F238E27FC236}">
                <a16:creationId xmlns:a16="http://schemas.microsoft.com/office/drawing/2014/main" id="{008D20F2-A18F-3313-7831-93F55CD7591F}"/>
              </a:ext>
            </a:extLst>
          </p:cNvPr>
          <p:cNvSpPr txBox="1"/>
          <p:nvPr/>
        </p:nvSpPr>
        <p:spPr>
          <a:xfrm>
            <a:off x="6504189" y="145965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Regression</a:t>
            </a:r>
          </a:p>
        </p:txBody>
      </p:sp>
      <p:sp>
        <p:nvSpPr>
          <p:cNvPr id="52" name="TextBox 51">
            <a:extLst>
              <a:ext uri="{FF2B5EF4-FFF2-40B4-BE49-F238E27FC236}">
                <a16:creationId xmlns:a16="http://schemas.microsoft.com/office/drawing/2014/main" id="{588BA8FE-21CA-B656-A8E4-56EDCA523207}"/>
              </a:ext>
            </a:extLst>
          </p:cNvPr>
          <p:cNvSpPr txBox="1"/>
          <p:nvPr/>
        </p:nvSpPr>
        <p:spPr>
          <a:xfrm>
            <a:off x="4802376" y="1680819"/>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Reinforcement Learning</a:t>
            </a:r>
          </a:p>
        </p:txBody>
      </p:sp>
      <p:sp>
        <p:nvSpPr>
          <p:cNvPr id="56" name="TextBox 55">
            <a:extLst>
              <a:ext uri="{FF2B5EF4-FFF2-40B4-BE49-F238E27FC236}">
                <a16:creationId xmlns:a16="http://schemas.microsoft.com/office/drawing/2014/main" id="{4DE4ABF2-0425-F141-7575-DDCE012F7459}"/>
              </a:ext>
            </a:extLst>
          </p:cNvPr>
          <p:cNvSpPr txBox="1"/>
          <p:nvPr/>
        </p:nvSpPr>
        <p:spPr>
          <a:xfrm>
            <a:off x="6479906" y="1676656"/>
            <a:ext cx="862869"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Support Vector Machines</a:t>
            </a:r>
          </a:p>
        </p:txBody>
      </p:sp>
      <p:sp>
        <p:nvSpPr>
          <p:cNvPr id="59" name="TextBox 58">
            <a:extLst>
              <a:ext uri="{FF2B5EF4-FFF2-40B4-BE49-F238E27FC236}">
                <a16:creationId xmlns:a16="http://schemas.microsoft.com/office/drawing/2014/main" id="{2E07CB52-E722-CBA0-8CE9-E4369CD50AAA}"/>
              </a:ext>
            </a:extLst>
          </p:cNvPr>
          <p:cNvSpPr txBox="1"/>
          <p:nvPr/>
        </p:nvSpPr>
        <p:spPr>
          <a:xfrm>
            <a:off x="4522499" y="1993812"/>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Clustering</a:t>
            </a:r>
          </a:p>
        </p:txBody>
      </p:sp>
      <p:sp>
        <p:nvSpPr>
          <p:cNvPr id="62" name="TextBox 61">
            <a:extLst>
              <a:ext uri="{FF2B5EF4-FFF2-40B4-BE49-F238E27FC236}">
                <a16:creationId xmlns:a16="http://schemas.microsoft.com/office/drawing/2014/main" id="{47E11CA2-897A-882D-B9AF-0587D83799DF}"/>
              </a:ext>
            </a:extLst>
          </p:cNvPr>
          <p:cNvSpPr txBox="1"/>
          <p:nvPr/>
        </p:nvSpPr>
        <p:spPr>
          <a:xfrm>
            <a:off x="6799643" y="1992831"/>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Naïve Bayes</a:t>
            </a:r>
          </a:p>
        </p:txBody>
      </p:sp>
      <p:sp>
        <p:nvSpPr>
          <p:cNvPr id="63" name="TextBox 62">
            <a:extLst>
              <a:ext uri="{FF2B5EF4-FFF2-40B4-BE49-F238E27FC236}">
                <a16:creationId xmlns:a16="http://schemas.microsoft.com/office/drawing/2014/main" id="{C197A474-A7BA-2533-C6FA-976D81D96639}"/>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1644460E-2A9E-2504-77AF-98E9C00F6925}"/>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21701094-DED9-EC4A-B406-8B71186D0437}"/>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D442BE17-D665-3528-4767-5CA4B7D9414B}"/>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131350FA-033F-DC3F-0C16-737285143204}"/>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240515A8-5425-19E9-9714-0F83B60A8B72}"/>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F8D3EFBB-B45A-FE6A-B70A-83041CA28A7E}"/>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77D752BA-043C-32BE-0B30-7A1B0D360335}"/>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C7C7EABA-97E0-985B-89C7-0F649724524E}"/>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F5CDCD8B-8388-784D-CF77-D47C5F2180FF}"/>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Tree>
    <p:extLst>
      <p:ext uri="{BB962C8B-B14F-4D97-AF65-F5344CB8AC3E}">
        <p14:creationId xmlns:p14="http://schemas.microsoft.com/office/powerpoint/2010/main" val="77866660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156C-A75F-8F39-8F09-D5C1B2494C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2CD5A5-11C4-BB65-9E97-17064D018CC3}"/>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grpSp>
        <p:nvGrpSpPr>
          <p:cNvPr id="23" name="Group 22">
            <a:extLst>
              <a:ext uri="{FF2B5EF4-FFF2-40B4-BE49-F238E27FC236}">
                <a16:creationId xmlns:a16="http://schemas.microsoft.com/office/drawing/2014/main" id="{B00BAACE-880F-690B-C383-EF997C1D603A}"/>
              </a:ext>
            </a:extLst>
          </p:cNvPr>
          <p:cNvGrpSpPr/>
          <p:nvPr/>
        </p:nvGrpSpPr>
        <p:grpSpPr>
          <a:xfrm>
            <a:off x="580472" y="1090705"/>
            <a:ext cx="3921190" cy="3079764"/>
            <a:chOff x="592715" y="1706248"/>
            <a:chExt cx="1756714" cy="1731269"/>
          </a:xfrm>
        </p:grpSpPr>
        <p:sp>
          <p:nvSpPr>
            <p:cNvPr id="64" name="TextBox 63">
              <a:extLst>
                <a:ext uri="{FF2B5EF4-FFF2-40B4-BE49-F238E27FC236}">
                  <a16:creationId xmlns:a16="http://schemas.microsoft.com/office/drawing/2014/main" id="{F6266645-C419-6C59-8912-A1FC3DBF2D10}"/>
                </a:ext>
              </a:extLst>
            </p:cNvPr>
            <p:cNvSpPr txBox="1"/>
            <p:nvPr/>
          </p:nvSpPr>
          <p:spPr>
            <a:xfrm>
              <a:off x="592780" y="1706248"/>
              <a:ext cx="1608092" cy="276824"/>
            </a:xfrm>
            <a:prstGeom prst="rect">
              <a:avLst/>
            </a:prstGeom>
            <a:noFill/>
          </p:spPr>
          <p:txBody>
            <a:bodyPr wrap="square" lIns="0" tIns="0" rIns="0" bIns="0" rtlCol="0">
              <a:spAutoFit/>
            </a:bodyPr>
            <a:lstStyle/>
            <a:p>
              <a:r>
                <a:rPr lang="en-US" sz="1600" b="1" cap="all" spc="20" dirty="0">
                  <a:solidFill>
                    <a:schemeClr val="accent1"/>
                  </a:solidFill>
                  <a:latin typeface="Lato" panose="020F0502020204030203" pitchFamily="34" charset="0"/>
                </a:rPr>
                <a:t>ARTIFICIAL GENERAL INTELLIGENCE (</a:t>
              </a:r>
              <a:r>
                <a:rPr lang="en-US" sz="1600" b="1" cap="all" spc="20" dirty="0">
                  <a:solidFill>
                    <a:schemeClr val="accent2"/>
                  </a:solidFill>
                  <a:latin typeface="Lato" panose="020F0502020204030203" pitchFamily="34" charset="0"/>
                </a:rPr>
                <a:t>AGI</a:t>
              </a:r>
              <a:r>
                <a:rPr lang="en-US" sz="1600" b="1" cap="all" spc="20" dirty="0">
                  <a:solidFill>
                    <a:schemeClr val="accent1"/>
                  </a:solidFill>
                  <a:latin typeface="Lato" panose="020F0502020204030203" pitchFamily="34" charset="0"/>
                </a:rPr>
                <a:t>)</a:t>
              </a:r>
              <a:endParaRPr lang="en-US" sz="1600" b="1" cap="all" spc="20" dirty="0">
                <a:solidFill>
                  <a:schemeClr val="accent2"/>
                </a:solidFill>
                <a:latin typeface="Lato" panose="020F0502020204030203" pitchFamily="34" charset="0"/>
              </a:endParaRPr>
            </a:p>
          </p:txBody>
        </p:sp>
        <p:sp>
          <p:nvSpPr>
            <p:cNvPr id="65" name="TextBox 64">
              <a:extLst>
                <a:ext uri="{FF2B5EF4-FFF2-40B4-BE49-F238E27FC236}">
                  <a16:creationId xmlns:a16="http://schemas.microsoft.com/office/drawing/2014/main" id="{9724FC78-D7C2-9522-2A78-BF7671299DCC}"/>
                </a:ext>
              </a:extLst>
            </p:cNvPr>
            <p:cNvSpPr txBox="1"/>
            <p:nvPr/>
          </p:nvSpPr>
          <p:spPr>
            <a:xfrm>
              <a:off x="592715" y="2145747"/>
              <a:ext cx="1756714" cy="1291770"/>
            </a:xfrm>
            <a:prstGeom prst="rect">
              <a:avLst/>
            </a:prstGeom>
            <a:noFill/>
          </p:spPr>
          <p:txBody>
            <a:bodyPr wrap="square" lIns="0" tIns="0" rIns="0" bIns="0" rtlCol="0">
              <a:spAutoFit/>
            </a:bodyPr>
            <a:lstStyle/>
            <a:p>
              <a:pPr>
                <a:lnSpc>
                  <a:spcPct val="130000"/>
                </a:lnSpc>
              </a:pPr>
              <a:r>
                <a:rPr lang="en-US" sz="1200" b="1" dirty="0">
                  <a:solidFill>
                    <a:schemeClr val="accent3"/>
                  </a:solidFill>
                  <a:latin typeface="Lato" panose="020F0502020204030203" pitchFamily="34" charset="0"/>
                </a:rPr>
                <a:t>AGI is a type of AI with the ability to understand, learn, and apply knowledge across a wide range of tasks, at or beyond human-level capability.</a:t>
              </a:r>
            </a:p>
            <a:p>
              <a:pPr>
                <a:lnSpc>
                  <a:spcPct val="130000"/>
                </a:lnSpc>
              </a:pPr>
              <a:endParaRPr lang="en-US" sz="1000" b="1"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Performs any cognitive task a human can</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Learns and adapts across domains</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Exhibits reasoning, abstraction, and common sense</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Capable of self-improvement and transfer learning</a:t>
              </a:r>
            </a:p>
          </p:txBody>
        </p:sp>
      </p:grpSp>
      <p:grpSp>
        <p:nvGrpSpPr>
          <p:cNvPr id="4" name="Group 3">
            <a:extLst>
              <a:ext uri="{FF2B5EF4-FFF2-40B4-BE49-F238E27FC236}">
                <a16:creationId xmlns:a16="http://schemas.microsoft.com/office/drawing/2014/main" id="{F942CD90-DD71-1F2B-9E7D-DADFB21FE72F}"/>
              </a:ext>
            </a:extLst>
          </p:cNvPr>
          <p:cNvGrpSpPr/>
          <p:nvPr/>
        </p:nvGrpSpPr>
        <p:grpSpPr>
          <a:xfrm>
            <a:off x="4642340" y="1090704"/>
            <a:ext cx="3991528" cy="3119776"/>
            <a:chOff x="592715" y="1703735"/>
            <a:chExt cx="1756714" cy="1756357"/>
          </a:xfrm>
        </p:grpSpPr>
        <p:sp>
          <p:nvSpPr>
            <p:cNvPr id="9" name="TextBox 8">
              <a:extLst>
                <a:ext uri="{FF2B5EF4-FFF2-40B4-BE49-F238E27FC236}">
                  <a16:creationId xmlns:a16="http://schemas.microsoft.com/office/drawing/2014/main" id="{BA8F8103-1B37-688F-3DAF-1BD48369CF52}"/>
                </a:ext>
              </a:extLst>
            </p:cNvPr>
            <p:cNvSpPr txBox="1"/>
            <p:nvPr/>
          </p:nvSpPr>
          <p:spPr>
            <a:xfrm>
              <a:off x="592715" y="1703735"/>
              <a:ext cx="1579755" cy="277233"/>
            </a:xfrm>
            <a:prstGeom prst="rect">
              <a:avLst/>
            </a:prstGeom>
            <a:noFill/>
          </p:spPr>
          <p:txBody>
            <a:bodyPr wrap="square" lIns="0" tIns="0" rIns="0" bIns="0" rtlCol="0">
              <a:spAutoFit/>
            </a:bodyPr>
            <a:lstStyle/>
            <a:p>
              <a:r>
                <a:rPr lang="en-US" sz="1600" b="1" cap="all" spc="20" dirty="0">
                  <a:solidFill>
                    <a:schemeClr val="accent1"/>
                  </a:solidFill>
                  <a:latin typeface="Lato" panose="020F0502020204030203" pitchFamily="34" charset="0"/>
                </a:rPr>
                <a:t>ARTIFICIAL SUPER INTELLIGENCE (</a:t>
              </a:r>
              <a:r>
                <a:rPr lang="en-US" sz="1600" b="1" cap="all" spc="20" dirty="0">
                  <a:solidFill>
                    <a:schemeClr val="accent2"/>
                  </a:solidFill>
                  <a:latin typeface="Lato" panose="020F0502020204030203" pitchFamily="34" charset="0"/>
                </a:rPr>
                <a:t>ASI</a:t>
              </a:r>
              <a:r>
                <a:rPr lang="en-US" sz="1600" b="1" cap="all" spc="20" dirty="0">
                  <a:solidFill>
                    <a:schemeClr val="accent1"/>
                  </a:solidFill>
                  <a:latin typeface="Lato" panose="020F0502020204030203" pitchFamily="34" charset="0"/>
                </a:rPr>
                <a:t>)</a:t>
              </a:r>
              <a:endParaRPr lang="en-US" sz="1600" b="1" cap="all" spc="20" dirty="0">
                <a:solidFill>
                  <a:schemeClr val="accent2"/>
                </a:solidFill>
                <a:latin typeface="Lato" panose="020F0502020204030203" pitchFamily="34" charset="0"/>
              </a:endParaRPr>
            </a:p>
          </p:txBody>
        </p:sp>
        <p:sp>
          <p:nvSpPr>
            <p:cNvPr id="10" name="TextBox 9">
              <a:extLst>
                <a:ext uri="{FF2B5EF4-FFF2-40B4-BE49-F238E27FC236}">
                  <a16:creationId xmlns:a16="http://schemas.microsoft.com/office/drawing/2014/main" id="{3D614432-95DA-6D09-19B7-E92301516A54}"/>
                </a:ext>
              </a:extLst>
            </p:cNvPr>
            <p:cNvSpPr txBox="1"/>
            <p:nvPr/>
          </p:nvSpPr>
          <p:spPr>
            <a:xfrm>
              <a:off x="592715" y="2143885"/>
              <a:ext cx="1756714" cy="1316207"/>
            </a:xfrm>
            <a:prstGeom prst="rect">
              <a:avLst/>
            </a:prstGeom>
            <a:noFill/>
          </p:spPr>
          <p:txBody>
            <a:bodyPr wrap="square" lIns="0" tIns="0" rIns="0" bIns="0" rtlCol="0">
              <a:spAutoFit/>
            </a:bodyPr>
            <a:lstStyle/>
            <a:p>
              <a:pPr>
                <a:lnSpc>
                  <a:spcPct val="130000"/>
                </a:lnSpc>
              </a:pPr>
              <a:r>
                <a:rPr lang="en-US" sz="1200" b="1" dirty="0">
                  <a:solidFill>
                    <a:schemeClr val="accent3"/>
                  </a:solidFill>
                  <a:latin typeface="Lato" panose="020F0502020204030203" pitchFamily="34" charset="0"/>
                </a:rPr>
                <a:t>ASI is a theoretical form of AI that vastly exceeds human intelligence in all areas, scientific reasoning, creativity, social skills, and strategic thinking.</a:t>
              </a:r>
            </a:p>
            <a:p>
              <a:pPr>
                <a:lnSpc>
                  <a:spcPct val="130000"/>
                </a:lnSpc>
              </a:pPr>
              <a:endParaRPr lang="en-US" sz="1200" b="1"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Surpasses the best human minds in every field</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Capable of self-enhancement and recursive improvement</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May lead to rapid, unpredictable societal transformation</a:t>
              </a:r>
            </a:p>
            <a:p>
              <a:pPr marL="171450" indent="-171450">
                <a:lnSpc>
                  <a:spcPct val="130000"/>
                </a:lnSpc>
                <a:buFont typeface="Arial" panose="020B0604020202020204" pitchFamily="34" charset="0"/>
                <a:buChar char="•"/>
              </a:pPr>
              <a:endParaRPr lang="en-US" sz="1000" dirty="0">
                <a:solidFill>
                  <a:schemeClr val="accent3"/>
                </a:solidFill>
                <a:latin typeface="Lato" panose="020F0502020204030203" pitchFamily="34" charset="0"/>
              </a:endParaRPr>
            </a:p>
            <a:p>
              <a:pPr marL="171450" indent="-171450">
                <a:lnSpc>
                  <a:spcPct val="130000"/>
                </a:lnSpc>
                <a:buFont typeface="Arial" panose="020B0604020202020204" pitchFamily="34" charset="0"/>
                <a:buChar char="•"/>
              </a:pPr>
              <a:r>
                <a:rPr lang="en-US" sz="1000" dirty="0">
                  <a:solidFill>
                    <a:schemeClr val="accent3"/>
                  </a:solidFill>
                  <a:latin typeface="Lato" panose="020F0502020204030203" pitchFamily="34" charset="0"/>
                </a:rPr>
                <a:t>Central to debates on AI alignment and safety</a:t>
              </a:r>
            </a:p>
          </p:txBody>
        </p:sp>
      </p:grpSp>
    </p:spTree>
    <p:extLst>
      <p:ext uri="{BB962C8B-B14F-4D97-AF65-F5344CB8AC3E}">
        <p14:creationId xmlns:p14="http://schemas.microsoft.com/office/powerpoint/2010/main" val="2583713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5837F-D1CE-F422-A72F-23E8B3C11B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58A3A9-01B8-17C9-4DC7-C2D80D02B58E}"/>
              </a:ext>
            </a:extLst>
          </p:cNvPr>
          <p:cNvSpPr>
            <a:spLocks noGrp="1"/>
          </p:cNvSpPr>
          <p:nvPr>
            <p:ph type="body" sz="quarter" idx="10"/>
          </p:nvPr>
        </p:nvSpPr>
        <p:spPr>
          <a:xfrm>
            <a:off x="584202" y="575841"/>
            <a:ext cx="4558321" cy="383260"/>
          </a:xfrm>
        </p:spPr>
        <p:txBody>
          <a:bodyPr/>
          <a:lstStyle/>
          <a:p>
            <a:r>
              <a:rPr lang="en-US" dirty="0">
                <a:solidFill>
                  <a:schemeClr val="accent2"/>
                </a:solidFill>
              </a:rPr>
              <a:t>TWO PATHS</a:t>
            </a:r>
            <a:r>
              <a:rPr lang="en-US" dirty="0"/>
              <a:t> TO INTELLIGENCE</a:t>
            </a:r>
            <a:endParaRPr lang="en-US" dirty="0">
              <a:solidFill>
                <a:schemeClr val="accent2"/>
              </a:solidFill>
            </a:endParaRPr>
          </a:p>
        </p:txBody>
      </p:sp>
      <p:sp>
        <p:nvSpPr>
          <p:cNvPr id="4" name="Text Placeholder 1">
            <a:extLst>
              <a:ext uri="{FF2B5EF4-FFF2-40B4-BE49-F238E27FC236}">
                <a16:creationId xmlns:a16="http://schemas.microsoft.com/office/drawing/2014/main" id="{48492965-1E3C-CBE2-1BB3-E5DFF5B3367A}"/>
              </a:ext>
            </a:extLst>
          </p:cNvPr>
          <p:cNvSpPr txBox="1">
            <a:spLocks/>
          </p:cNvSpPr>
          <p:nvPr/>
        </p:nvSpPr>
        <p:spPr>
          <a:xfrm>
            <a:off x="1308103" y="1004942"/>
            <a:ext cx="1752598" cy="287759"/>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0" kern="120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SYMBOLIC AI</a:t>
            </a:r>
          </a:p>
        </p:txBody>
      </p:sp>
      <p:sp>
        <p:nvSpPr>
          <p:cNvPr id="5" name="Text Placeholder 1">
            <a:extLst>
              <a:ext uri="{FF2B5EF4-FFF2-40B4-BE49-F238E27FC236}">
                <a16:creationId xmlns:a16="http://schemas.microsoft.com/office/drawing/2014/main" id="{FECC155F-3F27-BA65-6881-F6A7583EC25B}"/>
              </a:ext>
            </a:extLst>
          </p:cNvPr>
          <p:cNvSpPr txBox="1">
            <a:spLocks/>
          </p:cNvSpPr>
          <p:nvPr/>
        </p:nvSpPr>
        <p:spPr>
          <a:xfrm>
            <a:off x="5799883" y="993060"/>
            <a:ext cx="2319429" cy="287759"/>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0" kern="120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CONNECTIONIST AI</a:t>
            </a:r>
          </a:p>
        </p:txBody>
      </p:sp>
      <p:sp>
        <p:nvSpPr>
          <p:cNvPr id="8" name="Rectangle 20">
            <a:extLst>
              <a:ext uri="{FF2B5EF4-FFF2-40B4-BE49-F238E27FC236}">
                <a16:creationId xmlns:a16="http://schemas.microsoft.com/office/drawing/2014/main" id="{C3F86932-6887-727F-E2A6-AB8C7418E286}"/>
              </a:ext>
            </a:extLst>
          </p:cNvPr>
          <p:cNvSpPr>
            <a:spLocks noChangeArrowheads="1"/>
          </p:cNvSpPr>
          <p:nvPr/>
        </p:nvSpPr>
        <p:spPr bwMode="auto">
          <a:xfrm>
            <a:off x="584202" y="1271675"/>
            <a:ext cx="32004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9" name="Rectangle 20">
            <a:extLst>
              <a:ext uri="{FF2B5EF4-FFF2-40B4-BE49-F238E27FC236}">
                <a16:creationId xmlns:a16="http://schemas.microsoft.com/office/drawing/2014/main" id="{C299BC16-4985-443A-F59D-9BB5048F190E}"/>
              </a:ext>
            </a:extLst>
          </p:cNvPr>
          <p:cNvSpPr>
            <a:spLocks noChangeArrowheads="1"/>
          </p:cNvSpPr>
          <p:nvPr/>
        </p:nvSpPr>
        <p:spPr bwMode="auto">
          <a:xfrm>
            <a:off x="5359398" y="1253387"/>
            <a:ext cx="32004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pic>
        <p:nvPicPr>
          <p:cNvPr id="11" name="Picture 10" descr="A network of circles and lines&#10;&#10;AI-generated content may be incorrect.">
            <a:extLst>
              <a:ext uri="{FF2B5EF4-FFF2-40B4-BE49-F238E27FC236}">
                <a16:creationId xmlns:a16="http://schemas.microsoft.com/office/drawing/2014/main" id="{DD9FE3E0-3FB4-3972-FF43-2FE053CDB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397" y="1532002"/>
            <a:ext cx="3200400" cy="2461846"/>
          </a:xfrm>
          <a:prstGeom prst="rect">
            <a:avLst/>
          </a:prstGeom>
        </p:spPr>
      </p:pic>
      <p:pic>
        <p:nvPicPr>
          <p:cNvPr id="13" name="Picture 12" descr="A diagram of a diagram&#10;&#10;AI-generated content may be incorrect.">
            <a:extLst>
              <a:ext uri="{FF2B5EF4-FFF2-40B4-BE49-F238E27FC236}">
                <a16:creationId xmlns:a16="http://schemas.microsoft.com/office/drawing/2014/main" id="{8A3E841E-B50A-B33B-E745-94DEBA2ED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2" y="1532002"/>
            <a:ext cx="3200400" cy="2461847"/>
          </a:xfrm>
          <a:prstGeom prst="rect">
            <a:avLst/>
          </a:prstGeom>
        </p:spPr>
      </p:pic>
      <p:sp>
        <p:nvSpPr>
          <p:cNvPr id="15" name="Text Placeholder 2">
            <a:extLst>
              <a:ext uri="{FF2B5EF4-FFF2-40B4-BE49-F238E27FC236}">
                <a16:creationId xmlns:a16="http://schemas.microsoft.com/office/drawing/2014/main" id="{8D8393B8-E524-5C77-9036-34A58B68F89D}"/>
              </a:ext>
            </a:extLst>
          </p:cNvPr>
          <p:cNvSpPr txBox="1">
            <a:spLocks/>
          </p:cNvSpPr>
          <p:nvPr/>
        </p:nvSpPr>
        <p:spPr>
          <a:xfrm>
            <a:off x="584202" y="4094397"/>
            <a:ext cx="3200400"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rPr>
              <a:t>Dominant from the 1950s to 1990s - emphasized logic, reasoning, and explicit rule-based modeling.</a:t>
            </a:r>
          </a:p>
        </p:txBody>
      </p:sp>
      <p:sp>
        <p:nvSpPr>
          <p:cNvPr id="16" name="Text Placeholder 2">
            <a:extLst>
              <a:ext uri="{FF2B5EF4-FFF2-40B4-BE49-F238E27FC236}">
                <a16:creationId xmlns:a16="http://schemas.microsoft.com/office/drawing/2014/main" id="{BD583FC7-FF12-8876-4735-267EBD001B47}"/>
              </a:ext>
            </a:extLst>
          </p:cNvPr>
          <p:cNvSpPr txBox="1">
            <a:spLocks/>
          </p:cNvSpPr>
          <p:nvPr/>
        </p:nvSpPr>
        <p:spPr>
          <a:xfrm>
            <a:off x="5359397" y="4094397"/>
            <a:ext cx="3200400"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rPr>
              <a:t>Rooted in cybernetics and neural networks, treats intelligence as emergent from distributed, adaptive computation.</a:t>
            </a:r>
          </a:p>
        </p:txBody>
      </p:sp>
    </p:spTree>
    <p:extLst>
      <p:ext uri="{BB962C8B-B14F-4D97-AF65-F5344CB8AC3E}">
        <p14:creationId xmlns:p14="http://schemas.microsoft.com/office/powerpoint/2010/main" val="377823514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537A-B85B-D987-7D03-89853AE58AB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78451B-24E4-6A3D-6659-CC4F0199523D}"/>
              </a:ext>
            </a:extLst>
          </p:cNvPr>
          <p:cNvSpPr>
            <a:spLocks noGrp="1"/>
          </p:cNvSpPr>
          <p:nvPr>
            <p:ph type="body" sz="quarter" idx="10"/>
          </p:nvPr>
        </p:nvSpPr>
        <p:spPr/>
        <p:txBody>
          <a:bodyPr/>
          <a:lstStyle/>
          <a:p>
            <a:r>
              <a:rPr lang="en-US" dirty="0">
                <a:solidFill>
                  <a:schemeClr val="accent2"/>
                </a:solidFill>
              </a:rPr>
              <a:t>AI</a:t>
            </a:r>
            <a:r>
              <a:rPr lang="en-US" dirty="0"/>
              <a:t> Timeline</a:t>
            </a:r>
            <a:endParaRPr lang="en-US" dirty="0">
              <a:solidFill>
                <a:schemeClr val="accent2"/>
              </a:solidFill>
            </a:endParaRPr>
          </a:p>
        </p:txBody>
      </p:sp>
      <p:pic>
        <p:nvPicPr>
          <p:cNvPr id="2050" name="Picture 2">
            <a:extLst>
              <a:ext uri="{FF2B5EF4-FFF2-40B4-BE49-F238E27FC236}">
                <a16:creationId xmlns:a16="http://schemas.microsoft.com/office/drawing/2014/main" id="{C040E851-6874-70FB-9327-4911B4A7D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021" y="921188"/>
            <a:ext cx="6699736" cy="3646471"/>
          </a:xfrm>
          <a:prstGeom prst="rect">
            <a:avLst/>
          </a:prstGeom>
          <a:noFill/>
          <a:extLst>
            <a:ext uri="{909E8E84-426E-40DD-AFC4-6F175D3DCCD1}">
              <a14:hiddenFill xmlns:a14="http://schemas.microsoft.com/office/drawing/2010/main">
                <a:solidFill>
                  <a:srgbClr val="FFFFFF"/>
                </a:solidFill>
              </a14:hiddenFill>
            </a:ext>
          </a:extLst>
        </p:spPr>
      </p:pic>
      <p:sp>
        <p:nvSpPr>
          <p:cNvPr id="74" name="Text Placeholder 2">
            <a:extLst>
              <a:ext uri="{FF2B5EF4-FFF2-40B4-BE49-F238E27FC236}">
                <a16:creationId xmlns:a16="http://schemas.microsoft.com/office/drawing/2014/main" id="{34C37716-165B-E7C1-9777-62748A296B6A}"/>
              </a:ext>
            </a:extLst>
          </p:cNvPr>
          <p:cNvSpPr txBox="1">
            <a:spLocks/>
          </p:cNvSpPr>
          <p:nvPr/>
        </p:nvSpPr>
        <p:spPr>
          <a:xfrm>
            <a:off x="2429393" y="4567659"/>
            <a:ext cx="428521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a:solidFill>
                  <a:schemeClr val="tx1"/>
                </a:solidFill>
              </a:rPr>
              <a:t>Evolution of the academic influence of connectionist and symbolic approaches to AI</a:t>
            </a:r>
          </a:p>
        </p:txBody>
      </p:sp>
      <p:sp>
        <p:nvSpPr>
          <p:cNvPr id="6" name="Text Placeholder 2">
            <a:extLst>
              <a:ext uri="{FF2B5EF4-FFF2-40B4-BE49-F238E27FC236}">
                <a16:creationId xmlns:a16="http://schemas.microsoft.com/office/drawing/2014/main" id="{8FBD0811-7031-0B24-4D88-C7CD9E106FBA}"/>
              </a:ext>
            </a:extLst>
          </p:cNvPr>
          <p:cNvSpPr txBox="1">
            <a:spLocks/>
          </p:cNvSpPr>
          <p:nvPr/>
        </p:nvSpPr>
        <p:spPr>
          <a:xfrm>
            <a:off x="6549292" y="761219"/>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1"/>
                </a:solidFill>
                <a:hlinkClick r:id="rId4"/>
              </a:rPr>
              <a:t>Neurons Spike Back</a:t>
            </a:r>
            <a:endParaRPr lang="en-US" sz="800" dirty="0">
              <a:solidFill>
                <a:schemeClr val="accent1"/>
              </a:solidFill>
            </a:endParaRPr>
          </a:p>
        </p:txBody>
      </p:sp>
    </p:spTree>
    <p:extLst>
      <p:ext uri="{BB962C8B-B14F-4D97-AF65-F5344CB8AC3E}">
        <p14:creationId xmlns:p14="http://schemas.microsoft.com/office/powerpoint/2010/main" val="34061989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33BE-80EA-B267-BE4C-3CADB33F7B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AB7ADB-3C41-0140-8F15-FB087B4040A9}"/>
              </a:ext>
            </a:extLst>
          </p:cNvPr>
          <p:cNvSpPr>
            <a:spLocks noGrp="1"/>
          </p:cNvSpPr>
          <p:nvPr>
            <p:ph type="body" sz="quarter" idx="10"/>
          </p:nvPr>
        </p:nvSpPr>
        <p:spPr/>
        <p:txBody>
          <a:bodyPr/>
          <a:lstStyle/>
          <a:p>
            <a:r>
              <a:rPr lang="en-US" dirty="0">
                <a:solidFill>
                  <a:schemeClr val="accent2"/>
                </a:solidFill>
              </a:rPr>
              <a:t>NEURAL NETWORKS</a:t>
            </a:r>
            <a:r>
              <a:rPr lang="en-US" dirty="0"/>
              <a:t> EXPLAINED</a:t>
            </a:r>
            <a:endParaRPr lang="en-US" dirty="0">
              <a:solidFill>
                <a:schemeClr val="accent2"/>
              </a:solidFill>
            </a:endParaRPr>
          </a:p>
        </p:txBody>
      </p:sp>
      <p:sp>
        <p:nvSpPr>
          <p:cNvPr id="6" name="Text Placeholder 2">
            <a:extLst>
              <a:ext uri="{FF2B5EF4-FFF2-40B4-BE49-F238E27FC236}">
                <a16:creationId xmlns:a16="http://schemas.microsoft.com/office/drawing/2014/main" id="{CE658420-3A56-3B7D-140F-43C801DD746D}"/>
              </a:ext>
            </a:extLst>
          </p:cNvPr>
          <p:cNvSpPr txBox="1">
            <a:spLocks/>
          </p:cNvSpPr>
          <p:nvPr/>
        </p:nvSpPr>
        <p:spPr>
          <a:xfrm>
            <a:off x="7307383" y="800294"/>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1"/>
                </a:solidFill>
                <a:hlinkClick r:id="rId3"/>
              </a:rPr>
              <a:t>3blue1brown</a:t>
            </a:r>
            <a:endParaRPr lang="en-US" sz="800" dirty="0">
              <a:solidFill>
                <a:schemeClr val="accent1"/>
              </a:solidFill>
            </a:endParaRPr>
          </a:p>
        </p:txBody>
      </p:sp>
      <p:pic>
        <p:nvPicPr>
          <p:cNvPr id="29" name="Picture 28">
            <a:extLst>
              <a:ext uri="{FF2B5EF4-FFF2-40B4-BE49-F238E27FC236}">
                <a16:creationId xmlns:a16="http://schemas.microsoft.com/office/drawing/2014/main" id="{82B65538-68E1-C0C3-7240-060C9F6CE833}"/>
              </a:ext>
            </a:extLst>
          </p:cNvPr>
          <p:cNvPicPr>
            <a:picLocks noChangeAspect="1"/>
          </p:cNvPicPr>
          <p:nvPr/>
        </p:nvPicPr>
        <p:blipFill>
          <a:blip r:embed="rId4"/>
          <a:stretch>
            <a:fillRect/>
          </a:stretch>
        </p:blipFill>
        <p:spPr>
          <a:xfrm>
            <a:off x="4822089" y="959101"/>
            <a:ext cx="3702785" cy="3583148"/>
          </a:xfrm>
          <a:prstGeom prst="rect">
            <a:avLst/>
          </a:prstGeom>
        </p:spPr>
      </p:pic>
      <p:sp>
        <p:nvSpPr>
          <p:cNvPr id="30" name="TextBox 29">
            <a:extLst>
              <a:ext uri="{FF2B5EF4-FFF2-40B4-BE49-F238E27FC236}">
                <a16:creationId xmlns:a16="http://schemas.microsoft.com/office/drawing/2014/main" id="{7C7D9E1D-5BA6-4CD8-9023-7690CF64CE07}"/>
              </a:ext>
            </a:extLst>
          </p:cNvPr>
          <p:cNvSpPr txBox="1"/>
          <p:nvPr/>
        </p:nvSpPr>
        <p:spPr>
          <a:xfrm>
            <a:off x="580584" y="1090705"/>
            <a:ext cx="3991416" cy="3416320"/>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A </a:t>
            </a:r>
            <a:r>
              <a:rPr lang="en-US" sz="1200" b="1" spc="20" dirty="0">
                <a:solidFill>
                  <a:schemeClr val="accent2"/>
                </a:solidFill>
                <a:latin typeface="Lato" panose="020F0502020204030203" pitchFamily="34" charset="0"/>
              </a:rPr>
              <a:t>neural network </a:t>
            </a:r>
            <a:r>
              <a:rPr lang="en-US" sz="1200" b="1" spc="20" dirty="0">
                <a:solidFill>
                  <a:schemeClr val="accent1"/>
                </a:solidFill>
                <a:latin typeface="Lato" panose="020F0502020204030203" pitchFamily="34" charset="0"/>
              </a:rPr>
              <a:t>is a layered system of interconnected nodes (“neurons”) that learns to recognize patterns in data. </a:t>
            </a:r>
          </a:p>
          <a:p>
            <a:endParaRPr lang="en-US" sz="1200" b="1" spc="20" dirty="0">
              <a:solidFill>
                <a:schemeClr val="accent1"/>
              </a:solidFill>
              <a:latin typeface="Lato" panose="020F0502020204030203" pitchFamily="34" charset="0"/>
            </a:endParaRPr>
          </a:p>
          <a:p>
            <a:r>
              <a:rPr lang="en-US" sz="1200" b="1" spc="20" dirty="0">
                <a:solidFill>
                  <a:schemeClr val="accent1"/>
                </a:solidFill>
                <a:latin typeface="Lato" panose="020F0502020204030203" pitchFamily="34" charset="0"/>
              </a:rPr>
              <a:t>Inspired by the brain, it processes inputs (like images or text) and outputs predictions through a network of weighted connections.</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b="1" spc="20" dirty="0">
                <a:solidFill>
                  <a:schemeClr val="accent1"/>
                </a:solidFill>
                <a:latin typeface="Lato" panose="020F0502020204030203" pitchFamily="34" charset="0"/>
              </a:rPr>
              <a:t>Input Layer: </a:t>
            </a:r>
            <a:r>
              <a:rPr lang="en-US" sz="1100" spc="20" dirty="0">
                <a:solidFill>
                  <a:schemeClr val="accent1"/>
                </a:solidFill>
                <a:latin typeface="Lato" panose="020F0502020204030203" pitchFamily="34" charset="0"/>
              </a:rPr>
              <a:t>Takes raw data (pixels, numbers, etc.)</a:t>
            </a:r>
          </a:p>
          <a:p>
            <a:pPr marL="171450" indent="-171450">
              <a:buFont typeface="Arial" panose="020B0604020202020204" pitchFamily="34" charset="0"/>
              <a:buChar char="•"/>
            </a:pPr>
            <a:endParaRPr lang="en-US" sz="11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b="1" spc="20" dirty="0">
                <a:solidFill>
                  <a:schemeClr val="accent1"/>
                </a:solidFill>
                <a:latin typeface="Lato" panose="020F0502020204030203" pitchFamily="34" charset="0"/>
              </a:rPr>
              <a:t>Hidden Layers: </a:t>
            </a:r>
            <a:r>
              <a:rPr lang="en-US" sz="1100" spc="20" dirty="0">
                <a:solidFill>
                  <a:schemeClr val="accent1"/>
                </a:solidFill>
                <a:latin typeface="Lato" panose="020F0502020204030203" pitchFamily="34" charset="0"/>
              </a:rPr>
              <a:t>Apply transformations using weights, biases, and activation functions.</a:t>
            </a:r>
          </a:p>
          <a:p>
            <a:pPr marL="171450" indent="-171450">
              <a:buFont typeface="Arial" panose="020B0604020202020204" pitchFamily="34" charset="0"/>
              <a:buChar char="•"/>
            </a:pPr>
            <a:endParaRPr lang="en-US" sz="11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b="1" spc="20" dirty="0">
                <a:solidFill>
                  <a:schemeClr val="accent1"/>
                </a:solidFill>
                <a:latin typeface="Lato" panose="020F0502020204030203" pitchFamily="34" charset="0"/>
              </a:rPr>
              <a:t>Output Layer: </a:t>
            </a:r>
            <a:r>
              <a:rPr lang="en-US" sz="1100" spc="20" dirty="0">
                <a:solidFill>
                  <a:schemeClr val="accent1"/>
                </a:solidFill>
                <a:latin typeface="Lato" panose="020F0502020204030203" pitchFamily="34" charset="0"/>
              </a:rPr>
              <a:t>Produces a final prediction or classification.</a:t>
            </a:r>
          </a:p>
          <a:p>
            <a:pPr marL="171450" indent="-171450">
              <a:buFont typeface="Arial" panose="020B0604020202020204" pitchFamily="34" charset="0"/>
              <a:buChar char="•"/>
            </a:pPr>
            <a:endParaRPr lang="en-US" sz="1200"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The network </a:t>
            </a:r>
            <a:r>
              <a:rPr lang="en-US" sz="1200" b="1" i="1" spc="20" dirty="0">
                <a:solidFill>
                  <a:schemeClr val="accent2"/>
                </a:solidFill>
                <a:latin typeface="Lato" panose="020F0502020204030203" pitchFamily="34" charset="0"/>
              </a:rPr>
              <a:t>learns</a:t>
            </a:r>
            <a:r>
              <a:rPr lang="en-US" sz="1200" spc="20" dirty="0">
                <a:solidFill>
                  <a:schemeClr val="accent1"/>
                </a:solidFill>
                <a:latin typeface="Lato" panose="020F0502020204030203" pitchFamily="34" charset="0"/>
              </a:rPr>
              <a:t> by adjusting weights using backpropagation to minimize error (loss), improving its predictions over time.</a:t>
            </a:r>
          </a:p>
          <a:p>
            <a:pPr marL="171450" indent="-171450">
              <a:buFont typeface="Arial" panose="020B0604020202020204" pitchFamily="34" charset="0"/>
              <a:buChar char="•"/>
            </a:pPr>
            <a:endParaRPr lang="en-US" sz="1200" b="1" spc="20" dirty="0">
              <a:solidFill>
                <a:schemeClr val="accent1"/>
              </a:solidFill>
              <a:latin typeface="Lato" panose="020F0502020204030203" pitchFamily="34" charset="0"/>
            </a:endParaRPr>
          </a:p>
        </p:txBody>
      </p:sp>
    </p:spTree>
    <p:extLst>
      <p:ext uri="{BB962C8B-B14F-4D97-AF65-F5344CB8AC3E}">
        <p14:creationId xmlns:p14="http://schemas.microsoft.com/office/powerpoint/2010/main" val="88803793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FC0C-8765-7ADA-401D-57C3922B3EEB}"/>
            </a:ext>
          </a:extLst>
        </p:cNvPr>
        <p:cNvGrpSpPr/>
        <p:nvPr/>
      </p:nvGrpSpPr>
      <p:grpSpPr>
        <a:xfrm>
          <a:off x="0" y="0"/>
          <a:ext cx="0" cy="0"/>
          <a:chOff x="0" y="0"/>
          <a:chExt cx="0" cy="0"/>
        </a:xfrm>
      </p:grpSpPr>
      <p:pic>
        <p:nvPicPr>
          <p:cNvPr id="15" name="Picture 14" descr="A diagram of a structure&#10;&#10;AI-generated content may be incorrect.">
            <a:extLst>
              <a:ext uri="{FF2B5EF4-FFF2-40B4-BE49-F238E27FC236}">
                <a16:creationId xmlns:a16="http://schemas.microsoft.com/office/drawing/2014/main" id="{119EA57B-DDE1-938D-AAF9-640028C60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624" y="959102"/>
            <a:ext cx="6380530" cy="3589048"/>
          </a:xfrm>
          <a:prstGeom prst="rect">
            <a:avLst/>
          </a:prstGeom>
        </p:spPr>
      </p:pic>
      <p:sp>
        <p:nvSpPr>
          <p:cNvPr id="2" name="Text Placeholder 1">
            <a:extLst>
              <a:ext uri="{FF2B5EF4-FFF2-40B4-BE49-F238E27FC236}">
                <a16:creationId xmlns:a16="http://schemas.microsoft.com/office/drawing/2014/main" id="{304D4E0F-12BA-2D60-5B01-791BE9F42544}"/>
              </a:ext>
            </a:extLst>
          </p:cNvPr>
          <p:cNvSpPr>
            <a:spLocks noGrp="1"/>
          </p:cNvSpPr>
          <p:nvPr>
            <p:ph type="body" sz="quarter" idx="10"/>
          </p:nvPr>
        </p:nvSpPr>
        <p:spPr/>
        <p:txBody>
          <a:bodyPr/>
          <a:lstStyle/>
          <a:p>
            <a:r>
              <a:rPr lang="en-US" dirty="0">
                <a:solidFill>
                  <a:schemeClr val="accent2"/>
                </a:solidFill>
              </a:rPr>
              <a:t>NEURAL NETWORKS</a:t>
            </a:r>
            <a:r>
              <a:rPr lang="en-US" dirty="0"/>
              <a:t> EXPLAINED</a:t>
            </a:r>
            <a:endParaRPr lang="en-US" dirty="0">
              <a:solidFill>
                <a:schemeClr val="accent2"/>
              </a:solidFill>
            </a:endParaRPr>
          </a:p>
        </p:txBody>
      </p:sp>
      <p:sp>
        <p:nvSpPr>
          <p:cNvPr id="74" name="Text Placeholder 2">
            <a:extLst>
              <a:ext uri="{FF2B5EF4-FFF2-40B4-BE49-F238E27FC236}">
                <a16:creationId xmlns:a16="http://schemas.microsoft.com/office/drawing/2014/main" id="{9873ABA0-7C5E-3BF9-2C42-EE636FAEC98B}"/>
              </a:ext>
            </a:extLst>
          </p:cNvPr>
          <p:cNvSpPr txBox="1">
            <a:spLocks/>
          </p:cNvSpPr>
          <p:nvPr/>
        </p:nvSpPr>
        <p:spPr>
          <a:xfrm>
            <a:off x="2179896" y="4567659"/>
            <a:ext cx="4784207"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a:solidFill>
                  <a:schemeClr val="tx1"/>
                </a:solidFill>
              </a:rPr>
              <a:t>The simple network we’re using to identify digits is just a few layers of neurons linked together.</a:t>
            </a:r>
          </a:p>
        </p:txBody>
      </p:sp>
      <p:sp>
        <p:nvSpPr>
          <p:cNvPr id="6" name="Text Placeholder 2">
            <a:extLst>
              <a:ext uri="{FF2B5EF4-FFF2-40B4-BE49-F238E27FC236}">
                <a16:creationId xmlns:a16="http://schemas.microsoft.com/office/drawing/2014/main" id="{19DEB352-EEAE-07E5-1DF0-45AA82B53E2D}"/>
              </a:ext>
            </a:extLst>
          </p:cNvPr>
          <p:cNvSpPr txBox="1">
            <a:spLocks/>
          </p:cNvSpPr>
          <p:nvPr/>
        </p:nvSpPr>
        <p:spPr>
          <a:xfrm>
            <a:off x="6533662" y="800294"/>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4">
                  <a:extLst>
                    <a:ext uri="{A12FA001-AC4F-418D-AE19-62706E023703}">
                      <ahyp:hlinkClr xmlns:ahyp="http://schemas.microsoft.com/office/drawing/2018/hyperlinkcolor" val="tx"/>
                    </a:ext>
                  </a:extLst>
                </a:hlinkClick>
              </a:rPr>
              <a:t>3blue1brown</a:t>
            </a:r>
            <a:endParaRPr lang="en-US" sz="800" dirty="0">
              <a:solidFill>
                <a:schemeClr val="accent2"/>
              </a:solidFill>
            </a:endParaRPr>
          </a:p>
        </p:txBody>
      </p:sp>
    </p:spTree>
    <p:extLst>
      <p:ext uri="{BB962C8B-B14F-4D97-AF65-F5344CB8AC3E}">
        <p14:creationId xmlns:p14="http://schemas.microsoft.com/office/powerpoint/2010/main" val="39282715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05B6-213D-F28F-07DF-C806B24DBF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F6DB30-5B95-9495-0A74-12DE64CB5636}"/>
              </a:ext>
            </a:extLst>
          </p:cNvPr>
          <p:cNvSpPr>
            <a:spLocks noGrp="1"/>
          </p:cNvSpPr>
          <p:nvPr>
            <p:ph type="body" sz="quarter" idx="10"/>
          </p:nvPr>
        </p:nvSpPr>
        <p:spPr/>
        <p:txBody>
          <a:bodyPr/>
          <a:lstStyle/>
          <a:p>
            <a:r>
              <a:rPr lang="en-US" dirty="0"/>
              <a:t>Brad </a:t>
            </a:r>
            <a:r>
              <a:rPr lang="en-US" dirty="0">
                <a:solidFill>
                  <a:schemeClr val="accent2"/>
                </a:solidFill>
              </a:rPr>
              <a:t>GROUX</a:t>
            </a:r>
          </a:p>
        </p:txBody>
      </p:sp>
      <p:sp>
        <p:nvSpPr>
          <p:cNvPr id="3" name="Text Placeholder 2">
            <a:extLst>
              <a:ext uri="{FF2B5EF4-FFF2-40B4-BE49-F238E27FC236}">
                <a16:creationId xmlns:a16="http://schemas.microsoft.com/office/drawing/2014/main" id="{F818C66F-FC1F-5185-34D0-C1183E331BAC}"/>
              </a:ext>
            </a:extLst>
          </p:cNvPr>
          <p:cNvSpPr>
            <a:spLocks noGrp="1"/>
          </p:cNvSpPr>
          <p:nvPr>
            <p:ph type="body" sz="quarter" idx="11"/>
          </p:nvPr>
        </p:nvSpPr>
        <p:spPr/>
        <p:txBody>
          <a:bodyPr/>
          <a:lstStyle/>
          <a:p>
            <a:r>
              <a:rPr lang="en-US" dirty="0"/>
              <a:t>Principal Solution Architect of AI, Data, Software, and Services at the Global Scale</a:t>
            </a:r>
          </a:p>
        </p:txBody>
      </p:sp>
      <p:sp>
        <p:nvSpPr>
          <p:cNvPr id="7" name="TextBox 6">
            <a:extLst>
              <a:ext uri="{FF2B5EF4-FFF2-40B4-BE49-F238E27FC236}">
                <a16:creationId xmlns:a16="http://schemas.microsoft.com/office/drawing/2014/main" id="{96B059AF-9C74-0F84-E206-7FFBA4E29F66}"/>
              </a:ext>
            </a:extLst>
          </p:cNvPr>
          <p:cNvSpPr txBox="1"/>
          <p:nvPr/>
        </p:nvSpPr>
        <p:spPr>
          <a:xfrm>
            <a:off x="2125034" y="1249242"/>
            <a:ext cx="2224122" cy="201722"/>
          </a:xfrm>
          <a:prstGeom prst="rect">
            <a:avLst/>
          </a:prstGeom>
          <a:noFill/>
        </p:spPr>
        <p:txBody>
          <a:bodyPr wrap="square" lIns="0" tIns="0" rIns="0" bIns="0" rtlCol="0">
            <a:spAutoFit/>
          </a:bodyPr>
          <a:lstStyle/>
          <a:p>
            <a:pPr algn="just">
              <a:lnSpc>
                <a:spcPts val="1700"/>
              </a:lnSpc>
            </a:pPr>
            <a:r>
              <a:rPr lang="en-US" sz="1400" spc="20" dirty="0">
                <a:solidFill>
                  <a:schemeClr val="accent2"/>
                </a:solidFill>
                <a:latin typeface="Lato Black" panose="020F0A02020204030203" pitchFamily="34" charset="0"/>
              </a:rPr>
              <a:t>SOLUTIONS ARCHITECT</a:t>
            </a:r>
          </a:p>
        </p:txBody>
      </p:sp>
      <p:sp>
        <p:nvSpPr>
          <p:cNvPr id="9" name="TextBox 8">
            <a:extLst>
              <a:ext uri="{FF2B5EF4-FFF2-40B4-BE49-F238E27FC236}">
                <a16:creationId xmlns:a16="http://schemas.microsoft.com/office/drawing/2014/main" id="{BA943284-A6B7-7E03-7EF4-E0D1914D4A76}"/>
              </a:ext>
            </a:extLst>
          </p:cNvPr>
          <p:cNvSpPr txBox="1"/>
          <p:nvPr/>
        </p:nvSpPr>
        <p:spPr>
          <a:xfrm>
            <a:off x="2125034" y="1450168"/>
            <a:ext cx="2233646" cy="149593"/>
          </a:xfrm>
          <a:prstGeom prst="rect">
            <a:avLst/>
          </a:prstGeom>
          <a:noFill/>
        </p:spPr>
        <p:txBody>
          <a:bodyPr wrap="square" lIns="0" tIns="0" rIns="0" bIns="0" rtlCol="0">
            <a:spAutoFit/>
          </a:bodyPr>
          <a:lstStyle/>
          <a:p>
            <a:pPr algn="just">
              <a:lnSpc>
                <a:spcPts val="1300"/>
              </a:lnSpc>
              <a:spcAft>
                <a:spcPts val="1200"/>
              </a:spcAft>
            </a:pPr>
            <a:r>
              <a:rPr lang="en-US" sz="900" dirty="0">
                <a:solidFill>
                  <a:schemeClr val="accent1"/>
                </a:solidFill>
                <a:latin typeface="Lato" panose="020F0502020204030203" pitchFamily="34" charset="0"/>
              </a:rPr>
              <a:t>CEO</a:t>
            </a:r>
          </a:p>
        </p:txBody>
      </p:sp>
      <p:grpSp>
        <p:nvGrpSpPr>
          <p:cNvPr id="6" name="Group 5">
            <a:extLst>
              <a:ext uri="{FF2B5EF4-FFF2-40B4-BE49-F238E27FC236}">
                <a16:creationId xmlns:a16="http://schemas.microsoft.com/office/drawing/2014/main" id="{711E986C-6EA5-587C-1BFE-76131290D5A0}"/>
              </a:ext>
            </a:extLst>
          </p:cNvPr>
          <p:cNvGrpSpPr/>
          <p:nvPr/>
        </p:nvGrpSpPr>
        <p:grpSpPr>
          <a:xfrm>
            <a:off x="5713330" y="605502"/>
            <a:ext cx="2824245" cy="1320713"/>
            <a:chOff x="5998104" y="559548"/>
            <a:chExt cx="2539472" cy="1320713"/>
          </a:xfrm>
        </p:grpSpPr>
        <p:sp>
          <p:nvSpPr>
            <p:cNvPr id="10" name="TextBox 9">
              <a:extLst>
                <a:ext uri="{FF2B5EF4-FFF2-40B4-BE49-F238E27FC236}">
                  <a16:creationId xmlns:a16="http://schemas.microsoft.com/office/drawing/2014/main" id="{8B260BC4-4A59-CB9C-E6B7-FC22ACD21DB4}"/>
                </a:ext>
              </a:extLst>
            </p:cNvPr>
            <p:cNvSpPr txBox="1"/>
            <p:nvPr/>
          </p:nvSpPr>
          <p:spPr>
            <a:xfrm>
              <a:off x="5998104" y="756877"/>
              <a:ext cx="2539472" cy="1123384"/>
            </a:xfrm>
            <a:prstGeom prst="rect">
              <a:avLst/>
            </a:prstGeom>
            <a:noFill/>
          </p:spPr>
          <p:txBody>
            <a:bodyPr wrap="square" lIns="0" tIns="0" rIns="0" bIns="0" rtlCol="0">
              <a:spAutoFit/>
            </a:bodyPr>
            <a:lstStyle/>
            <a:p>
              <a:pPr marL="171450" indent="-171450">
                <a:spcAft>
                  <a:spcPts val="600"/>
                </a:spcAft>
                <a:buFont typeface="Arial" panose="020B0604020202020204" pitchFamily="34" charset="0"/>
                <a:buChar char="•"/>
              </a:pPr>
              <a:r>
                <a:rPr lang="en-US" sz="800" dirty="0">
                  <a:solidFill>
                    <a:schemeClr val="accent1"/>
                  </a:solidFill>
                  <a:latin typeface="Lato" panose="020F0502020204030203" pitchFamily="34" charset="0"/>
                </a:rPr>
                <a:t>CEO of Digital Meld</a:t>
              </a:r>
            </a:p>
            <a:p>
              <a:pPr marL="171450" indent="-171450">
                <a:spcAft>
                  <a:spcPts val="600"/>
                </a:spcAft>
                <a:buFont typeface="Arial" panose="020B0604020202020204" pitchFamily="34" charset="0"/>
                <a:buChar char="•"/>
              </a:pPr>
              <a:r>
                <a:rPr lang="en-US" sz="800" dirty="0">
                  <a:solidFill>
                    <a:schemeClr val="accent1"/>
                  </a:solidFill>
                  <a:latin typeface="Lato" panose="020F0502020204030203" pitchFamily="34" charset="0"/>
                </a:rPr>
                <a:t>Senior Solutions Architect at </a:t>
              </a:r>
              <a:r>
                <a:rPr lang="en-US" sz="800" dirty="0" err="1">
                  <a:solidFill>
                    <a:schemeClr val="accent1"/>
                  </a:solidFill>
                  <a:latin typeface="Lato" panose="020F0502020204030203" pitchFamily="34" charset="0"/>
                </a:rPr>
                <a:t>Unqork</a:t>
              </a:r>
              <a:endParaRPr lang="en-US" sz="800" dirty="0">
                <a:solidFill>
                  <a:schemeClr val="accent1"/>
                </a:solidFill>
                <a:latin typeface="Lato" panose="020F0502020204030203" pitchFamily="34" charset="0"/>
              </a:endParaRPr>
            </a:p>
            <a:p>
              <a:pPr marL="171450" indent="-171450">
                <a:spcAft>
                  <a:spcPts val="600"/>
                </a:spcAft>
                <a:buFont typeface="Arial" panose="020B0604020202020204" pitchFamily="34" charset="0"/>
                <a:buChar char="•"/>
              </a:pPr>
              <a:r>
                <a:rPr lang="en-US" sz="800" dirty="0">
                  <a:solidFill>
                    <a:schemeClr val="accent1"/>
                  </a:solidFill>
                  <a:latin typeface="Lato" panose="020F0502020204030203" pitchFamily="34" charset="0"/>
                </a:rPr>
                <a:t>Senior Solutions Architect at JMT</a:t>
              </a:r>
            </a:p>
            <a:p>
              <a:pPr marL="171450" indent="-171450">
                <a:spcAft>
                  <a:spcPts val="600"/>
                </a:spcAft>
                <a:buFont typeface="Arial" panose="020B0604020202020204" pitchFamily="34" charset="0"/>
                <a:buChar char="•"/>
              </a:pPr>
              <a:r>
                <a:rPr lang="en-US" sz="800" dirty="0">
                  <a:solidFill>
                    <a:schemeClr val="accent1"/>
                  </a:solidFill>
                  <a:latin typeface="Lato" panose="020F0502020204030203" pitchFamily="34" charset="0"/>
                </a:rPr>
                <a:t>Senior Manager at Macquarie</a:t>
              </a:r>
            </a:p>
            <a:p>
              <a:pPr marL="171450" indent="-171450">
                <a:spcAft>
                  <a:spcPts val="600"/>
                </a:spcAft>
                <a:buFont typeface="Arial" panose="020B0604020202020204" pitchFamily="34" charset="0"/>
                <a:buChar char="•"/>
              </a:pPr>
              <a:r>
                <a:rPr lang="en-US" sz="800" dirty="0">
                  <a:solidFill>
                    <a:schemeClr val="accent1"/>
                  </a:solidFill>
                  <a:latin typeface="Lato" panose="020F0502020204030203" pitchFamily="34" charset="0"/>
                </a:rPr>
                <a:t>Senior Systems Engineer at </a:t>
              </a:r>
              <a:r>
                <a:rPr lang="en-US" sz="800" dirty="0" err="1">
                  <a:solidFill>
                    <a:schemeClr val="accent1"/>
                  </a:solidFill>
                  <a:latin typeface="Lato" panose="020F0502020204030203" pitchFamily="34" charset="0"/>
                </a:rPr>
                <a:t>Quantlab</a:t>
              </a:r>
              <a:endParaRPr lang="en-US" sz="800" dirty="0">
                <a:solidFill>
                  <a:schemeClr val="accent1"/>
                </a:solidFill>
                <a:latin typeface="Lato" panose="020F0502020204030203" pitchFamily="34" charset="0"/>
              </a:endParaRPr>
            </a:p>
            <a:p>
              <a:pPr marL="171450" indent="-171450">
                <a:spcAft>
                  <a:spcPts val="600"/>
                </a:spcAft>
                <a:buFont typeface="Arial" panose="020B0604020202020204" pitchFamily="34" charset="0"/>
                <a:buChar char="•"/>
              </a:pPr>
              <a:r>
                <a:rPr lang="en-US" sz="800" dirty="0">
                  <a:solidFill>
                    <a:schemeClr val="accent1"/>
                  </a:solidFill>
                  <a:latin typeface="Lato" panose="020F0502020204030203" pitchFamily="34" charset="0"/>
                </a:rPr>
                <a:t>Premier Field Engineer at Microsoft</a:t>
              </a:r>
            </a:p>
          </p:txBody>
        </p:sp>
        <p:sp>
          <p:nvSpPr>
            <p:cNvPr id="11" name="TextBox 10">
              <a:extLst>
                <a:ext uri="{FF2B5EF4-FFF2-40B4-BE49-F238E27FC236}">
                  <a16:creationId xmlns:a16="http://schemas.microsoft.com/office/drawing/2014/main" id="{B20BE96B-ED55-FD27-868D-872A3AF89C05}"/>
                </a:ext>
              </a:extLst>
            </p:cNvPr>
            <p:cNvSpPr txBox="1"/>
            <p:nvPr/>
          </p:nvSpPr>
          <p:spPr>
            <a:xfrm>
              <a:off x="5998104" y="559548"/>
              <a:ext cx="2539472" cy="152349"/>
            </a:xfrm>
            <a:prstGeom prst="rect">
              <a:avLst/>
            </a:prstGeom>
            <a:noFill/>
          </p:spPr>
          <p:txBody>
            <a:bodyPr wrap="square" lIns="0" tIns="0" rIns="0" bIns="0" rtlCol="0">
              <a:spAutoFit/>
            </a:bodyPr>
            <a:lstStyle/>
            <a:p>
              <a:pPr algn="just">
                <a:lnSpc>
                  <a:spcPts val="1300"/>
                </a:lnSpc>
                <a:spcAft>
                  <a:spcPts val="1200"/>
                </a:spcAft>
              </a:pPr>
              <a:r>
                <a:rPr lang="en-US" sz="1000" b="1" cap="all" spc="20" dirty="0">
                  <a:solidFill>
                    <a:schemeClr val="accent2"/>
                  </a:solidFill>
                  <a:latin typeface="Lato" panose="020F0502020204030203" pitchFamily="34" charset="0"/>
                </a:rPr>
                <a:t>Experience</a:t>
              </a:r>
            </a:p>
          </p:txBody>
        </p:sp>
      </p:grpSp>
      <p:grpSp>
        <p:nvGrpSpPr>
          <p:cNvPr id="13" name="Group 12">
            <a:extLst>
              <a:ext uri="{FF2B5EF4-FFF2-40B4-BE49-F238E27FC236}">
                <a16:creationId xmlns:a16="http://schemas.microsoft.com/office/drawing/2014/main" id="{B7DFC747-6D06-5C5C-40EC-1563B327E62D}"/>
              </a:ext>
            </a:extLst>
          </p:cNvPr>
          <p:cNvGrpSpPr/>
          <p:nvPr/>
        </p:nvGrpSpPr>
        <p:grpSpPr>
          <a:xfrm>
            <a:off x="594970" y="2739497"/>
            <a:ext cx="4580429" cy="1347491"/>
            <a:chOff x="594971" y="2739497"/>
            <a:chExt cx="2241928" cy="1347491"/>
          </a:xfrm>
        </p:grpSpPr>
        <p:sp>
          <p:nvSpPr>
            <p:cNvPr id="8" name="TextBox 7">
              <a:extLst>
                <a:ext uri="{FF2B5EF4-FFF2-40B4-BE49-F238E27FC236}">
                  <a16:creationId xmlns:a16="http://schemas.microsoft.com/office/drawing/2014/main" id="{0A066A4B-9F2D-C38A-654B-CD1E9150D9FF}"/>
                </a:ext>
              </a:extLst>
            </p:cNvPr>
            <p:cNvSpPr txBox="1"/>
            <p:nvPr/>
          </p:nvSpPr>
          <p:spPr>
            <a:xfrm>
              <a:off x="868741" y="3243211"/>
              <a:ext cx="1968158" cy="813749"/>
            </a:xfrm>
            <a:prstGeom prst="rect">
              <a:avLst/>
            </a:prstGeom>
            <a:noFill/>
          </p:spPr>
          <p:txBody>
            <a:bodyPr wrap="square" lIns="0" tIns="0" rIns="0" bIns="0" rtlCol="0">
              <a:spAutoFit/>
            </a:bodyPr>
            <a:lstStyle/>
            <a:p>
              <a:pPr algn="just">
                <a:lnSpc>
                  <a:spcPts val="1300"/>
                </a:lnSpc>
                <a:spcAft>
                  <a:spcPts val="1200"/>
                </a:spcAft>
              </a:pPr>
              <a:r>
                <a:rPr lang="en-US" sz="800" dirty="0">
                  <a:solidFill>
                    <a:schemeClr val="accent1"/>
                  </a:solidFill>
                  <a:latin typeface="Lato" panose="020F0502020204030203" pitchFamily="34" charset="0"/>
                </a:rPr>
                <a:t>Founder and CEO at Digital Meld with extensive experience in cloud-based AI, solution architecture, and business process automation. Skilled in designing innovative, scalable solutions leveraging Azure, Microsoft Power Platform, and open-source large language models. Deep expertise in systems architecture, enterprise integrations, DevOps, and data analytics across diverse industries.</a:t>
              </a:r>
            </a:p>
          </p:txBody>
        </p:sp>
        <p:sp>
          <p:nvSpPr>
            <p:cNvPr id="5" name="Rectangle 4">
              <a:extLst>
                <a:ext uri="{FF2B5EF4-FFF2-40B4-BE49-F238E27FC236}">
                  <a16:creationId xmlns:a16="http://schemas.microsoft.com/office/drawing/2014/main" id="{DCDD6E4C-56C8-4908-0BDC-9054120FB923}"/>
                </a:ext>
              </a:extLst>
            </p:cNvPr>
            <p:cNvSpPr/>
            <p:nvPr/>
          </p:nvSpPr>
          <p:spPr>
            <a:xfrm>
              <a:off x="594971" y="2739497"/>
              <a:ext cx="53366" cy="1347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29B44A2-1175-6613-7CFF-A507463B99E6}"/>
                </a:ext>
              </a:extLst>
            </p:cNvPr>
            <p:cNvSpPr txBox="1"/>
            <p:nvPr/>
          </p:nvSpPr>
          <p:spPr>
            <a:xfrm>
              <a:off x="868741" y="3047390"/>
              <a:ext cx="1958634" cy="152349"/>
            </a:xfrm>
            <a:prstGeom prst="rect">
              <a:avLst/>
            </a:prstGeom>
            <a:noFill/>
          </p:spPr>
          <p:txBody>
            <a:bodyPr wrap="square" lIns="0" tIns="0" rIns="0" bIns="0" rtlCol="0">
              <a:spAutoFit/>
            </a:bodyPr>
            <a:lstStyle/>
            <a:p>
              <a:pPr algn="just">
                <a:lnSpc>
                  <a:spcPts val="1300"/>
                </a:lnSpc>
                <a:spcAft>
                  <a:spcPts val="1200"/>
                </a:spcAft>
              </a:pPr>
              <a:r>
                <a:rPr lang="en-US" sz="1000" b="1" cap="all" spc="20" dirty="0">
                  <a:solidFill>
                    <a:schemeClr val="accent2"/>
                  </a:solidFill>
                  <a:latin typeface="Lato" panose="020F0502020204030203" pitchFamily="34" charset="0"/>
                </a:rPr>
                <a:t>About Me</a:t>
              </a:r>
            </a:p>
          </p:txBody>
        </p:sp>
      </p:grpSp>
      <p:grpSp>
        <p:nvGrpSpPr>
          <p:cNvPr id="40" name="Group 39">
            <a:extLst>
              <a:ext uri="{FF2B5EF4-FFF2-40B4-BE49-F238E27FC236}">
                <a16:creationId xmlns:a16="http://schemas.microsoft.com/office/drawing/2014/main" id="{FAD30ABB-3162-E9ED-A1EF-D71B65B52FD1}"/>
              </a:ext>
            </a:extLst>
          </p:cNvPr>
          <p:cNvGrpSpPr/>
          <p:nvPr/>
        </p:nvGrpSpPr>
        <p:grpSpPr>
          <a:xfrm>
            <a:off x="5713330" y="2332780"/>
            <a:ext cx="2835751" cy="1951562"/>
            <a:chOff x="5713330" y="2435905"/>
            <a:chExt cx="2835751" cy="1951562"/>
          </a:xfrm>
        </p:grpSpPr>
        <p:grpSp>
          <p:nvGrpSpPr>
            <p:cNvPr id="21" name="Group 20">
              <a:extLst>
                <a:ext uri="{FF2B5EF4-FFF2-40B4-BE49-F238E27FC236}">
                  <a16:creationId xmlns:a16="http://schemas.microsoft.com/office/drawing/2014/main" id="{68E6C579-82CE-57AD-853D-81911A50BC53}"/>
                </a:ext>
              </a:extLst>
            </p:cNvPr>
            <p:cNvGrpSpPr/>
            <p:nvPr/>
          </p:nvGrpSpPr>
          <p:grpSpPr>
            <a:xfrm>
              <a:off x="5713330" y="2435905"/>
              <a:ext cx="2835751" cy="1951562"/>
              <a:chOff x="5713330" y="2729573"/>
              <a:chExt cx="2835751" cy="1951562"/>
            </a:xfrm>
          </p:grpSpPr>
          <p:grpSp>
            <p:nvGrpSpPr>
              <p:cNvPr id="12" name="Group 11">
                <a:extLst>
                  <a:ext uri="{FF2B5EF4-FFF2-40B4-BE49-F238E27FC236}">
                    <a16:creationId xmlns:a16="http://schemas.microsoft.com/office/drawing/2014/main" id="{D04B052F-1D74-DD34-D7EC-F26DC4B6AA6B}"/>
                  </a:ext>
                </a:extLst>
              </p:cNvPr>
              <p:cNvGrpSpPr/>
              <p:nvPr/>
            </p:nvGrpSpPr>
            <p:grpSpPr>
              <a:xfrm>
                <a:off x="5713330" y="2729573"/>
                <a:ext cx="2833771" cy="1371349"/>
                <a:chOff x="5713330" y="2729573"/>
                <a:chExt cx="2833771" cy="1371349"/>
              </a:xfrm>
            </p:grpSpPr>
            <p:grpSp>
              <p:nvGrpSpPr>
                <p:cNvPr id="58" name="Group 57">
                  <a:extLst>
                    <a:ext uri="{FF2B5EF4-FFF2-40B4-BE49-F238E27FC236}">
                      <a16:creationId xmlns:a16="http://schemas.microsoft.com/office/drawing/2014/main" id="{84A032DC-7BBA-A3DB-89B4-EA4E066C01B1}"/>
                    </a:ext>
                  </a:extLst>
                </p:cNvPr>
                <p:cNvGrpSpPr/>
                <p:nvPr/>
              </p:nvGrpSpPr>
              <p:grpSpPr>
                <a:xfrm>
                  <a:off x="5713331" y="3325679"/>
                  <a:ext cx="2833770" cy="180646"/>
                  <a:chOff x="5713331" y="3419416"/>
                  <a:chExt cx="2833770" cy="180646"/>
                </a:xfrm>
              </p:grpSpPr>
              <p:sp>
                <p:nvSpPr>
                  <p:cNvPr id="27" name="Rectangle 26">
                    <a:extLst>
                      <a:ext uri="{FF2B5EF4-FFF2-40B4-BE49-F238E27FC236}">
                        <a16:creationId xmlns:a16="http://schemas.microsoft.com/office/drawing/2014/main" id="{E9040F6B-3E47-8D30-2BEE-CB2FB54C0881}"/>
                      </a:ext>
                    </a:extLst>
                  </p:cNvPr>
                  <p:cNvSpPr/>
                  <p:nvPr/>
                </p:nvSpPr>
                <p:spPr>
                  <a:xfrm>
                    <a:off x="6653213" y="3419865"/>
                    <a:ext cx="1893888" cy="180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2EFD05-05CA-FEC0-4A5B-CBF4DD4E9E0B}"/>
                      </a:ext>
                    </a:extLst>
                  </p:cNvPr>
                  <p:cNvSpPr/>
                  <p:nvPr/>
                </p:nvSpPr>
                <p:spPr>
                  <a:xfrm>
                    <a:off x="6653214" y="3419865"/>
                    <a:ext cx="1536896"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50C11AB-3AFF-E1D3-2E6E-7BCCE1E44C5A}"/>
                      </a:ext>
                    </a:extLst>
                  </p:cNvPr>
                  <p:cNvSpPr txBox="1"/>
                  <p:nvPr/>
                </p:nvSpPr>
                <p:spPr>
                  <a:xfrm>
                    <a:off x="5713331" y="3419416"/>
                    <a:ext cx="907611" cy="144142"/>
                  </a:xfrm>
                  <a:prstGeom prst="rect">
                    <a:avLst/>
                  </a:prstGeom>
                  <a:noFill/>
                </p:spPr>
                <p:txBody>
                  <a:bodyPr wrap="square" lIns="0" tIns="0" rIns="0" bIns="0" rtlCol="0">
                    <a:spAutoFit/>
                  </a:bodyPr>
                  <a:lstStyle/>
                  <a:p>
                    <a:pPr>
                      <a:lnSpc>
                        <a:spcPts val="1300"/>
                      </a:lnSpc>
                      <a:spcAft>
                        <a:spcPts val="600"/>
                      </a:spcAft>
                    </a:pPr>
                    <a:r>
                      <a:rPr lang="en-US" sz="700" dirty="0">
                        <a:solidFill>
                          <a:schemeClr val="accent1"/>
                        </a:solidFill>
                        <a:latin typeface="Lato" panose="020F0502020204030203" pitchFamily="34" charset="0"/>
                      </a:rPr>
                      <a:t>Data Architecture</a:t>
                    </a:r>
                  </a:p>
                </p:txBody>
              </p:sp>
              <p:sp>
                <p:nvSpPr>
                  <p:cNvPr id="53" name="TextBox 52">
                    <a:extLst>
                      <a:ext uri="{FF2B5EF4-FFF2-40B4-BE49-F238E27FC236}">
                        <a16:creationId xmlns:a16="http://schemas.microsoft.com/office/drawing/2014/main" id="{A63BD89E-2399-A951-C9D9-BDC554E59AED}"/>
                      </a:ext>
                    </a:extLst>
                  </p:cNvPr>
                  <p:cNvSpPr txBox="1"/>
                  <p:nvPr/>
                </p:nvSpPr>
                <p:spPr>
                  <a:xfrm>
                    <a:off x="7938124" y="3419416"/>
                    <a:ext cx="241526" cy="146835"/>
                  </a:xfrm>
                  <a:prstGeom prst="rect">
                    <a:avLst/>
                  </a:prstGeom>
                  <a:noFill/>
                </p:spPr>
                <p:txBody>
                  <a:bodyPr wrap="square" lIns="0" tIns="0" rIns="0" bIns="0" rtlCol="0">
                    <a:spAutoFit/>
                  </a:bodyPr>
                  <a:lstStyle/>
                  <a:p>
                    <a:pPr>
                      <a:lnSpc>
                        <a:spcPts val="1300"/>
                      </a:lnSpc>
                      <a:spcAft>
                        <a:spcPts val="600"/>
                      </a:spcAft>
                    </a:pPr>
                    <a:r>
                      <a:rPr lang="en-US" sz="800" b="1" dirty="0">
                        <a:solidFill>
                          <a:schemeClr val="accent6"/>
                        </a:solidFill>
                        <a:latin typeface="Lato" panose="020F0502020204030203" pitchFamily="34" charset="0"/>
                      </a:rPr>
                      <a:t>80%</a:t>
                    </a:r>
                  </a:p>
                </p:txBody>
              </p:sp>
            </p:grpSp>
            <p:grpSp>
              <p:nvGrpSpPr>
                <p:cNvPr id="59" name="Group 58">
                  <a:extLst>
                    <a:ext uri="{FF2B5EF4-FFF2-40B4-BE49-F238E27FC236}">
                      <a16:creationId xmlns:a16="http://schemas.microsoft.com/office/drawing/2014/main" id="{2BFAC2EA-1928-0457-944C-1B55203376E1}"/>
                    </a:ext>
                  </a:extLst>
                </p:cNvPr>
                <p:cNvGrpSpPr/>
                <p:nvPr/>
              </p:nvGrpSpPr>
              <p:grpSpPr>
                <a:xfrm>
                  <a:off x="5713331" y="3622978"/>
                  <a:ext cx="2833770" cy="180646"/>
                  <a:chOff x="5713331" y="3731792"/>
                  <a:chExt cx="2833770" cy="180646"/>
                </a:xfrm>
              </p:grpSpPr>
              <p:sp>
                <p:nvSpPr>
                  <p:cNvPr id="32" name="Rectangle 31">
                    <a:extLst>
                      <a:ext uri="{FF2B5EF4-FFF2-40B4-BE49-F238E27FC236}">
                        <a16:creationId xmlns:a16="http://schemas.microsoft.com/office/drawing/2014/main" id="{80AD1FB1-3FC9-78DE-B36C-37AC1A301B82}"/>
                      </a:ext>
                    </a:extLst>
                  </p:cNvPr>
                  <p:cNvSpPr/>
                  <p:nvPr/>
                </p:nvSpPr>
                <p:spPr>
                  <a:xfrm>
                    <a:off x="6653213" y="3732241"/>
                    <a:ext cx="1893888" cy="180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76FB2B5-9142-3DB0-EE56-B1471B45FF3D}"/>
                      </a:ext>
                    </a:extLst>
                  </p:cNvPr>
                  <p:cNvSpPr/>
                  <p:nvPr/>
                </p:nvSpPr>
                <p:spPr>
                  <a:xfrm>
                    <a:off x="6653215" y="3732241"/>
                    <a:ext cx="1534916"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05533FB-674B-6CE7-AFE2-C07D3D494999}"/>
                      </a:ext>
                    </a:extLst>
                  </p:cNvPr>
                  <p:cNvSpPr txBox="1"/>
                  <p:nvPr/>
                </p:nvSpPr>
                <p:spPr>
                  <a:xfrm>
                    <a:off x="5713331" y="3731792"/>
                    <a:ext cx="907611" cy="144142"/>
                  </a:xfrm>
                  <a:prstGeom prst="rect">
                    <a:avLst/>
                  </a:prstGeom>
                  <a:noFill/>
                </p:spPr>
                <p:txBody>
                  <a:bodyPr wrap="square" lIns="0" tIns="0" rIns="0" bIns="0" rtlCol="0">
                    <a:spAutoFit/>
                  </a:bodyPr>
                  <a:lstStyle/>
                  <a:p>
                    <a:pPr>
                      <a:lnSpc>
                        <a:spcPts val="1300"/>
                      </a:lnSpc>
                      <a:spcAft>
                        <a:spcPts val="600"/>
                      </a:spcAft>
                    </a:pPr>
                    <a:r>
                      <a:rPr lang="en-US" sz="700" dirty="0">
                        <a:solidFill>
                          <a:schemeClr val="accent1"/>
                        </a:solidFill>
                        <a:latin typeface="Lato" panose="020F0502020204030203" pitchFamily="34" charset="0"/>
                      </a:rPr>
                      <a:t>AI &amp; Machine Learning</a:t>
                    </a:r>
                  </a:p>
                </p:txBody>
              </p:sp>
              <p:sp>
                <p:nvSpPr>
                  <p:cNvPr id="54" name="TextBox 53">
                    <a:extLst>
                      <a:ext uri="{FF2B5EF4-FFF2-40B4-BE49-F238E27FC236}">
                        <a16:creationId xmlns:a16="http://schemas.microsoft.com/office/drawing/2014/main" id="{20FE4004-4923-8C7B-2491-7A6C73DC2C2D}"/>
                      </a:ext>
                    </a:extLst>
                  </p:cNvPr>
                  <p:cNvSpPr txBox="1"/>
                  <p:nvPr/>
                </p:nvSpPr>
                <p:spPr>
                  <a:xfrm>
                    <a:off x="7930193" y="3731792"/>
                    <a:ext cx="241526" cy="146835"/>
                  </a:xfrm>
                  <a:prstGeom prst="rect">
                    <a:avLst/>
                  </a:prstGeom>
                  <a:noFill/>
                </p:spPr>
                <p:txBody>
                  <a:bodyPr wrap="square" lIns="0" tIns="0" rIns="0" bIns="0" rtlCol="0">
                    <a:spAutoFit/>
                  </a:bodyPr>
                  <a:lstStyle/>
                  <a:p>
                    <a:pPr>
                      <a:lnSpc>
                        <a:spcPts val="1300"/>
                      </a:lnSpc>
                      <a:spcAft>
                        <a:spcPts val="600"/>
                      </a:spcAft>
                    </a:pPr>
                    <a:r>
                      <a:rPr lang="en-US" sz="800" b="1" dirty="0">
                        <a:solidFill>
                          <a:schemeClr val="accent6"/>
                        </a:solidFill>
                        <a:latin typeface="Lato" panose="020F0502020204030203" pitchFamily="34" charset="0"/>
                      </a:rPr>
                      <a:t>80%</a:t>
                    </a:r>
                  </a:p>
                </p:txBody>
              </p:sp>
            </p:grpSp>
            <p:grpSp>
              <p:nvGrpSpPr>
                <p:cNvPr id="60" name="Group 59">
                  <a:extLst>
                    <a:ext uri="{FF2B5EF4-FFF2-40B4-BE49-F238E27FC236}">
                      <a16:creationId xmlns:a16="http://schemas.microsoft.com/office/drawing/2014/main" id="{08834A61-6AB0-E88A-FA52-AC214DDBFFF0}"/>
                    </a:ext>
                  </a:extLst>
                </p:cNvPr>
                <p:cNvGrpSpPr/>
                <p:nvPr/>
              </p:nvGrpSpPr>
              <p:grpSpPr>
                <a:xfrm>
                  <a:off x="5713331" y="3920276"/>
                  <a:ext cx="2833770" cy="180646"/>
                  <a:chOff x="5713331" y="4044167"/>
                  <a:chExt cx="2833770" cy="180646"/>
                </a:xfrm>
              </p:grpSpPr>
              <p:sp>
                <p:nvSpPr>
                  <p:cNvPr id="37" name="Rectangle 36">
                    <a:extLst>
                      <a:ext uri="{FF2B5EF4-FFF2-40B4-BE49-F238E27FC236}">
                        <a16:creationId xmlns:a16="http://schemas.microsoft.com/office/drawing/2014/main" id="{799AE2CE-6180-263C-A249-417CFAB4DE47}"/>
                      </a:ext>
                    </a:extLst>
                  </p:cNvPr>
                  <p:cNvSpPr/>
                  <p:nvPr/>
                </p:nvSpPr>
                <p:spPr>
                  <a:xfrm>
                    <a:off x="6653213" y="4044616"/>
                    <a:ext cx="1893888" cy="180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0180E2D-0D8B-E94A-7A44-D47D051B35DB}"/>
                      </a:ext>
                    </a:extLst>
                  </p:cNvPr>
                  <p:cNvSpPr/>
                  <p:nvPr/>
                </p:nvSpPr>
                <p:spPr>
                  <a:xfrm>
                    <a:off x="6653213" y="4044616"/>
                    <a:ext cx="1655197"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35A6796-6003-C36C-8F5F-7080355946C3}"/>
                      </a:ext>
                    </a:extLst>
                  </p:cNvPr>
                  <p:cNvSpPr txBox="1"/>
                  <p:nvPr/>
                </p:nvSpPr>
                <p:spPr>
                  <a:xfrm>
                    <a:off x="5713331" y="4044167"/>
                    <a:ext cx="907611" cy="144142"/>
                  </a:xfrm>
                  <a:prstGeom prst="rect">
                    <a:avLst/>
                  </a:prstGeom>
                  <a:noFill/>
                </p:spPr>
                <p:txBody>
                  <a:bodyPr wrap="square" lIns="0" tIns="0" rIns="0" bIns="0" rtlCol="0">
                    <a:spAutoFit/>
                  </a:bodyPr>
                  <a:lstStyle/>
                  <a:p>
                    <a:pPr>
                      <a:lnSpc>
                        <a:spcPts val="1300"/>
                      </a:lnSpc>
                      <a:spcAft>
                        <a:spcPts val="600"/>
                      </a:spcAft>
                    </a:pPr>
                    <a:r>
                      <a:rPr lang="en-US" sz="700" dirty="0">
                        <a:solidFill>
                          <a:schemeClr val="accent1"/>
                        </a:solidFill>
                        <a:latin typeface="Lato" panose="020F0502020204030203" pitchFamily="34" charset="0"/>
                      </a:rPr>
                      <a:t>Data Visualization</a:t>
                    </a:r>
                  </a:p>
                </p:txBody>
              </p:sp>
              <p:sp>
                <p:nvSpPr>
                  <p:cNvPr id="55" name="TextBox 54">
                    <a:extLst>
                      <a:ext uri="{FF2B5EF4-FFF2-40B4-BE49-F238E27FC236}">
                        <a16:creationId xmlns:a16="http://schemas.microsoft.com/office/drawing/2014/main" id="{6CCF6CF0-DB42-F1AF-744B-E48F335E8549}"/>
                      </a:ext>
                    </a:extLst>
                  </p:cNvPr>
                  <p:cNvSpPr txBox="1"/>
                  <p:nvPr/>
                </p:nvSpPr>
                <p:spPr>
                  <a:xfrm>
                    <a:off x="8051993" y="4044167"/>
                    <a:ext cx="241526" cy="146835"/>
                  </a:xfrm>
                  <a:prstGeom prst="rect">
                    <a:avLst/>
                  </a:prstGeom>
                  <a:noFill/>
                </p:spPr>
                <p:txBody>
                  <a:bodyPr wrap="square" lIns="0" tIns="0" rIns="0" bIns="0" rtlCol="0">
                    <a:spAutoFit/>
                  </a:bodyPr>
                  <a:lstStyle/>
                  <a:p>
                    <a:pPr>
                      <a:lnSpc>
                        <a:spcPts val="1300"/>
                      </a:lnSpc>
                      <a:spcAft>
                        <a:spcPts val="600"/>
                      </a:spcAft>
                    </a:pPr>
                    <a:r>
                      <a:rPr lang="en-US" sz="800" b="1" dirty="0">
                        <a:solidFill>
                          <a:schemeClr val="accent6"/>
                        </a:solidFill>
                        <a:latin typeface="Lato" panose="020F0502020204030203" pitchFamily="34" charset="0"/>
                      </a:rPr>
                      <a:t>90%</a:t>
                    </a:r>
                  </a:p>
                </p:txBody>
              </p:sp>
            </p:grpSp>
            <p:grpSp>
              <p:nvGrpSpPr>
                <p:cNvPr id="57" name="Group 56">
                  <a:extLst>
                    <a:ext uri="{FF2B5EF4-FFF2-40B4-BE49-F238E27FC236}">
                      <a16:creationId xmlns:a16="http://schemas.microsoft.com/office/drawing/2014/main" id="{2D895ABE-28F3-D117-0E58-C90F303838FF}"/>
                    </a:ext>
                  </a:extLst>
                </p:cNvPr>
                <p:cNvGrpSpPr/>
                <p:nvPr/>
              </p:nvGrpSpPr>
              <p:grpSpPr>
                <a:xfrm>
                  <a:off x="5713331" y="3028380"/>
                  <a:ext cx="2833770" cy="180646"/>
                  <a:chOff x="5713331" y="3107040"/>
                  <a:chExt cx="2833770" cy="180646"/>
                </a:xfrm>
              </p:grpSpPr>
              <p:sp>
                <p:nvSpPr>
                  <p:cNvPr id="47" name="Rectangle 46">
                    <a:extLst>
                      <a:ext uri="{FF2B5EF4-FFF2-40B4-BE49-F238E27FC236}">
                        <a16:creationId xmlns:a16="http://schemas.microsoft.com/office/drawing/2014/main" id="{BAEE2358-AF53-5D7F-1EBD-0D89582B16A8}"/>
                      </a:ext>
                    </a:extLst>
                  </p:cNvPr>
                  <p:cNvSpPr/>
                  <p:nvPr/>
                </p:nvSpPr>
                <p:spPr>
                  <a:xfrm>
                    <a:off x="6653213" y="3107489"/>
                    <a:ext cx="1893888" cy="180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C92AD6E-00D2-F0FD-A223-272E97DB01F1}"/>
                      </a:ext>
                    </a:extLst>
                  </p:cNvPr>
                  <p:cNvSpPr/>
                  <p:nvPr/>
                </p:nvSpPr>
                <p:spPr>
                  <a:xfrm>
                    <a:off x="6653215" y="3107489"/>
                    <a:ext cx="1673264"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AB08231-6A9B-970C-0E03-B70D553AC10F}"/>
                      </a:ext>
                    </a:extLst>
                  </p:cNvPr>
                  <p:cNvSpPr txBox="1"/>
                  <p:nvPr/>
                </p:nvSpPr>
                <p:spPr>
                  <a:xfrm>
                    <a:off x="5713331" y="3107040"/>
                    <a:ext cx="907611" cy="144142"/>
                  </a:xfrm>
                  <a:prstGeom prst="rect">
                    <a:avLst/>
                  </a:prstGeom>
                  <a:noFill/>
                </p:spPr>
                <p:txBody>
                  <a:bodyPr wrap="square" lIns="0" tIns="0" rIns="0" bIns="0" rtlCol="0">
                    <a:spAutoFit/>
                  </a:bodyPr>
                  <a:lstStyle/>
                  <a:p>
                    <a:pPr>
                      <a:lnSpc>
                        <a:spcPts val="1300"/>
                      </a:lnSpc>
                      <a:spcAft>
                        <a:spcPts val="600"/>
                      </a:spcAft>
                    </a:pPr>
                    <a:r>
                      <a:rPr lang="en-US" sz="700" dirty="0">
                        <a:solidFill>
                          <a:schemeClr val="accent1"/>
                        </a:solidFill>
                        <a:latin typeface="Lato" panose="020F0502020204030203" pitchFamily="34" charset="0"/>
                      </a:rPr>
                      <a:t>Solutions Architecture</a:t>
                    </a:r>
                  </a:p>
                </p:txBody>
              </p:sp>
              <p:sp>
                <p:nvSpPr>
                  <p:cNvPr id="56" name="TextBox 55">
                    <a:extLst>
                      <a:ext uri="{FF2B5EF4-FFF2-40B4-BE49-F238E27FC236}">
                        <a16:creationId xmlns:a16="http://schemas.microsoft.com/office/drawing/2014/main" id="{65C83709-0305-DFEE-32CE-C8E1FFE98EA5}"/>
                      </a:ext>
                    </a:extLst>
                  </p:cNvPr>
                  <p:cNvSpPr txBox="1"/>
                  <p:nvPr/>
                </p:nvSpPr>
                <p:spPr>
                  <a:xfrm>
                    <a:off x="8066885" y="3107040"/>
                    <a:ext cx="241526" cy="146835"/>
                  </a:xfrm>
                  <a:prstGeom prst="rect">
                    <a:avLst/>
                  </a:prstGeom>
                  <a:noFill/>
                </p:spPr>
                <p:txBody>
                  <a:bodyPr wrap="square" lIns="0" tIns="0" rIns="0" bIns="0" rtlCol="0">
                    <a:spAutoFit/>
                  </a:bodyPr>
                  <a:lstStyle/>
                  <a:p>
                    <a:pPr>
                      <a:lnSpc>
                        <a:spcPts val="1300"/>
                      </a:lnSpc>
                      <a:spcAft>
                        <a:spcPts val="600"/>
                      </a:spcAft>
                    </a:pPr>
                    <a:r>
                      <a:rPr lang="en-US" sz="800" b="1" dirty="0">
                        <a:solidFill>
                          <a:schemeClr val="accent6"/>
                        </a:solidFill>
                        <a:latin typeface="Lato" panose="020F0502020204030203" pitchFamily="34" charset="0"/>
                      </a:rPr>
                      <a:t>90%</a:t>
                    </a:r>
                  </a:p>
                </p:txBody>
              </p:sp>
            </p:grpSp>
            <p:sp>
              <p:nvSpPr>
                <p:cNvPr id="30" name="TextBox 29">
                  <a:extLst>
                    <a:ext uri="{FF2B5EF4-FFF2-40B4-BE49-F238E27FC236}">
                      <a16:creationId xmlns:a16="http://schemas.microsoft.com/office/drawing/2014/main" id="{C2BD470F-6AE8-E44B-A5D0-748DD946028D}"/>
                    </a:ext>
                  </a:extLst>
                </p:cNvPr>
                <p:cNvSpPr txBox="1"/>
                <p:nvPr/>
              </p:nvSpPr>
              <p:spPr>
                <a:xfrm>
                  <a:off x="5713330" y="2729573"/>
                  <a:ext cx="2539472" cy="152349"/>
                </a:xfrm>
                <a:prstGeom prst="rect">
                  <a:avLst/>
                </a:prstGeom>
                <a:noFill/>
              </p:spPr>
              <p:txBody>
                <a:bodyPr wrap="square" lIns="0" tIns="0" rIns="0" bIns="0" rtlCol="0">
                  <a:spAutoFit/>
                </a:bodyPr>
                <a:lstStyle/>
                <a:p>
                  <a:pPr algn="just">
                    <a:lnSpc>
                      <a:spcPts val="1300"/>
                    </a:lnSpc>
                    <a:spcAft>
                      <a:spcPts val="1200"/>
                    </a:spcAft>
                  </a:pPr>
                  <a:r>
                    <a:rPr lang="en-US" sz="1000" b="1" cap="all" spc="20" dirty="0">
                      <a:solidFill>
                        <a:schemeClr val="accent2"/>
                      </a:solidFill>
                      <a:latin typeface="Lato" panose="020F0502020204030203" pitchFamily="34" charset="0"/>
                    </a:rPr>
                    <a:t>Capabilities</a:t>
                  </a:r>
                </a:p>
              </p:txBody>
            </p:sp>
          </p:grpSp>
          <p:sp>
            <p:nvSpPr>
              <p:cNvPr id="4" name="Rectangle 3">
                <a:extLst>
                  <a:ext uri="{FF2B5EF4-FFF2-40B4-BE49-F238E27FC236}">
                    <a16:creationId xmlns:a16="http://schemas.microsoft.com/office/drawing/2014/main" id="{CED88781-124E-F8BF-D2AB-48C0B1B6D9EF}"/>
                  </a:ext>
                </a:extLst>
              </p:cNvPr>
              <p:cNvSpPr/>
              <p:nvPr/>
            </p:nvSpPr>
            <p:spPr>
              <a:xfrm>
                <a:off x="6655193" y="4203640"/>
                <a:ext cx="1893888" cy="180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37F011-84AA-4202-12CF-7BC83D69C48C}"/>
                  </a:ext>
                </a:extLst>
              </p:cNvPr>
              <p:cNvSpPr/>
              <p:nvPr/>
            </p:nvSpPr>
            <p:spPr>
              <a:xfrm>
                <a:off x="6655195" y="4203640"/>
                <a:ext cx="1671284"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07A3BC-AB93-7799-436F-721E3EA7E9EB}"/>
                  </a:ext>
                </a:extLst>
              </p:cNvPr>
              <p:cNvSpPr txBox="1"/>
              <p:nvPr/>
            </p:nvSpPr>
            <p:spPr>
              <a:xfrm>
                <a:off x="5713331" y="4203191"/>
                <a:ext cx="909591" cy="144142"/>
              </a:xfrm>
              <a:prstGeom prst="rect">
                <a:avLst/>
              </a:prstGeom>
              <a:noFill/>
            </p:spPr>
            <p:txBody>
              <a:bodyPr wrap="square" lIns="0" tIns="0" rIns="0" bIns="0" rtlCol="0">
                <a:spAutoFit/>
              </a:bodyPr>
              <a:lstStyle/>
              <a:p>
                <a:pPr>
                  <a:lnSpc>
                    <a:spcPts val="1300"/>
                  </a:lnSpc>
                  <a:spcAft>
                    <a:spcPts val="600"/>
                  </a:spcAft>
                </a:pPr>
                <a:r>
                  <a:rPr lang="en-US" sz="700" dirty="0">
                    <a:solidFill>
                      <a:schemeClr val="accent1"/>
                    </a:solidFill>
                    <a:latin typeface="Lato" panose="020F0502020204030203" pitchFamily="34" charset="0"/>
                  </a:rPr>
                  <a:t>DevOps</a:t>
                </a:r>
              </a:p>
            </p:txBody>
          </p:sp>
          <p:sp>
            <p:nvSpPr>
              <p:cNvPr id="16" name="TextBox 15">
                <a:extLst>
                  <a:ext uri="{FF2B5EF4-FFF2-40B4-BE49-F238E27FC236}">
                    <a16:creationId xmlns:a16="http://schemas.microsoft.com/office/drawing/2014/main" id="{514F103C-1B93-2BAC-C37A-B85866BA24C3}"/>
                  </a:ext>
                </a:extLst>
              </p:cNvPr>
              <p:cNvSpPr txBox="1"/>
              <p:nvPr/>
            </p:nvSpPr>
            <p:spPr>
              <a:xfrm>
                <a:off x="8058994" y="4203191"/>
                <a:ext cx="241526" cy="146835"/>
              </a:xfrm>
              <a:prstGeom prst="rect">
                <a:avLst/>
              </a:prstGeom>
              <a:noFill/>
            </p:spPr>
            <p:txBody>
              <a:bodyPr wrap="square" lIns="0" tIns="0" rIns="0" bIns="0" rtlCol="0">
                <a:spAutoFit/>
              </a:bodyPr>
              <a:lstStyle/>
              <a:p>
                <a:pPr>
                  <a:lnSpc>
                    <a:spcPts val="1300"/>
                  </a:lnSpc>
                  <a:spcAft>
                    <a:spcPts val="600"/>
                  </a:spcAft>
                </a:pPr>
                <a:r>
                  <a:rPr lang="en-US" sz="800" b="1" dirty="0">
                    <a:solidFill>
                      <a:schemeClr val="accent6"/>
                    </a:solidFill>
                    <a:latin typeface="Lato" panose="020F0502020204030203" pitchFamily="34" charset="0"/>
                  </a:rPr>
                  <a:t>90%</a:t>
                </a:r>
              </a:p>
            </p:txBody>
          </p:sp>
          <p:sp>
            <p:nvSpPr>
              <p:cNvPr id="17" name="Rectangle 16">
                <a:extLst>
                  <a:ext uri="{FF2B5EF4-FFF2-40B4-BE49-F238E27FC236}">
                    <a16:creationId xmlns:a16="http://schemas.microsoft.com/office/drawing/2014/main" id="{899A14E8-0C57-5D23-DCD7-56523BB3E581}"/>
                  </a:ext>
                </a:extLst>
              </p:cNvPr>
              <p:cNvSpPr/>
              <p:nvPr/>
            </p:nvSpPr>
            <p:spPr>
              <a:xfrm>
                <a:off x="6655193" y="4500938"/>
                <a:ext cx="1893888" cy="1801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F9F3A5-F573-9F42-CDA5-144A31D4749C}"/>
                  </a:ext>
                </a:extLst>
              </p:cNvPr>
              <p:cNvSpPr/>
              <p:nvPr/>
            </p:nvSpPr>
            <p:spPr>
              <a:xfrm>
                <a:off x="6655193" y="4500938"/>
                <a:ext cx="1524457"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EB4F24A-F0B2-2DF8-4CF5-445A7B64897D}"/>
                  </a:ext>
                </a:extLst>
              </p:cNvPr>
              <p:cNvSpPr txBox="1"/>
              <p:nvPr/>
            </p:nvSpPr>
            <p:spPr>
              <a:xfrm>
                <a:off x="5713331" y="4500489"/>
                <a:ext cx="909591" cy="144142"/>
              </a:xfrm>
              <a:prstGeom prst="rect">
                <a:avLst/>
              </a:prstGeom>
              <a:noFill/>
            </p:spPr>
            <p:txBody>
              <a:bodyPr wrap="square" lIns="0" tIns="0" rIns="0" bIns="0" rtlCol="0">
                <a:spAutoFit/>
              </a:bodyPr>
              <a:lstStyle/>
              <a:p>
                <a:pPr>
                  <a:lnSpc>
                    <a:spcPts val="1300"/>
                  </a:lnSpc>
                  <a:spcAft>
                    <a:spcPts val="600"/>
                  </a:spcAft>
                </a:pPr>
                <a:r>
                  <a:rPr lang="en-US" sz="700" dirty="0">
                    <a:solidFill>
                      <a:schemeClr val="accent1"/>
                    </a:solidFill>
                    <a:latin typeface="Lato" panose="020F0502020204030203" pitchFamily="34" charset="0"/>
                  </a:rPr>
                  <a:t>Cloud Solutions</a:t>
                </a:r>
              </a:p>
            </p:txBody>
          </p:sp>
        </p:grpSp>
        <p:sp>
          <p:nvSpPr>
            <p:cNvPr id="22" name="TextBox 21">
              <a:extLst>
                <a:ext uri="{FF2B5EF4-FFF2-40B4-BE49-F238E27FC236}">
                  <a16:creationId xmlns:a16="http://schemas.microsoft.com/office/drawing/2014/main" id="{D87DE2D8-392B-9FDC-7D0F-EDC6E5019466}"/>
                </a:ext>
              </a:extLst>
            </p:cNvPr>
            <p:cNvSpPr txBox="1"/>
            <p:nvPr/>
          </p:nvSpPr>
          <p:spPr>
            <a:xfrm>
              <a:off x="7917801" y="4195536"/>
              <a:ext cx="241526" cy="146835"/>
            </a:xfrm>
            <a:prstGeom prst="rect">
              <a:avLst/>
            </a:prstGeom>
            <a:noFill/>
          </p:spPr>
          <p:txBody>
            <a:bodyPr wrap="square" lIns="0" tIns="0" rIns="0" bIns="0" rtlCol="0">
              <a:spAutoFit/>
            </a:bodyPr>
            <a:lstStyle/>
            <a:p>
              <a:pPr>
                <a:lnSpc>
                  <a:spcPts val="1300"/>
                </a:lnSpc>
                <a:spcAft>
                  <a:spcPts val="600"/>
                </a:spcAft>
              </a:pPr>
              <a:r>
                <a:rPr lang="en-US" sz="800" b="1" dirty="0">
                  <a:solidFill>
                    <a:schemeClr val="accent6"/>
                  </a:solidFill>
                  <a:latin typeface="Lato" panose="020F0502020204030203" pitchFamily="34" charset="0"/>
                </a:rPr>
                <a:t>80%</a:t>
              </a:r>
            </a:p>
          </p:txBody>
        </p:sp>
      </p:grpSp>
      <p:pic>
        <p:nvPicPr>
          <p:cNvPr id="43" name="Picture 42" descr="A person in a blue shirt and tie&#10;&#10;AI-generated content may be incorrect.">
            <a:extLst>
              <a:ext uri="{FF2B5EF4-FFF2-40B4-BE49-F238E27FC236}">
                <a16:creationId xmlns:a16="http://schemas.microsoft.com/office/drawing/2014/main" id="{1FFFDA17-3773-5C2A-BF76-BD9B946C7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25" y="1236860"/>
            <a:ext cx="1371044" cy="1371044"/>
          </a:xfrm>
          <a:prstGeom prst="rect">
            <a:avLst/>
          </a:prstGeom>
          <a:ln w="25400">
            <a:solidFill>
              <a:schemeClr val="accent2"/>
            </a:solidFill>
            <a:miter lim="800000"/>
          </a:ln>
        </p:spPr>
      </p:pic>
      <p:pic>
        <p:nvPicPr>
          <p:cNvPr id="1026" name="Picture 2">
            <a:extLst>
              <a:ext uri="{FF2B5EF4-FFF2-40B4-BE49-F238E27FC236}">
                <a16:creationId xmlns:a16="http://schemas.microsoft.com/office/drawing/2014/main" id="{C9EF363D-8BDF-D363-5262-115957BD4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033" y="1640399"/>
            <a:ext cx="1367217" cy="136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93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33BE-80EA-B267-BE4C-3CADB33F7B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AB7ADB-3C41-0140-8F15-FB087B4040A9}"/>
              </a:ext>
            </a:extLst>
          </p:cNvPr>
          <p:cNvSpPr>
            <a:spLocks noGrp="1"/>
          </p:cNvSpPr>
          <p:nvPr>
            <p:ph type="body" sz="quarter" idx="10"/>
          </p:nvPr>
        </p:nvSpPr>
        <p:spPr/>
        <p:txBody>
          <a:bodyPr/>
          <a:lstStyle/>
          <a:p>
            <a:r>
              <a:rPr lang="en-US" dirty="0">
                <a:solidFill>
                  <a:schemeClr val="accent2"/>
                </a:solidFill>
              </a:rPr>
              <a:t>NEURAL NETWORKS</a:t>
            </a:r>
            <a:r>
              <a:rPr lang="en-US" dirty="0"/>
              <a:t> EXPLAINED</a:t>
            </a:r>
            <a:endParaRPr lang="en-US" dirty="0">
              <a:solidFill>
                <a:schemeClr val="accent2"/>
              </a:solidFill>
            </a:endParaRPr>
          </a:p>
        </p:txBody>
      </p:sp>
      <p:sp>
        <p:nvSpPr>
          <p:cNvPr id="74" name="Text Placeholder 2">
            <a:extLst>
              <a:ext uri="{FF2B5EF4-FFF2-40B4-BE49-F238E27FC236}">
                <a16:creationId xmlns:a16="http://schemas.microsoft.com/office/drawing/2014/main" id="{478C3036-4360-060C-AF20-60FCEC5B0634}"/>
              </a:ext>
            </a:extLst>
          </p:cNvPr>
          <p:cNvSpPr txBox="1">
            <a:spLocks/>
          </p:cNvSpPr>
          <p:nvPr/>
        </p:nvSpPr>
        <p:spPr>
          <a:xfrm>
            <a:off x="1977606" y="4567659"/>
            <a:ext cx="5166565"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a:solidFill>
                  <a:schemeClr val="tx1"/>
                </a:solidFill>
              </a:rPr>
              <a:t>The input layer contains 784 neurons, each of which corresponds to a single pixel in the original image.</a:t>
            </a:r>
          </a:p>
        </p:txBody>
      </p:sp>
      <p:sp>
        <p:nvSpPr>
          <p:cNvPr id="6" name="Text Placeholder 2">
            <a:extLst>
              <a:ext uri="{FF2B5EF4-FFF2-40B4-BE49-F238E27FC236}">
                <a16:creationId xmlns:a16="http://schemas.microsoft.com/office/drawing/2014/main" id="{CE658420-3A56-3B7D-140F-43C801DD746D}"/>
              </a:ext>
            </a:extLst>
          </p:cNvPr>
          <p:cNvSpPr txBox="1">
            <a:spLocks/>
          </p:cNvSpPr>
          <p:nvPr/>
        </p:nvSpPr>
        <p:spPr>
          <a:xfrm>
            <a:off x="6533662" y="800294"/>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5">
                  <a:extLst>
                    <a:ext uri="{A12FA001-AC4F-418D-AE19-62706E023703}">
                      <ahyp:hlinkClr xmlns:ahyp="http://schemas.microsoft.com/office/drawing/2018/hyperlinkcolor" val="tx"/>
                    </a:ext>
                  </a:extLst>
                </a:hlinkClick>
              </a:rPr>
              <a:t>3blue1brown</a:t>
            </a:r>
            <a:endParaRPr lang="en-US" sz="800" dirty="0">
              <a:solidFill>
                <a:schemeClr val="accent2"/>
              </a:solidFill>
            </a:endParaRPr>
          </a:p>
        </p:txBody>
      </p:sp>
      <p:pic>
        <p:nvPicPr>
          <p:cNvPr id="9" name="pixels-to-neurons.mp4">
            <a:hlinkClick r:id="" action="ppaction://media"/>
            <a:extLst>
              <a:ext uri="{FF2B5EF4-FFF2-40B4-BE49-F238E27FC236}">
                <a16:creationId xmlns:a16="http://schemas.microsoft.com/office/drawing/2014/main" id="{7B19EB32-3ED3-7253-6116-F812E138D9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70624" y="959101"/>
            <a:ext cx="6380530" cy="3589048"/>
          </a:xfrm>
          <a:prstGeom prst="rect">
            <a:avLst/>
          </a:prstGeom>
        </p:spPr>
      </p:pic>
      <p:pic>
        <p:nvPicPr>
          <p:cNvPr id="5122" name="Picture 2">
            <a:extLst>
              <a:ext uri="{FF2B5EF4-FFF2-40B4-BE49-F238E27FC236}">
                <a16:creationId xmlns:a16="http://schemas.microsoft.com/office/drawing/2014/main" id="{8902688D-CC4E-FC34-E7B0-BB54B7DEF4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451" y="959101"/>
            <a:ext cx="1293879" cy="727807"/>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43157251-6941-0483-97D6-CF8A23C762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12451" y="1755061"/>
            <a:ext cx="1293879" cy="314246"/>
          </a:xfrm>
          <a:prstGeom prst="rect">
            <a:avLst/>
          </a:prstGeom>
        </p:spPr>
      </p:pic>
    </p:spTree>
    <p:extLst>
      <p:ext uri="{BB962C8B-B14F-4D97-AF65-F5344CB8AC3E}">
        <p14:creationId xmlns:p14="http://schemas.microsoft.com/office/powerpoint/2010/main" val="12724090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33BE-80EA-B267-BE4C-3CADB33F7BE5}"/>
            </a:ext>
          </a:extLst>
        </p:cNvPr>
        <p:cNvGrpSpPr/>
        <p:nvPr/>
      </p:nvGrpSpPr>
      <p:grpSpPr>
        <a:xfrm>
          <a:off x="0" y="0"/>
          <a:ext cx="0" cy="0"/>
          <a:chOff x="0" y="0"/>
          <a:chExt cx="0" cy="0"/>
        </a:xfrm>
      </p:grpSpPr>
      <p:pic>
        <p:nvPicPr>
          <p:cNvPr id="3" name="network-propagation.mp4">
            <a:hlinkClick r:id="" action="ppaction://media"/>
            <a:extLst>
              <a:ext uri="{FF2B5EF4-FFF2-40B4-BE49-F238E27FC236}">
                <a16:creationId xmlns:a16="http://schemas.microsoft.com/office/drawing/2014/main" id="{5A343394-B028-3B10-FA8C-81CA651ACB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0625" y="959101"/>
            <a:ext cx="6380530" cy="3589048"/>
          </a:xfrm>
          <a:prstGeom prst="rect">
            <a:avLst/>
          </a:prstGeom>
        </p:spPr>
      </p:pic>
      <p:sp>
        <p:nvSpPr>
          <p:cNvPr id="2" name="Text Placeholder 1">
            <a:extLst>
              <a:ext uri="{FF2B5EF4-FFF2-40B4-BE49-F238E27FC236}">
                <a16:creationId xmlns:a16="http://schemas.microsoft.com/office/drawing/2014/main" id="{6DAB7ADB-3C41-0140-8F15-FB087B4040A9}"/>
              </a:ext>
            </a:extLst>
          </p:cNvPr>
          <p:cNvSpPr>
            <a:spLocks noGrp="1"/>
          </p:cNvSpPr>
          <p:nvPr>
            <p:ph type="body" sz="quarter" idx="10"/>
          </p:nvPr>
        </p:nvSpPr>
        <p:spPr/>
        <p:txBody>
          <a:bodyPr/>
          <a:lstStyle/>
          <a:p>
            <a:r>
              <a:rPr lang="en-US" dirty="0">
                <a:solidFill>
                  <a:schemeClr val="accent2"/>
                </a:solidFill>
              </a:rPr>
              <a:t>NEURAL NETWORKS</a:t>
            </a:r>
            <a:r>
              <a:rPr lang="en-US" dirty="0"/>
              <a:t> EXPLAINED</a:t>
            </a:r>
            <a:endParaRPr lang="en-US" dirty="0">
              <a:solidFill>
                <a:schemeClr val="accent2"/>
              </a:solidFill>
            </a:endParaRPr>
          </a:p>
        </p:txBody>
      </p:sp>
      <p:sp>
        <p:nvSpPr>
          <p:cNvPr id="74" name="Text Placeholder 2">
            <a:extLst>
              <a:ext uri="{FF2B5EF4-FFF2-40B4-BE49-F238E27FC236}">
                <a16:creationId xmlns:a16="http://schemas.microsoft.com/office/drawing/2014/main" id="{478C3036-4360-060C-AF20-60FCEC5B0634}"/>
              </a:ext>
            </a:extLst>
          </p:cNvPr>
          <p:cNvSpPr txBox="1">
            <a:spLocks/>
          </p:cNvSpPr>
          <p:nvPr/>
        </p:nvSpPr>
        <p:spPr>
          <a:xfrm>
            <a:off x="1381735" y="4567659"/>
            <a:ext cx="6380530"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a:solidFill>
                  <a:schemeClr val="tx1"/>
                </a:solidFill>
              </a:rPr>
              <a:t>Watching the activations in each layer propagate through to determine the activations in the next can be quite mesmerizing.</a:t>
            </a:r>
          </a:p>
        </p:txBody>
      </p:sp>
      <p:sp>
        <p:nvSpPr>
          <p:cNvPr id="6" name="Text Placeholder 2">
            <a:extLst>
              <a:ext uri="{FF2B5EF4-FFF2-40B4-BE49-F238E27FC236}">
                <a16:creationId xmlns:a16="http://schemas.microsoft.com/office/drawing/2014/main" id="{CE658420-3A56-3B7D-140F-43C801DD746D}"/>
              </a:ext>
            </a:extLst>
          </p:cNvPr>
          <p:cNvSpPr txBox="1">
            <a:spLocks/>
          </p:cNvSpPr>
          <p:nvPr/>
        </p:nvSpPr>
        <p:spPr>
          <a:xfrm>
            <a:off x="6533662" y="800294"/>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6">
                  <a:extLst>
                    <a:ext uri="{A12FA001-AC4F-418D-AE19-62706E023703}">
                      <ahyp:hlinkClr xmlns:ahyp="http://schemas.microsoft.com/office/drawing/2018/hyperlinkcolor" val="tx"/>
                    </a:ext>
                  </a:extLst>
                </a:hlinkClick>
              </a:rPr>
              <a:t>3blue1brown</a:t>
            </a:r>
            <a:endParaRPr lang="en-US" sz="800" dirty="0">
              <a:solidFill>
                <a:schemeClr val="accent2"/>
              </a:solidFill>
            </a:endParaRPr>
          </a:p>
        </p:txBody>
      </p:sp>
    </p:spTree>
    <p:extLst>
      <p:ext uri="{BB962C8B-B14F-4D97-AF65-F5344CB8AC3E}">
        <p14:creationId xmlns:p14="http://schemas.microsoft.com/office/powerpoint/2010/main" val="30385229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CCDC6-D3D8-642C-49A6-8C465CB6B92F}"/>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A88C1DD-9D6C-5816-4C40-E2DDB80DF858}"/>
              </a:ext>
            </a:extLst>
          </p:cNvPr>
          <p:cNvCxnSpPr>
            <a:cxnSpLocks/>
          </p:cNvCxnSpPr>
          <p:nvPr/>
        </p:nvCxnSpPr>
        <p:spPr>
          <a:xfrm>
            <a:off x="593725" y="2030726"/>
            <a:ext cx="0" cy="10914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7613400-182E-D509-E710-117C8F5F95B2}"/>
              </a:ext>
            </a:extLst>
          </p:cNvPr>
          <p:cNvSpPr txBox="1"/>
          <p:nvPr/>
        </p:nvSpPr>
        <p:spPr>
          <a:xfrm>
            <a:off x="847442" y="1956197"/>
            <a:ext cx="7405604" cy="1231106"/>
          </a:xfrm>
          <a:prstGeom prst="rect">
            <a:avLst/>
          </a:prstGeom>
          <a:noFill/>
          <a:ln>
            <a:noFill/>
          </a:ln>
        </p:spPr>
        <p:txBody>
          <a:bodyPr wrap="square" lIns="0" tIns="0" rIns="0" bIns="0" rtlCol="0">
            <a:spAutoFit/>
          </a:bodyPr>
          <a:lstStyle/>
          <a:p>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Agentic AI </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refers to AI systems that can autonomously </a:t>
            </a:r>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perceive</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 </a:t>
            </a:r>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reason</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 </a:t>
            </a:r>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plan</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 and </a:t>
            </a:r>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act</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 to achieve goals with minimal human intervention.</a:t>
            </a:r>
          </a:p>
        </p:txBody>
      </p:sp>
      <p:pic>
        <p:nvPicPr>
          <p:cNvPr id="3" name="Picture 2" descr="A white text on a black background&#10;&#10;AI-generated content may be incorrect.">
            <a:extLst>
              <a:ext uri="{FF2B5EF4-FFF2-40B4-BE49-F238E27FC236}">
                <a16:creationId xmlns:a16="http://schemas.microsoft.com/office/drawing/2014/main" id="{27EFED16-EFBA-F2A4-B3EA-F7714C917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7" y="4572000"/>
            <a:ext cx="1831385" cy="416859"/>
          </a:xfrm>
          <a:prstGeom prst="rect">
            <a:avLst/>
          </a:prstGeom>
        </p:spPr>
      </p:pic>
    </p:spTree>
    <p:extLst>
      <p:ext uri="{BB962C8B-B14F-4D97-AF65-F5344CB8AC3E}">
        <p14:creationId xmlns:p14="http://schemas.microsoft.com/office/powerpoint/2010/main" val="2303238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4D686-D016-F9A0-95AD-9E9FB9D66C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199FF6-14EC-1B4A-9373-D1A400BD725F}"/>
              </a:ext>
            </a:extLst>
          </p:cNvPr>
          <p:cNvSpPr>
            <a:spLocks noGrp="1"/>
          </p:cNvSpPr>
          <p:nvPr>
            <p:ph type="body" sz="quarter" idx="10"/>
          </p:nvPr>
        </p:nvSpPr>
        <p:spPr/>
        <p:txBody>
          <a:bodyPr/>
          <a:lstStyle/>
          <a:p>
            <a:r>
              <a:rPr lang="en-US" dirty="0">
                <a:solidFill>
                  <a:schemeClr val="accent2"/>
                </a:solidFill>
              </a:rPr>
              <a:t>Agentic </a:t>
            </a:r>
            <a:r>
              <a:rPr lang="en-US" dirty="0"/>
              <a:t>ai</a:t>
            </a:r>
            <a:endParaRPr lang="en-US" dirty="0">
              <a:solidFill>
                <a:schemeClr val="accent2"/>
              </a:solidFill>
            </a:endParaRPr>
          </a:p>
        </p:txBody>
      </p:sp>
      <p:sp>
        <p:nvSpPr>
          <p:cNvPr id="6" name="Text Placeholder 2">
            <a:extLst>
              <a:ext uri="{FF2B5EF4-FFF2-40B4-BE49-F238E27FC236}">
                <a16:creationId xmlns:a16="http://schemas.microsoft.com/office/drawing/2014/main" id="{C737AB77-9527-D739-AAE9-07177EABB07D}"/>
              </a:ext>
            </a:extLst>
          </p:cNvPr>
          <p:cNvSpPr txBox="1">
            <a:spLocks/>
          </p:cNvSpPr>
          <p:nvPr/>
        </p:nvSpPr>
        <p:spPr>
          <a:xfrm>
            <a:off x="5972678" y="3820726"/>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3">
                  <a:extLst>
                    <a:ext uri="{A12FA001-AC4F-418D-AE19-62706E023703}">
                      <ahyp:hlinkClr xmlns:ahyp="http://schemas.microsoft.com/office/drawing/2018/hyperlinkcolor" val="tx"/>
                    </a:ext>
                  </a:extLst>
                </a:hlinkClick>
              </a:rPr>
              <a:t>Microsoft</a:t>
            </a:r>
            <a:endParaRPr lang="en-US" sz="800" dirty="0">
              <a:solidFill>
                <a:schemeClr val="accent2"/>
              </a:solidFill>
            </a:endParaRPr>
          </a:p>
        </p:txBody>
      </p:sp>
      <p:sp>
        <p:nvSpPr>
          <p:cNvPr id="30" name="TextBox 29">
            <a:extLst>
              <a:ext uri="{FF2B5EF4-FFF2-40B4-BE49-F238E27FC236}">
                <a16:creationId xmlns:a16="http://schemas.microsoft.com/office/drawing/2014/main" id="{DCFE2731-56C4-D0A4-AC3A-ED6735B5E57B}"/>
              </a:ext>
            </a:extLst>
          </p:cNvPr>
          <p:cNvSpPr txBox="1"/>
          <p:nvPr/>
        </p:nvSpPr>
        <p:spPr>
          <a:xfrm>
            <a:off x="580584" y="1090705"/>
            <a:ext cx="3991416" cy="3000821"/>
          </a:xfrm>
          <a:prstGeom prst="rect">
            <a:avLst/>
          </a:prstGeom>
          <a:noFill/>
        </p:spPr>
        <p:txBody>
          <a:bodyPr wrap="square" lIns="0" tIns="0" rIns="0" bIns="0" rtlCol="0">
            <a:spAutoFit/>
          </a:bodyPr>
          <a:lstStyle/>
          <a:p>
            <a:r>
              <a:rPr lang="en-US" sz="1200" b="1" spc="20" dirty="0">
                <a:solidFill>
                  <a:schemeClr val="accent2"/>
                </a:solidFill>
                <a:latin typeface="Lato" panose="020F0502020204030203" pitchFamily="34" charset="0"/>
              </a:rPr>
              <a:t>Agentic AI </a:t>
            </a:r>
            <a:r>
              <a:rPr lang="en-US" sz="1200" b="1" spc="20" dirty="0">
                <a:solidFill>
                  <a:schemeClr val="accent1"/>
                </a:solidFill>
                <a:latin typeface="Lato" panose="020F0502020204030203" pitchFamily="34" charset="0"/>
              </a:rPr>
              <a:t>is like a smart assistant that can not only follow instructions but also figure out what needs to be done, make decisions, and take action on its own to achieve a goal. </a:t>
            </a:r>
          </a:p>
          <a:p>
            <a:endParaRPr lang="en-US" sz="1200" b="1" spc="20" dirty="0">
              <a:solidFill>
                <a:schemeClr val="accent1"/>
              </a:solidFill>
              <a:latin typeface="Lato" panose="020F0502020204030203" pitchFamily="34" charset="0"/>
            </a:endParaRPr>
          </a:p>
          <a:p>
            <a:r>
              <a:rPr lang="en-US" sz="1200" b="1" spc="20" dirty="0">
                <a:solidFill>
                  <a:schemeClr val="accent1"/>
                </a:solidFill>
                <a:latin typeface="Lato" panose="020F0502020204030203" pitchFamily="34" charset="0"/>
              </a:rPr>
              <a:t>Unlike traditional Robotic Process Automation (RPA) bots, AI agents are:</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Designed to pursue high-level objectives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Able to adapt dynamically to changing conditions and environments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Capable of nuanced decision-making in complex environments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Less brittle and able to more effectively</a:t>
            </a:r>
          </a:p>
        </p:txBody>
      </p:sp>
      <p:pic>
        <p:nvPicPr>
          <p:cNvPr id="4" name="Picture 3" descr="A screenshot of a computer&#10;&#10;AI-generated content may be incorrect.">
            <a:extLst>
              <a:ext uri="{FF2B5EF4-FFF2-40B4-BE49-F238E27FC236}">
                <a16:creationId xmlns:a16="http://schemas.microsoft.com/office/drawing/2014/main" id="{5904C511-B7D4-A3EF-B0A1-A5CC3999E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585" y="1541762"/>
            <a:ext cx="5470841" cy="2274456"/>
          </a:xfrm>
          <a:prstGeom prst="rect">
            <a:avLst/>
          </a:prstGeom>
        </p:spPr>
      </p:pic>
    </p:spTree>
    <p:extLst>
      <p:ext uri="{BB962C8B-B14F-4D97-AF65-F5344CB8AC3E}">
        <p14:creationId xmlns:p14="http://schemas.microsoft.com/office/powerpoint/2010/main" val="4009764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1B639-10A4-983D-BA84-53A4274323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5584FB-B8F2-698F-4294-F6D34B9A5727}"/>
              </a:ext>
            </a:extLst>
          </p:cNvPr>
          <p:cNvSpPr>
            <a:spLocks noGrp="1"/>
          </p:cNvSpPr>
          <p:nvPr>
            <p:ph type="body" sz="quarter" idx="10"/>
          </p:nvPr>
        </p:nvSpPr>
        <p:spPr/>
        <p:txBody>
          <a:bodyPr/>
          <a:lstStyle/>
          <a:p>
            <a:r>
              <a:rPr lang="en-US" dirty="0">
                <a:solidFill>
                  <a:schemeClr val="accent2"/>
                </a:solidFill>
              </a:rPr>
              <a:t>AI </a:t>
            </a:r>
            <a:r>
              <a:rPr lang="en-US" dirty="0"/>
              <a:t>PERFORMANCE</a:t>
            </a:r>
            <a:endParaRPr lang="en-US" dirty="0">
              <a:solidFill>
                <a:schemeClr val="accent2"/>
              </a:solidFill>
            </a:endParaRPr>
          </a:p>
        </p:txBody>
      </p:sp>
      <p:sp>
        <p:nvSpPr>
          <p:cNvPr id="6" name="Text Placeholder 2">
            <a:extLst>
              <a:ext uri="{FF2B5EF4-FFF2-40B4-BE49-F238E27FC236}">
                <a16:creationId xmlns:a16="http://schemas.microsoft.com/office/drawing/2014/main" id="{588B00AD-482E-022E-0B79-56EBF276E345}"/>
              </a:ext>
            </a:extLst>
          </p:cNvPr>
          <p:cNvSpPr txBox="1">
            <a:spLocks/>
          </p:cNvSpPr>
          <p:nvPr/>
        </p:nvSpPr>
        <p:spPr>
          <a:xfrm>
            <a:off x="5972678" y="3991547"/>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3">
                  <a:extLst>
                    <a:ext uri="{A12FA001-AC4F-418D-AE19-62706E023703}">
                      <ahyp:hlinkClr xmlns:ahyp="http://schemas.microsoft.com/office/drawing/2018/hyperlinkcolor" val="tx"/>
                    </a:ext>
                  </a:extLst>
                </a:hlinkClick>
              </a:rPr>
              <a:t>Our World in Data</a:t>
            </a:r>
            <a:endParaRPr lang="en-US" sz="800" dirty="0">
              <a:solidFill>
                <a:schemeClr val="accent2"/>
              </a:solidFill>
            </a:endParaRPr>
          </a:p>
        </p:txBody>
      </p:sp>
      <p:sp>
        <p:nvSpPr>
          <p:cNvPr id="30" name="TextBox 29">
            <a:extLst>
              <a:ext uri="{FF2B5EF4-FFF2-40B4-BE49-F238E27FC236}">
                <a16:creationId xmlns:a16="http://schemas.microsoft.com/office/drawing/2014/main" id="{18CE91A2-CEBB-DEAE-C905-240F3A1BF8E4}"/>
              </a:ext>
            </a:extLst>
          </p:cNvPr>
          <p:cNvSpPr txBox="1"/>
          <p:nvPr/>
        </p:nvSpPr>
        <p:spPr>
          <a:xfrm>
            <a:off x="580584" y="1090705"/>
            <a:ext cx="3830642" cy="2585323"/>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Current frontier AI models significantly outperform humans on several domains.</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Superhuman capabilities in reading comprehension, image recognition, language understanding, handwriting recognition, and speech recognition.</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They also outperform experts on most exam-style problems at a fraction of the cost.</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Yet the best AI agents still cannot independently carry out substantial projects or directly replace human labor.</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Capabilities are increasing rapidly in some areas, but it remains unclear how this translates to real-world impact.</a:t>
            </a:r>
          </a:p>
        </p:txBody>
      </p:sp>
      <p:pic>
        <p:nvPicPr>
          <p:cNvPr id="5" name="Graphic 4">
            <a:extLst>
              <a:ext uri="{FF2B5EF4-FFF2-40B4-BE49-F238E27FC236}">
                <a16:creationId xmlns:a16="http://schemas.microsoft.com/office/drawing/2014/main" id="{CDCCCDC9-039A-F857-25A2-AC009B7F06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0889" y="875748"/>
            <a:ext cx="4410587" cy="3115799"/>
          </a:xfrm>
          <a:prstGeom prst="rect">
            <a:avLst/>
          </a:prstGeom>
        </p:spPr>
      </p:pic>
    </p:spTree>
    <p:extLst>
      <p:ext uri="{BB962C8B-B14F-4D97-AF65-F5344CB8AC3E}">
        <p14:creationId xmlns:p14="http://schemas.microsoft.com/office/powerpoint/2010/main" val="228560081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4C0D-B093-1965-0486-7095D77C0D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9F9DEF-8D57-D318-0EC9-FEB818666249}"/>
              </a:ext>
            </a:extLst>
          </p:cNvPr>
          <p:cNvPicPr>
            <a:picLocks noChangeAspect="1"/>
          </p:cNvPicPr>
          <p:nvPr/>
        </p:nvPicPr>
        <p:blipFill>
          <a:blip r:embed="rId3"/>
          <a:stretch>
            <a:fillRect/>
          </a:stretch>
        </p:blipFill>
        <p:spPr>
          <a:xfrm>
            <a:off x="4951368" y="954071"/>
            <a:ext cx="3629627" cy="3515667"/>
          </a:xfrm>
          <a:prstGeom prst="rect">
            <a:avLst/>
          </a:prstGeom>
        </p:spPr>
      </p:pic>
      <p:sp>
        <p:nvSpPr>
          <p:cNvPr id="2" name="Text Placeholder 1">
            <a:extLst>
              <a:ext uri="{FF2B5EF4-FFF2-40B4-BE49-F238E27FC236}">
                <a16:creationId xmlns:a16="http://schemas.microsoft.com/office/drawing/2014/main" id="{1749F70C-65D4-2B93-C59F-27E916E95FBD}"/>
              </a:ext>
            </a:extLst>
          </p:cNvPr>
          <p:cNvSpPr>
            <a:spLocks noGrp="1"/>
          </p:cNvSpPr>
          <p:nvPr>
            <p:ph type="body" sz="quarter" idx="10"/>
          </p:nvPr>
        </p:nvSpPr>
        <p:spPr/>
        <p:txBody>
          <a:bodyPr/>
          <a:lstStyle/>
          <a:p>
            <a:r>
              <a:rPr lang="en-US" dirty="0">
                <a:solidFill>
                  <a:schemeClr val="accent2"/>
                </a:solidFill>
              </a:rPr>
              <a:t>AI </a:t>
            </a:r>
            <a:r>
              <a:rPr lang="en-US" dirty="0"/>
              <a:t>TASK LENGTH</a:t>
            </a:r>
            <a:endParaRPr lang="en-US" dirty="0">
              <a:solidFill>
                <a:schemeClr val="accent2"/>
              </a:solidFill>
            </a:endParaRPr>
          </a:p>
        </p:txBody>
      </p:sp>
      <p:sp>
        <p:nvSpPr>
          <p:cNvPr id="6" name="Text Placeholder 2">
            <a:hlinkClick r:id="rId4"/>
            <a:extLst>
              <a:ext uri="{FF2B5EF4-FFF2-40B4-BE49-F238E27FC236}">
                <a16:creationId xmlns:a16="http://schemas.microsoft.com/office/drawing/2014/main" id="{1E49BA83-F91D-AF2E-2C51-695467E1C3F4}"/>
              </a:ext>
            </a:extLst>
          </p:cNvPr>
          <p:cNvSpPr txBox="1">
            <a:spLocks/>
          </p:cNvSpPr>
          <p:nvPr/>
        </p:nvSpPr>
        <p:spPr>
          <a:xfrm>
            <a:off x="5462022" y="4467960"/>
            <a:ext cx="2608317" cy="99699"/>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4">
                  <a:extLst>
                    <a:ext uri="{A12FA001-AC4F-418D-AE19-62706E023703}">
                      <ahyp:hlinkClr xmlns:ahyp="http://schemas.microsoft.com/office/drawing/2018/hyperlinkcolor" val="tx"/>
                    </a:ext>
                  </a:extLst>
                </a:hlinkClick>
              </a:rPr>
              <a:t>Measuring AI Ability to Complete Long Tasks</a:t>
            </a:r>
            <a:endParaRPr lang="en-US" sz="800" dirty="0">
              <a:solidFill>
                <a:schemeClr val="accent2"/>
              </a:solidFill>
            </a:endParaRPr>
          </a:p>
        </p:txBody>
      </p:sp>
      <p:sp>
        <p:nvSpPr>
          <p:cNvPr id="30" name="TextBox 29">
            <a:extLst>
              <a:ext uri="{FF2B5EF4-FFF2-40B4-BE49-F238E27FC236}">
                <a16:creationId xmlns:a16="http://schemas.microsoft.com/office/drawing/2014/main" id="{69295CD3-1CAE-F09D-25DC-013563B11F31}"/>
              </a:ext>
            </a:extLst>
          </p:cNvPr>
          <p:cNvSpPr txBox="1"/>
          <p:nvPr/>
        </p:nvSpPr>
        <p:spPr>
          <a:xfrm>
            <a:off x="580584" y="1090705"/>
            <a:ext cx="3830642" cy="2262158"/>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Researchers found that the time taken by human experts is strongly predictive of model success on a given task. </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AI agents struggle more with connecting long sequences of actions than with the skills or knowledge required to solve individual steps.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Current models achieve nearly a 100% success rate on tasks that take humans less than 4 minutes.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However, they succeed in less than 10% of tasks that take more than about 4 hours.</a:t>
            </a:r>
          </a:p>
        </p:txBody>
      </p:sp>
    </p:spTree>
    <p:extLst>
      <p:ext uri="{BB962C8B-B14F-4D97-AF65-F5344CB8AC3E}">
        <p14:creationId xmlns:p14="http://schemas.microsoft.com/office/powerpoint/2010/main" val="13168200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7D96-35BD-8ACE-9B83-20CD863D7D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56F267-496E-FB69-DDD6-9224ECF035D5}"/>
              </a:ext>
            </a:extLst>
          </p:cNvPr>
          <p:cNvSpPr>
            <a:spLocks noGrp="1"/>
          </p:cNvSpPr>
          <p:nvPr>
            <p:ph type="body" sz="quarter" idx="10"/>
          </p:nvPr>
        </p:nvSpPr>
        <p:spPr/>
        <p:txBody>
          <a:bodyPr/>
          <a:lstStyle/>
          <a:p>
            <a:r>
              <a:rPr lang="en-US" dirty="0">
                <a:solidFill>
                  <a:schemeClr val="accent2"/>
                </a:solidFill>
              </a:rPr>
              <a:t>AI </a:t>
            </a:r>
            <a:r>
              <a:rPr lang="en-US" dirty="0"/>
              <a:t>TASK IMPROVMENETS</a:t>
            </a:r>
            <a:endParaRPr lang="en-US" dirty="0">
              <a:solidFill>
                <a:schemeClr val="accent2"/>
              </a:solidFill>
            </a:endParaRPr>
          </a:p>
        </p:txBody>
      </p:sp>
      <p:sp>
        <p:nvSpPr>
          <p:cNvPr id="6" name="Text Placeholder 2">
            <a:hlinkClick r:id="rId3"/>
            <a:extLst>
              <a:ext uri="{FF2B5EF4-FFF2-40B4-BE49-F238E27FC236}">
                <a16:creationId xmlns:a16="http://schemas.microsoft.com/office/drawing/2014/main" id="{DB303330-FE23-7002-B023-90E630EC47C4}"/>
              </a:ext>
            </a:extLst>
          </p:cNvPr>
          <p:cNvSpPr txBox="1">
            <a:spLocks/>
          </p:cNvSpPr>
          <p:nvPr/>
        </p:nvSpPr>
        <p:spPr>
          <a:xfrm>
            <a:off x="3256730" y="4567659"/>
            <a:ext cx="2608317" cy="99699"/>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 </a:t>
            </a:r>
            <a:r>
              <a:rPr lang="en-US" sz="800" dirty="0">
                <a:solidFill>
                  <a:schemeClr val="accent2"/>
                </a:solidFill>
                <a:hlinkClick r:id="rId3">
                  <a:extLst>
                    <a:ext uri="{A12FA001-AC4F-418D-AE19-62706E023703}">
                      <ahyp:hlinkClr xmlns:ahyp="http://schemas.microsoft.com/office/drawing/2018/hyperlinkcolor" val="tx"/>
                    </a:ext>
                  </a:extLst>
                </a:hlinkClick>
              </a:rPr>
              <a:t>Measuring AI Ability to Complete Long Tasks</a:t>
            </a:r>
            <a:endParaRPr lang="en-US" sz="800" dirty="0">
              <a:solidFill>
                <a:schemeClr val="accent2"/>
              </a:solidFill>
            </a:endParaRPr>
          </a:p>
        </p:txBody>
      </p:sp>
      <p:sp>
        <p:nvSpPr>
          <p:cNvPr id="30" name="TextBox 29">
            <a:extLst>
              <a:ext uri="{FF2B5EF4-FFF2-40B4-BE49-F238E27FC236}">
                <a16:creationId xmlns:a16="http://schemas.microsoft.com/office/drawing/2014/main" id="{5D3F1A9B-47C6-93D2-11D7-E473976BCA1F}"/>
              </a:ext>
            </a:extLst>
          </p:cNvPr>
          <p:cNvSpPr txBox="1"/>
          <p:nvPr/>
        </p:nvSpPr>
        <p:spPr>
          <a:xfrm>
            <a:off x="580584" y="1090705"/>
            <a:ext cx="4091900" cy="184666"/>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The length of tasks Als can do is doubling every 7 months.</a:t>
            </a:r>
            <a:endParaRPr lang="en-US" sz="1100" spc="20" dirty="0">
              <a:solidFill>
                <a:schemeClr val="accent1"/>
              </a:solidFill>
              <a:latin typeface="Lato" panose="020F0502020204030203" pitchFamily="34" charset="0"/>
            </a:endParaRPr>
          </a:p>
        </p:txBody>
      </p:sp>
      <p:pic>
        <p:nvPicPr>
          <p:cNvPr id="11268" name="Picture 4">
            <a:extLst>
              <a:ext uri="{FF2B5EF4-FFF2-40B4-BE49-F238E27FC236}">
                <a16:creationId xmlns:a16="http://schemas.microsoft.com/office/drawing/2014/main" id="{66D8FBD3-E1F1-5308-1ACD-7336E350B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109" y="1406975"/>
            <a:ext cx="5755782" cy="316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557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BB858-1B79-4B0A-F95A-214F95CA24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35445E-C93E-1C91-D4E0-03992711A2FA}"/>
              </a:ext>
            </a:extLst>
          </p:cNvPr>
          <p:cNvSpPr>
            <a:spLocks noGrp="1"/>
          </p:cNvSpPr>
          <p:nvPr>
            <p:ph type="body" sz="quarter" idx="10"/>
          </p:nvPr>
        </p:nvSpPr>
        <p:spPr/>
        <p:txBody>
          <a:bodyPr/>
          <a:lstStyle/>
          <a:p>
            <a:r>
              <a:rPr lang="en-US" dirty="0">
                <a:solidFill>
                  <a:schemeClr val="accent2"/>
                </a:solidFill>
              </a:rPr>
              <a:t>Agentic </a:t>
            </a:r>
            <a:r>
              <a:rPr lang="en-US" dirty="0"/>
              <a:t>ai</a:t>
            </a:r>
            <a:endParaRPr lang="en-US" dirty="0">
              <a:solidFill>
                <a:schemeClr val="accent2"/>
              </a:solidFill>
            </a:endParaRPr>
          </a:p>
        </p:txBody>
      </p:sp>
      <p:sp>
        <p:nvSpPr>
          <p:cNvPr id="30" name="TextBox 29">
            <a:extLst>
              <a:ext uri="{FF2B5EF4-FFF2-40B4-BE49-F238E27FC236}">
                <a16:creationId xmlns:a16="http://schemas.microsoft.com/office/drawing/2014/main" id="{3FD34E26-6727-2FBC-599C-435D8A4B1D60}"/>
              </a:ext>
            </a:extLst>
          </p:cNvPr>
          <p:cNvSpPr txBox="1"/>
          <p:nvPr/>
        </p:nvSpPr>
        <p:spPr>
          <a:xfrm>
            <a:off x="580584" y="1090705"/>
            <a:ext cx="7769596" cy="3400931"/>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Promise of Agentic AI:</a:t>
            </a:r>
          </a:p>
          <a:p>
            <a:endParaRPr lang="en-US" sz="12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Agentic AI is advancing rapidly and is on track to automate complex workflows that currently take hours of human effort.</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These systems will adapt in real time to changing conditions and environments, making them more flexible and resilient than traditional automation tools.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They will make nuanced decisions in complex, open-ended scenarios where context and judgment are essential. </a:t>
            </a:r>
          </a:p>
          <a:p>
            <a:endParaRPr lang="en-US" sz="1200" spc="20" dirty="0">
              <a:solidFill>
                <a:schemeClr val="accent1"/>
              </a:solidFill>
              <a:latin typeface="Lato" panose="020F0502020204030203" pitchFamily="34" charset="0"/>
            </a:endParaRPr>
          </a:p>
          <a:p>
            <a:r>
              <a:rPr lang="en-US" sz="1200" b="1" spc="20" dirty="0">
                <a:solidFill>
                  <a:schemeClr val="accent1"/>
                </a:solidFill>
                <a:latin typeface="Lato" panose="020F0502020204030203" pitchFamily="34" charset="0"/>
              </a:rPr>
              <a:t>Reasons for Caution:</a:t>
            </a:r>
          </a:p>
          <a:p>
            <a:endParaRPr lang="en-US" sz="12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Agentic AI is not yet production-ready.</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It still requires human oversight, making it unsuitable for full autonomy in enterprise settings.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Current systems may behave unpredictably in edge cases or unfamiliar environments.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Security and alignment concerns are still unresolved, especially in high-stakes or adversarial contexts.</a:t>
            </a:r>
          </a:p>
        </p:txBody>
      </p:sp>
    </p:spTree>
    <p:extLst>
      <p:ext uri="{BB962C8B-B14F-4D97-AF65-F5344CB8AC3E}">
        <p14:creationId xmlns:p14="http://schemas.microsoft.com/office/powerpoint/2010/main" val="7707266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50D79-2A1E-F7E1-87D1-8F633C0EAEDB}"/>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E66C596-D2F1-7F82-25D1-19A502A815A7}"/>
              </a:ext>
            </a:extLst>
          </p:cNvPr>
          <p:cNvCxnSpPr>
            <a:cxnSpLocks/>
          </p:cNvCxnSpPr>
          <p:nvPr/>
        </p:nvCxnSpPr>
        <p:spPr>
          <a:xfrm>
            <a:off x="593725" y="2030726"/>
            <a:ext cx="0" cy="10914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8688B73-7F41-6C01-53D8-AAF431ABD1ED}"/>
              </a:ext>
            </a:extLst>
          </p:cNvPr>
          <p:cNvSpPr txBox="1"/>
          <p:nvPr/>
        </p:nvSpPr>
        <p:spPr>
          <a:xfrm>
            <a:off x="847442" y="1956197"/>
            <a:ext cx="7405604" cy="1231106"/>
          </a:xfrm>
          <a:prstGeom prst="rect">
            <a:avLst/>
          </a:prstGeom>
          <a:noFill/>
          <a:ln>
            <a:noFill/>
          </a:ln>
        </p:spPr>
        <p:txBody>
          <a:bodyPr wrap="square" lIns="0" tIns="0" rIns="0" bIns="0" rtlCol="0">
            <a:spAutoFit/>
          </a:bodyPr>
          <a:lstStyle/>
          <a:p>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Trends predict that in </a:t>
            </a:r>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less than a decade </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we’ll see AI agents that can independently complete a large fraction of software tasks that currently </a:t>
            </a:r>
            <a:r>
              <a:rPr lang="en-US" sz="20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take humans days or weeks</a:t>
            </a:r>
            <a:r>
              <a:rPr lang="en-US" sz="20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a:t>
            </a:r>
          </a:p>
        </p:txBody>
      </p:sp>
      <p:pic>
        <p:nvPicPr>
          <p:cNvPr id="3" name="Picture 2" descr="A white text on a black background&#10;&#10;AI-generated content may be incorrect.">
            <a:extLst>
              <a:ext uri="{FF2B5EF4-FFF2-40B4-BE49-F238E27FC236}">
                <a16:creationId xmlns:a16="http://schemas.microsoft.com/office/drawing/2014/main" id="{BF0D59F7-C51F-F307-889F-05C033750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7" y="4572000"/>
            <a:ext cx="1831385" cy="416859"/>
          </a:xfrm>
          <a:prstGeom prst="rect">
            <a:avLst/>
          </a:prstGeom>
        </p:spPr>
      </p:pic>
    </p:spTree>
    <p:extLst>
      <p:ext uri="{BB962C8B-B14F-4D97-AF65-F5344CB8AC3E}">
        <p14:creationId xmlns:p14="http://schemas.microsoft.com/office/powerpoint/2010/main" val="2560822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1217-1486-F40F-E252-DF21CE6D7A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8D213B-86D2-DBE6-6C94-B213FA602DFA}"/>
              </a:ext>
            </a:extLst>
          </p:cNvPr>
          <p:cNvSpPr>
            <a:spLocks noGrp="1"/>
          </p:cNvSpPr>
          <p:nvPr>
            <p:ph type="body" sz="quarter" idx="10"/>
          </p:nvPr>
        </p:nvSpPr>
        <p:spPr/>
        <p:txBody>
          <a:bodyPr/>
          <a:lstStyle/>
          <a:p>
            <a:r>
              <a:rPr lang="en-US" dirty="0">
                <a:solidFill>
                  <a:schemeClr val="accent2"/>
                </a:solidFill>
              </a:rPr>
              <a:t>Reinforcement </a:t>
            </a:r>
            <a:r>
              <a:rPr lang="en-US" dirty="0"/>
              <a:t>LEARNING</a:t>
            </a:r>
            <a:endParaRPr lang="en-US" dirty="0">
              <a:solidFill>
                <a:schemeClr val="accent2"/>
              </a:solidFill>
            </a:endParaRPr>
          </a:p>
        </p:txBody>
      </p:sp>
      <p:sp>
        <p:nvSpPr>
          <p:cNvPr id="6" name="Text Placeholder 2">
            <a:extLst>
              <a:ext uri="{FF2B5EF4-FFF2-40B4-BE49-F238E27FC236}">
                <a16:creationId xmlns:a16="http://schemas.microsoft.com/office/drawing/2014/main" id="{0B36934C-9F21-4361-CD90-EAED621A6117}"/>
              </a:ext>
            </a:extLst>
          </p:cNvPr>
          <p:cNvSpPr txBox="1">
            <a:spLocks/>
          </p:cNvSpPr>
          <p:nvPr/>
        </p:nvSpPr>
        <p:spPr>
          <a:xfrm>
            <a:off x="5972678" y="3991547"/>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a:solidFill>
                  <a:schemeClr val="accent2"/>
                </a:solidFill>
                <a:hlinkClick r:id="rId3">
                  <a:extLst>
                    <a:ext uri="{A12FA001-AC4F-418D-AE19-62706E023703}">
                      <ahyp:hlinkClr xmlns:ahyp="http://schemas.microsoft.com/office/drawing/2018/hyperlinkcolor" val="tx"/>
                    </a:ext>
                  </a:extLst>
                </a:hlinkClick>
              </a:rPr>
              <a:t>Sora</a:t>
            </a:r>
            <a:endParaRPr lang="en-US" sz="800" dirty="0">
              <a:solidFill>
                <a:schemeClr val="accent2"/>
              </a:solidFill>
            </a:endParaRPr>
          </a:p>
        </p:txBody>
      </p:sp>
      <p:sp>
        <p:nvSpPr>
          <p:cNvPr id="30" name="TextBox 29">
            <a:extLst>
              <a:ext uri="{FF2B5EF4-FFF2-40B4-BE49-F238E27FC236}">
                <a16:creationId xmlns:a16="http://schemas.microsoft.com/office/drawing/2014/main" id="{A6F4EBE2-6D8A-1546-F2C5-E62EDDC76236}"/>
              </a:ext>
            </a:extLst>
          </p:cNvPr>
          <p:cNvSpPr txBox="1"/>
          <p:nvPr/>
        </p:nvSpPr>
        <p:spPr>
          <a:xfrm>
            <a:off x="580584" y="1090705"/>
            <a:ext cx="3830642" cy="3139321"/>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Reinforcement learning (RL) is a type of machine learning where an agent learns to make decisions by interacting with an environment and receiving rewards or penalties based on its actions. </a:t>
            </a:r>
          </a:p>
          <a:p>
            <a:endParaRPr lang="en-US" sz="1200" b="1"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It sits at the crossroads of computer science, engineering, mathematics, economics, psychology, and neuroscience. </a:t>
            </a:r>
          </a:p>
          <a:p>
            <a:endParaRPr lang="en-US" sz="1200"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It combines algorithms from machine learning, principles from control theory and operations research, and models of decision-making inspired by economic behavior and cognitive processes. </a:t>
            </a:r>
          </a:p>
          <a:p>
            <a:endParaRPr lang="en-US" sz="1200"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RL also reflects how humans and animals learn through rewards, drawing directly from psychological and neurological studies.</a:t>
            </a:r>
            <a:endParaRPr lang="en-US" sz="1100" spc="20" dirty="0">
              <a:solidFill>
                <a:schemeClr val="accent1"/>
              </a:solidFill>
              <a:latin typeface="Lato" panose="020F0502020204030203" pitchFamily="34" charset="0"/>
            </a:endParaRPr>
          </a:p>
        </p:txBody>
      </p:sp>
      <p:pic>
        <p:nvPicPr>
          <p:cNvPr id="4" name="Picture 3" descr="A diagram of a learning process&#10;&#10;AI-generated content may be incorrect.">
            <a:extLst>
              <a:ext uri="{FF2B5EF4-FFF2-40B4-BE49-F238E27FC236}">
                <a16:creationId xmlns:a16="http://schemas.microsoft.com/office/drawing/2014/main" id="{6069FFB6-BA57-BB03-EEE6-E5C1EA97E3BB}"/>
              </a:ext>
            </a:extLst>
          </p:cNvPr>
          <p:cNvPicPr>
            <a:picLocks noChangeAspect="1"/>
          </p:cNvPicPr>
          <p:nvPr/>
        </p:nvPicPr>
        <p:blipFill>
          <a:blip r:embed="rId4"/>
          <a:stretch>
            <a:fillRect/>
          </a:stretch>
        </p:blipFill>
        <p:spPr>
          <a:xfrm>
            <a:off x="4997151" y="575841"/>
            <a:ext cx="3415706" cy="3415706"/>
          </a:xfrm>
          <a:prstGeom prst="rect">
            <a:avLst/>
          </a:prstGeom>
        </p:spPr>
      </p:pic>
    </p:spTree>
    <p:extLst>
      <p:ext uri="{BB962C8B-B14F-4D97-AF65-F5344CB8AC3E}">
        <p14:creationId xmlns:p14="http://schemas.microsoft.com/office/powerpoint/2010/main" val="29487826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87896-CE6A-0857-F3D5-A57CAE0458D1}"/>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952E3BF0-9007-5FE6-1190-946B966B6E41}"/>
              </a:ext>
            </a:extLst>
          </p:cNvPr>
          <p:cNvGrpSpPr/>
          <p:nvPr/>
        </p:nvGrpSpPr>
        <p:grpSpPr>
          <a:xfrm>
            <a:off x="5593961" y="1579033"/>
            <a:ext cx="2487278" cy="2487278"/>
            <a:chOff x="5593961" y="1579033"/>
            <a:chExt cx="2487278" cy="2487278"/>
          </a:xfrm>
        </p:grpSpPr>
        <p:sp>
          <p:nvSpPr>
            <p:cNvPr id="4" name="Oval 3">
              <a:extLst>
                <a:ext uri="{FF2B5EF4-FFF2-40B4-BE49-F238E27FC236}">
                  <a16:creationId xmlns:a16="http://schemas.microsoft.com/office/drawing/2014/main" id="{55036DB0-73DE-26E5-7273-8BA74D0B964B}"/>
                </a:ext>
              </a:extLst>
            </p:cNvPr>
            <p:cNvSpPr/>
            <p:nvPr/>
          </p:nvSpPr>
          <p:spPr>
            <a:xfrm>
              <a:off x="5593961" y="1579033"/>
              <a:ext cx="2487278" cy="2487278"/>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25" name="TextBox 24">
              <a:extLst>
                <a:ext uri="{FF2B5EF4-FFF2-40B4-BE49-F238E27FC236}">
                  <a16:creationId xmlns:a16="http://schemas.microsoft.com/office/drawing/2014/main" id="{1B1B2274-0746-5C7A-5CBB-3231F65313A8}"/>
                </a:ext>
              </a:extLst>
            </p:cNvPr>
            <p:cNvSpPr txBox="1"/>
            <p:nvPr/>
          </p:nvSpPr>
          <p:spPr>
            <a:xfrm>
              <a:off x="6092068" y="2748027"/>
              <a:ext cx="1491065" cy="153888"/>
            </a:xfrm>
            <a:prstGeom prst="rect">
              <a:avLst/>
            </a:prstGeom>
            <a:noFill/>
          </p:spPr>
          <p:txBody>
            <a:bodyPr wrap="square" lIns="0" tIns="0" rIns="0" bIns="0" rtlCol="0">
              <a:spAutoFit/>
            </a:bodyPr>
            <a:lstStyle/>
            <a:p>
              <a:pPr algn="ctr"/>
              <a:r>
                <a:rPr lang="en-US" sz="1000" b="1" cap="all" spc="20" dirty="0">
                  <a:solidFill>
                    <a:schemeClr val="bg1"/>
                  </a:solidFill>
                  <a:latin typeface="Lato" panose="020F0502020204030203" pitchFamily="34" charset="0"/>
                </a:rPr>
                <a:t>CODE / TRAINING</a:t>
              </a:r>
            </a:p>
          </p:txBody>
        </p:sp>
        <p:sp>
          <p:nvSpPr>
            <p:cNvPr id="26" name="TextBox 25">
              <a:extLst>
                <a:ext uri="{FF2B5EF4-FFF2-40B4-BE49-F238E27FC236}">
                  <a16:creationId xmlns:a16="http://schemas.microsoft.com/office/drawing/2014/main" id="{E294705B-CE8E-8F92-DC05-03604B181FA4}"/>
                </a:ext>
              </a:extLst>
            </p:cNvPr>
            <p:cNvSpPr txBox="1"/>
            <p:nvPr/>
          </p:nvSpPr>
          <p:spPr>
            <a:xfrm>
              <a:off x="6092037" y="2984973"/>
              <a:ext cx="1491126" cy="283091"/>
            </a:xfrm>
            <a:prstGeom prst="rect">
              <a:avLst/>
            </a:prstGeom>
            <a:noFill/>
          </p:spPr>
          <p:txBody>
            <a:bodyPr wrap="square" lIns="0" tIns="0" rIns="0" bIns="0" rtlCol="0">
              <a:spAutoFit/>
            </a:bodyPr>
            <a:lstStyle/>
            <a:p>
              <a:pPr algn="ctr">
                <a:lnSpc>
                  <a:spcPct val="130000"/>
                </a:lnSpc>
              </a:pPr>
              <a:r>
                <a:rPr lang="en-US" sz="750" dirty="0">
                  <a:solidFill>
                    <a:schemeClr val="bg1"/>
                  </a:solidFill>
                  <a:latin typeface="Lato" panose="020F0502020204030203" pitchFamily="34" charset="0"/>
                </a:rPr>
                <a:t>Rapid AI development accelerates exponentially due to AI tools.</a:t>
              </a:r>
            </a:p>
          </p:txBody>
        </p:sp>
      </p:grpSp>
      <p:grpSp>
        <p:nvGrpSpPr>
          <p:cNvPr id="11" name="Group 10">
            <a:extLst>
              <a:ext uri="{FF2B5EF4-FFF2-40B4-BE49-F238E27FC236}">
                <a16:creationId xmlns:a16="http://schemas.microsoft.com/office/drawing/2014/main" id="{19AAB82C-F8EB-C84B-F42B-233F5003F1C1}"/>
              </a:ext>
            </a:extLst>
          </p:cNvPr>
          <p:cNvGrpSpPr/>
          <p:nvPr/>
        </p:nvGrpSpPr>
        <p:grpSpPr>
          <a:xfrm>
            <a:off x="3328361" y="1579033"/>
            <a:ext cx="2487278" cy="2487278"/>
            <a:chOff x="3328361" y="1579033"/>
            <a:chExt cx="2487278" cy="2487278"/>
          </a:xfrm>
        </p:grpSpPr>
        <p:sp>
          <p:nvSpPr>
            <p:cNvPr id="5" name="Oval 4">
              <a:extLst>
                <a:ext uri="{FF2B5EF4-FFF2-40B4-BE49-F238E27FC236}">
                  <a16:creationId xmlns:a16="http://schemas.microsoft.com/office/drawing/2014/main" id="{5E0EA439-978A-B959-9A0D-EA1FAA879195}"/>
                </a:ext>
              </a:extLst>
            </p:cNvPr>
            <p:cNvSpPr/>
            <p:nvPr/>
          </p:nvSpPr>
          <p:spPr>
            <a:xfrm>
              <a:off x="3328361" y="1579033"/>
              <a:ext cx="2487278" cy="2487278"/>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7" name="TextBox 16">
              <a:extLst>
                <a:ext uri="{FF2B5EF4-FFF2-40B4-BE49-F238E27FC236}">
                  <a16:creationId xmlns:a16="http://schemas.microsoft.com/office/drawing/2014/main" id="{B6B31E0C-29B7-DD8D-F3E1-B14845F35AE7}"/>
                </a:ext>
              </a:extLst>
            </p:cNvPr>
            <p:cNvSpPr txBox="1"/>
            <p:nvPr/>
          </p:nvSpPr>
          <p:spPr>
            <a:xfrm>
              <a:off x="3826468" y="2748027"/>
              <a:ext cx="1491065" cy="153888"/>
            </a:xfrm>
            <a:prstGeom prst="rect">
              <a:avLst/>
            </a:prstGeom>
            <a:noFill/>
          </p:spPr>
          <p:txBody>
            <a:bodyPr wrap="square" lIns="0" tIns="0" rIns="0" bIns="0" rtlCol="0">
              <a:spAutoFit/>
            </a:bodyPr>
            <a:lstStyle/>
            <a:p>
              <a:pPr algn="ctr"/>
              <a:r>
                <a:rPr lang="en-US" sz="1000" b="1" cap="all" spc="20" dirty="0">
                  <a:solidFill>
                    <a:schemeClr val="bg1"/>
                  </a:solidFill>
                  <a:latin typeface="Lato" panose="020F0502020204030203" pitchFamily="34" charset="0"/>
                </a:rPr>
                <a:t>Energy</a:t>
              </a:r>
            </a:p>
          </p:txBody>
        </p:sp>
        <p:sp>
          <p:nvSpPr>
            <p:cNvPr id="18" name="TextBox 17">
              <a:extLst>
                <a:ext uri="{FF2B5EF4-FFF2-40B4-BE49-F238E27FC236}">
                  <a16:creationId xmlns:a16="http://schemas.microsoft.com/office/drawing/2014/main" id="{F64D54BC-356C-26A8-2464-F6959111F318}"/>
                </a:ext>
              </a:extLst>
            </p:cNvPr>
            <p:cNvSpPr txBox="1"/>
            <p:nvPr/>
          </p:nvSpPr>
          <p:spPr>
            <a:xfrm>
              <a:off x="3826437" y="2984972"/>
              <a:ext cx="1491126" cy="283091"/>
            </a:xfrm>
            <a:prstGeom prst="rect">
              <a:avLst/>
            </a:prstGeom>
            <a:noFill/>
          </p:spPr>
          <p:txBody>
            <a:bodyPr wrap="square" lIns="0" tIns="0" rIns="0" bIns="0" rtlCol="0">
              <a:spAutoFit/>
            </a:bodyPr>
            <a:lstStyle/>
            <a:p>
              <a:pPr algn="ctr">
                <a:lnSpc>
                  <a:spcPct val="130000"/>
                </a:lnSpc>
              </a:pPr>
              <a:r>
                <a:rPr lang="en-US" sz="750" dirty="0">
                  <a:solidFill>
                    <a:schemeClr val="bg1"/>
                  </a:solidFill>
                  <a:latin typeface="Lato" panose="020F0502020204030203" pitchFamily="34" charset="0"/>
                </a:rPr>
                <a:t>AI requires unprecedented usage and delivery via transmission lines.</a:t>
              </a:r>
            </a:p>
          </p:txBody>
        </p:sp>
      </p:grpSp>
      <p:sp>
        <p:nvSpPr>
          <p:cNvPr id="2" name="Text Placeholder 1">
            <a:extLst>
              <a:ext uri="{FF2B5EF4-FFF2-40B4-BE49-F238E27FC236}">
                <a16:creationId xmlns:a16="http://schemas.microsoft.com/office/drawing/2014/main" id="{6940FED1-A256-F71F-1E0E-CFA04622FDC4}"/>
              </a:ext>
            </a:extLst>
          </p:cNvPr>
          <p:cNvSpPr>
            <a:spLocks noGrp="1"/>
          </p:cNvSpPr>
          <p:nvPr>
            <p:ph type="body" sz="quarter" idx="10"/>
          </p:nvPr>
        </p:nvSpPr>
        <p:spPr>
          <a:xfrm>
            <a:off x="584201" y="575841"/>
            <a:ext cx="8105985" cy="383260"/>
          </a:xfrm>
        </p:spPr>
        <p:txBody>
          <a:bodyPr/>
          <a:lstStyle/>
          <a:p>
            <a:r>
              <a:rPr lang="en-US" dirty="0"/>
              <a:t>ARTIFICIAL INTELLIGENCE </a:t>
            </a:r>
            <a:r>
              <a:rPr lang="en-US" dirty="0">
                <a:solidFill>
                  <a:schemeClr val="accent2"/>
                </a:solidFill>
              </a:rPr>
              <a:t>has three key components</a:t>
            </a:r>
          </a:p>
        </p:txBody>
      </p:sp>
      <p:sp>
        <p:nvSpPr>
          <p:cNvPr id="3" name="Text Placeholder 2">
            <a:extLst>
              <a:ext uri="{FF2B5EF4-FFF2-40B4-BE49-F238E27FC236}">
                <a16:creationId xmlns:a16="http://schemas.microsoft.com/office/drawing/2014/main" id="{1F95801E-E9DE-7CA0-4AC2-B0636E635E72}"/>
              </a:ext>
            </a:extLst>
          </p:cNvPr>
          <p:cNvSpPr>
            <a:spLocks noGrp="1"/>
          </p:cNvSpPr>
          <p:nvPr>
            <p:ph type="body" sz="quarter" idx="11"/>
          </p:nvPr>
        </p:nvSpPr>
        <p:spPr/>
        <p:txBody>
          <a:bodyPr lIns="0" tIns="0" rIns="0" bIns="0" anchor="t"/>
          <a:lstStyle/>
          <a:p>
            <a:r>
              <a:rPr lang="en-US" dirty="0">
                <a:latin typeface="Lato"/>
                <a:ea typeface="Roboto"/>
                <a:cs typeface="Open Sans"/>
              </a:rPr>
              <a:t>The growth and adoption of AI isn’t just technology, it is mostly an infrastructure problem. </a:t>
            </a:r>
            <a:endParaRPr lang="en-US" dirty="0"/>
          </a:p>
        </p:txBody>
      </p:sp>
      <p:grpSp>
        <p:nvGrpSpPr>
          <p:cNvPr id="10" name="Group 9">
            <a:extLst>
              <a:ext uri="{FF2B5EF4-FFF2-40B4-BE49-F238E27FC236}">
                <a16:creationId xmlns:a16="http://schemas.microsoft.com/office/drawing/2014/main" id="{415C6EE7-8FC3-F788-DD2E-176B5CE6DC26}"/>
              </a:ext>
            </a:extLst>
          </p:cNvPr>
          <p:cNvGrpSpPr/>
          <p:nvPr/>
        </p:nvGrpSpPr>
        <p:grpSpPr>
          <a:xfrm>
            <a:off x="1062761" y="1579033"/>
            <a:ext cx="2487278" cy="2487278"/>
            <a:chOff x="1062761" y="1579033"/>
            <a:chExt cx="2487278" cy="2487278"/>
          </a:xfrm>
        </p:grpSpPr>
        <p:sp>
          <p:nvSpPr>
            <p:cNvPr id="6" name="Oval 5">
              <a:extLst>
                <a:ext uri="{FF2B5EF4-FFF2-40B4-BE49-F238E27FC236}">
                  <a16:creationId xmlns:a16="http://schemas.microsoft.com/office/drawing/2014/main" id="{A23A59C3-950A-FFF3-54DC-D0C675B48A47}"/>
                </a:ext>
              </a:extLst>
            </p:cNvPr>
            <p:cNvSpPr/>
            <p:nvPr/>
          </p:nvSpPr>
          <p:spPr>
            <a:xfrm>
              <a:off x="1062761" y="1579033"/>
              <a:ext cx="2487278" cy="248727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22" name="TextBox 21">
              <a:extLst>
                <a:ext uri="{FF2B5EF4-FFF2-40B4-BE49-F238E27FC236}">
                  <a16:creationId xmlns:a16="http://schemas.microsoft.com/office/drawing/2014/main" id="{003B4417-5CF6-9FCC-4475-3324BFC8D7BD}"/>
                </a:ext>
              </a:extLst>
            </p:cNvPr>
            <p:cNvSpPr txBox="1"/>
            <p:nvPr/>
          </p:nvSpPr>
          <p:spPr>
            <a:xfrm>
              <a:off x="1560868" y="2748027"/>
              <a:ext cx="1491065" cy="153888"/>
            </a:xfrm>
            <a:prstGeom prst="rect">
              <a:avLst/>
            </a:prstGeom>
            <a:noFill/>
          </p:spPr>
          <p:txBody>
            <a:bodyPr wrap="square" lIns="0" tIns="0" rIns="0" bIns="0" rtlCol="0">
              <a:spAutoFit/>
            </a:bodyPr>
            <a:lstStyle/>
            <a:p>
              <a:pPr algn="ctr"/>
              <a:r>
                <a:rPr lang="en-US" sz="1000" b="1" cap="all" spc="20" dirty="0">
                  <a:solidFill>
                    <a:schemeClr val="bg1"/>
                  </a:solidFill>
                  <a:latin typeface="Lato" panose="020F0502020204030203" pitchFamily="34" charset="0"/>
                </a:rPr>
                <a:t>DATA CENTERS</a:t>
              </a:r>
            </a:p>
          </p:txBody>
        </p:sp>
        <p:sp>
          <p:nvSpPr>
            <p:cNvPr id="23" name="TextBox 22">
              <a:extLst>
                <a:ext uri="{FF2B5EF4-FFF2-40B4-BE49-F238E27FC236}">
                  <a16:creationId xmlns:a16="http://schemas.microsoft.com/office/drawing/2014/main" id="{84B9D710-B87E-82EE-39E7-C3A4FCD920CC}"/>
                </a:ext>
              </a:extLst>
            </p:cNvPr>
            <p:cNvSpPr txBox="1"/>
            <p:nvPr/>
          </p:nvSpPr>
          <p:spPr>
            <a:xfrm>
              <a:off x="1560837" y="2984971"/>
              <a:ext cx="1491126" cy="283091"/>
            </a:xfrm>
            <a:prstGeom prst="rect">
              <a:avLst/>
            </a:prstGeom>
            <a:noFill/>
          </p:spPr>
          <p:txBody>
            <a:bodyPr wrap="square" lIns="0" tIns="0" rIns="0" bIns="0" rtlCol="0">
              <a:spAutoFit/>
            </a:bodyPr>
            <a:lstStyle/>
            <a:p>
              <a:pPr algn="ctr">
                <a:lnSpc>
                  <a:spcPct val="130000"/>
                </a:lnSpc>
              </a:pPr>
              <a:r>
                <a:rPr lang="en-US" sz="750" dirty="0">
                  <a:solidFill>
                    <a:schemeClr val="bg1"/>
                  </a:solidFill>
                  <a:latin typeface="Lato" panose="020F0502020204030203" pitchFamily="34" charset="0"/>
                </a:rPr>
                <a:t>GPU intensive data centers require more power, and water for cooling.</a:t>
              </a:r>
            </a:p>
          </p:txBody>
        </p:sp>
      </p:grpSp>
      <p:sp>
        <p:nvSpPr>
          <p:cNvPr id="14" name="TextBox 13">
            <a:extLst>
              <a:ext uri="{FF2B5EF4-FFF2-40B4-BE49-F238E27FC236}">
                <a16:creationId xmlns:a16="http://schemas.microsoft.com/office/drawing/2014/main" id="{C7C03FC6-30BF-E0AC-FA99-6AA076C45E4E}"/>
              </a:ext>
            </a:extLst>
          </p:cNvPr>
          <p:cNvSpPr txBox="1"/>
          <p:nvPr/>
        </p:nvSpPr>
        <p:spPr>
          <a:xfrm>
            <a:off x="781777" y="4760464"/>
            <a:ext cx="184731" cy="300082"/>
          </a:xfrm>
          <a:prstGeom prst="rect">
            <a:avLst/>
          </a:prstGeom>
          <a:noFill/>
        </p:spPr>
        <p:txBody>
          <a:bodyPr wrap="none" rtlCol="0">
            <a:spAutoFit/>
          </a:bodyPr>
          <a:lstStyle/>
          <a:p>
            <a:endParaRPr lang="en-US" dirty="0"/>
          </a:p>
        </p:txBody>
      </p:sp>
      <p:sp>
        <p:nvSpPr>
          <p:cNvPr id="21" name="Freeform 10">
            <a:extLst>
              <a:ext uri="{FF2B5EF4-FFF2-40B4-BE49-F238E27FC236}">
                <a16:creationId xmlns:a16="http://schemas.microsoft.com/office/drawing/2014/main" id="{95BD8B3A-0491-E8C5-2995-E00AF946FC1A}"/>
              </a:ext>
            </a:extLst>
          </p:cNvPr>
          <p:cNvSpPr>
            <a:spLocks noEditPoints="1"/>
          </p:cNvSpPr>
          <p:nvPr/>
        </p:nvSpPr>
        <p:spPr bwMode="auto">
          <a:xfrm>
            <a:off x="4419442" y="1943604"/>
            <a:ext cx="305116" cy="569717"/>
          </a:xfrm>
          <a:custGeom>
            <a:avLst/>
            <a:gdLst>
              <a:gd name="T0" fmla="*/ 193 w 193"/>
              <a:gd name="T1" fmla="*/ 136 h 353"/>
              <a:gd name="T2" fmla="*/ 184 w 193"/>
              <a:gd name="T3" fmla="*/ 128 h 353"/>
              <a:gd name="T4" fmla="*/ 121 w 193"/>
              <a:gd name="T5" fmla="*/ 128 h 353"/>
              <a:gd name="T6" fmla="*/ 160 w 193"/>
              <a:gd name="T7" fmla="*/ 10 h 353"/>
              <a:gd name="T8" fmla="*/ 160 w 193"/>
              <a:gd name="T9" fmla="*/ 10 h 353"/>
              <a:gd name="T10" fmla="*/ 160 w 193"/>
              <a:gd name="T11" fmla="*/ 8 h 353"/>
              <a:gd name="T12" fmla="*/ 152 w 193"/>
              <a:gd name="T13" fmla="*/ 0 h 353"/>
              <a:gd name="T14" fmla="*/ 72 w 193"/>
              <a:gd name="T15" fmla="*/ 0 h 353"/>
              <a:gd name="T16" fmla="*/ 65 w 193"/>
              <a:gd name="T17" fmla="*/ 5 h 353"/>
              <a:gd name="T18" fmla="*/ 64 w 193"/>
              <a:gd name="T19" fmla="*/ 5 h 353"/>
              <a:gd name="T20" fmla="*/ 0 w 193"/>
              <a:gd name="T21" fmla="*/ 198 h 353"/>
              <a:gd name="T22" fmla="*/ 0 w 193"/>
              <a:gd name="T23" fmla="*/ 198 h 353"/>
              <a:gd name="T24" fmla="*/ 0 w 193"/>
              <a:gd name="T25" fmla="*/ 200 h 353"/>
              <a:gd name="T26" fmla="*/ 8 w 193"/>
              <a:gd name="T27" fmla="*/ 208 h 353"/>
              <a:gd name="T28" fmla="*/ 79 w 193"/>
              <a:gd name="T29" fmla="*/ 208 h 353"/>
              <a:gd name="T30" fmla="*/ 64 w 193"/>
              <a:gd name="T31" fmla="*/ 344 h 353"/>
              <a:gd name="T32" fmla="*/ 64 w 193"/>
              <a:gd name="T33" fmla="*/ 344 h 353"/>
              <a:gd name="T34" fmla="*/ 64 w 193"/>
              <a:gd name="T35" fmla="*/ 345 h 353"/>
              <a:gd name="T36" fmla="*/ 72 w 193"/>
              <a:gd name="T37" fmla="*/ 353 h 353"/>
              <a:gd name="T38" fmla="*/ 79 w 193"/>
              <a:gd name="T39" fmla="*/ 348 h 353"/>
              <a:gd name="T40" fmla="*/ 79 w 193"/>
              <a:gd name="T41" fmla="*/ 348 h 353"/>
              <a:gd name="T42" fmla="*/ 192 w 193"/>
              <a:gd name="T43" fmla="*/ 139 h 353"/>
              <a:gd name="T44" fmla="*/ 192 w 193"/>
              <a:gd name="T45" fmla="*/ 139 h 353"/>
              <a:gd name="T46" fmla="*/ 193 w 193"/>
              <a:gd name="T47" fmla="*/ 136 h 353"/>
              <a:gd name="T48" fmla="*/ 85 w 193"/>
              <a:gd name="T49" fmla="*/ 305 h 353"/>
              <a:gd name="T50" fmla="*/ 96 w 193"/>
              <a:gd name="T51" fmla="*/ 201 h 353"/>
              <a:gd name="T52" fmla="*/ 96 w 193"/>
              <a:gd name="T53" fmla="*/ 201 h 353"/>
              <a:gd name="T54" fmla="*/ 96 w 193"/>
              <a:gd name="T55" fmla="*/ 200 h 353"/>
              <a:gd name="T56" fmla="*/ 88 w 193"/>
              <a:gd name="T57" fmla="*/ 192 h 353"/>
              <a:gd name="T58" fmla="*/ 19 w 193"/>
              <a:gd name="T59" fmla="*/ 192 h 353"/>
              <a:gd name="T60" fmla="*/ 78 w 193"/>
              <a:gd name="T61" fmla="*/ 16 h 353"/>
              <a:gd name="T62" fmla="*/ 141 w 193"/>
              <a:gd name="T63" fmla="*/ 16 h 353"/>
              <a:gd name="T64" fmla="*/ 102 w 193"/>
              <a:gd name="T65" fmla="*/ 134 h 353"/>
              <a:gd name="T66" fmla="*/ 102 w 193"/>
              <a:gd name="T67" fmla="*/ 134 h 353"/>
              <a:gd name="T68" fmla="*/ 101 w 193"/>
              <a:gd name="T69" fmla="*/ 136 h 353"/>
              <a:gd name="T70" fmla="*/ 109 w 193"/>
              <a:gd name="T71" fmla="*/ 144 h 353"/>
              <a:gd name="T72" fmla="*/ 171 w 193"/>
              <a:gd name="T73" fmla="*/ 144 h 353"/>
              <a:gd name="T74" fmla="*/ 85 w 193"/>
              <a:gd name="T75"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53">
                <a:moveTo>
                  <a:pt x="193" y="136"/>
                </a:moveTo>
                <a:cubicBezTo>
                  <a:pt x="193" y="132"/>
                  <a:pt x="189" y="128"/>
                  <a:pt x="184" y="128"/>
                </a:cubicBezTo>
                <a:cubicBezTo>
                  <a:pt x="121" y="128"/>
                  <a:pt x="121" y="128"/>
                  <a:pt x="121" y="128"/>
                </a:cubicBezTo>
                <a:cubicBezTo>
                  <a:pt x="160" y="10"/>
                  <a:pt x="160" y="10"/>
                  <a:pt x="160" y="10"/>
                </a:cubicBezTo>
                <a:cubicBezTo>
                  <a:pt x="160" y="10"/>
                  <a:pt x="160" y="10"/>
                  <a:pt x="160" y="10"/>
                </a:cubicBezTo>
                <a:cubicBezTo>
                  <a:pt x="160" y="9"/>
                  <a:pt x="160" y="9"/>
                  <a:pt x="160" y="8"/>
                </a:cubicBezTo>
                <a:cubicBezTo>
                  <a:pt x="160" y="3"/>
                  <a:pt x="157" y="0"/>
                  <a:pt x="152" y="0"/>
                </a:cubicBezTo>
                <a:cubicBezTo>
                  <a:pt x="72" y="0"/>
                  <a:pt x="72" y="0"/>
                  <a:pt x="72" y="0"/>
                </a:cubicBezTo>
                <a:cubicBezTo>
                  <a:pt x="69" y="0"/>
                  <a:pt x="66" y="2"/>
                  <a:pt x="65" y="5"/>
                </a:cubicBezTo>
                <a:cubicBezTo>
                  <a:pt x="64" y="5"/>
                  <a:pt x="64" y="5"/>
                  <a:pt x="64" y="5"/>
                </a:cubicBezTo>
                <a:cubicBezTo>
                  <a:pt x="0" y="198"/>
                  <a:pt x="0" y="198"/>
                  <a:pt x="0" y="198"/>
                </a:cubicBezTo>
                <a:cubicBezTo>
                  <a:pt x="0" y="198"/>
                  <a:pt x="0" y="198"/>
                  <a:pt x="0" y="198"/>
                </a:cubicBezTo>
                <a:cubicBezTo>
                  <a:pt x="0" y="199"/>
                  <a:pt x="0" y="199"/>
                  <a:pt x="0" y="200"/>
                </a:cubicBezTo>
                <a:cubicBezTo>
                  <a:pt x="0" y="205"/>
                  <a:pt x="3" y="208"/>
                  <a:pt x="8" y="208"/>
                </a:cubicBezTo>
                <a:cubicBezTo>
                  <a:pt x="79" y="208"/>
                  <a:pt x="79" y="208"/>
                  <a:pt x="79" y="208"/>
                </a:cubicBezTo>
                <a:cubicBezTo>
                  <a:pt x="64" y="344"/>
                  <a:pt x="64" y="344"/>
                  <a:pt x="64" y="344"/>
                </a:cubicBezTo>
                <a:cubicBezTo>
                  <a:pt x="64" y="344"/>
                  <a:pt x="64" y="344"/>
                  <a:pt x="64" y="344"/>
                </a:cubicBezTo>
                <a:cubicBezTo>
                  <a:pt x="64" y="344"/>
                  <a:pt x="64" y="344"/>
                  <a:pt x="64" y="345"/>
                </a:cubicBezTo>
                <a:cubicBezTo>
                  <a:pt x="64" y="349"/>
                  <a:pt x="68" y="353"/>
                  <a:pt x="72" y="353"/>
                </a:cubicBezTo>
                <a:cubicBezTo>
                  <a:pt x="75" y="353"/>
                  <a:pt x="78" y="351"/>
                  <a:pt x="79" y="348"/>
                </a:cubicBezTo>
                <a:cubicBezTo>
                  <a:pt x="79" y="348"/>
                  <a:pt x="79" y="348"/>
                  <a:pt x="79" y="348"/>
                </a:cubicBezTo>
                <a:cubicBezTo>
                  <a:pt x="192" y="139"/>
                  <a:pt x="192" y="139"/>
                  <a:pt x="192" y="139"/>
                </a:cubicBezTo>
                <a:cubicBezTo>
                  <a:pt x="192" y="139"/>
                  <a:pt x="192" y="139"/>
                  <a:pt x="192" y="139"/>
                </a:cubicBezTo>
                <a:cubicBezTo>
                  <a:pt x="192" y="138"/>
                  <a:pt x="193" y="137"/>
                  <a:pt x="193" y="136"/>
                </a:cubicBezTo>
                <a:moveTo>
                  <a:pt x="85" y="305"/>
                </a:moveTo>
                <a:cubicBezTo>
                  <a:pt x="96" y="201"/>
                  <a:pt x="96" y="201"/>
                  <a:pt x="96" y="201"/>
                </a:cubicBezTo>
                <a:cubicBezTo>
                  <a:pt x="96" y="201"/>
                  <a:pt x="96" y="201"/>
                  <a:pt x="96" y="201"/>
                </a:cubicBezTo>
                <a:cubicBezTo>
                  <a:pt x="96" y="201"/>
                  <a:pt x="96" y="201"/>
                  <a:pt x="96" y="200"/>
                </a:cubicBezTo>
                <a:cubicBezTo>
                  <a:pt x="96" y="196"/>
                  <a:pt x="93" y="192"/>
                  <a:pt x="88" y="192"/>
                </a:cubicBezTo>
                <a:cubicBezTo>
                  <a:pt x="19" y="192"/>
                  <a:pt x="19" y="192"/>
                  <a:pt x="19" y="192"/>
                </a:cubicBezTo>
                <a:cubicBezTo>
                  <a:pt x="78" y="16"/>
                  <a:pt x="78" y="16"/>
                  <a:pt x="78" y="16"/>
                </a:cubicBezTo>
                <a:cubicBezTo>
                  <a:pt x="141" y="16"/>
                  <a:pt x="141" y="16"/>
                  <a:pt x="141" y="16"/>
                </a:cubicBezTo>
                <a:cubicBezTo>
                  <a:pt x="102" y="134"/>
                  <a:pt x="102" y="134"/>
                  <a:pt x="102" y="134"/>
                </a:cubicBezTo>
                <a:cubicBezTo>
                  <a:pt x="102" y="134"/>
                  <a:pt x="102" y="134"/>
                  <a:pt x="102" y="134"/>
                </a:cubicBezTo>
                <a:cubicBezTo>
                  <a:pt x="102" y="134"/>
                  <a:pt x="101" y="135"/>
                  <a:pt x="101" y="136"/>
                </a:cubicBezTo>
                <a:cubicBezTo>
                  <a:pt x="101" y="140"/>
                  <a:pt x="105" y="144"/>
                  <a:pt x="109" y="144"/>
                </a:cubicBezTo>
                <a:cubicBezTo>
                  <a:pt x="171" y="144"/>
                  <a:pt x="171" y="144"/>
                  <a:pt x="171" y="144"/>
                </a:cubicBezTo>
                <a:lnTo>
                  <a:pt x="85" y="3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EC2C2EC2-BF33-0DE0-02C7-A7271274FE2F}"/>
              </a:ext>
            </a:extLst>
          </p:cNvPr>
          <p:cNvSpPr>
            <a:spLocks noEditPoints="1"/>
          </p:cNvSpPr>
          <p:nvPr/>
        </p:nvSpPr>
        <p:spPr bwMode="auto">
          <a:xfrm>
            <a:off x="6564415" y="1953707"/>
            <a:ext cx="565196" cy="569716"/>
          </a:xfrm>
          <a:custGeom>
            <a:avLst/>
            <a:gdLst>
              <a:gd name="T0" fmla="*/ 321 w 353"/>
              <a:gd name="T1" fmla="*/ 0 h 354"/>
              <a:gd name="T2" fmla="*/ 32 w 353"/>
              <a:gd name="T3" fmla="*/ 0 h 354"/>
              <a:gd name="T4" fmla="*/ 0 w 353"/>
              <a:gd name="T5" fmla="*/ 33 h 354"/>
              <a:gd name="T6" fmla="*/ 0 w 353"/>
              <a:gd name="T7" fmla="*/ 322 h 354"/>
              <a:gd name="T8" fmla="*/ 32 w 353"/>
              <a:gd name="T9" fmla="*/ 354 h 354"/>
              <a:gd name="T10" fmla="*/ 321 w 353"/>
              <a:gd name="T11" fmla="*/ 354 h 354"/>
              <a:gd name="T12" fmla="*/ 353 w 353"/>
              <a:gd name="T13" fmla="*/ 322 h 354"/>
              <a:gd name="T14" fmla="*/ 353 w 353"/>
              <a:gd name="T15" fmla="*/ 33 h 354"/>
              <a:gd name="T16" fmla="*/ 321 w 353"/>
              <a:gd name="T17" fmla="*/ 0 h 354"/>
              <a:gd name="T18" fmla="*/ 337 w 353"/>
              <a:gd name="T19" fmla="*/ 322 h 354"/>
              <a:gd name="T20" fmla="*/ 321 w 353"/>
              <a:gd name="T21" fmla="*/ 338 h 354"/>
              <a:gd name="T22" fmla="*/ 32 w 353"/>
              <a:gd name="T23" fmla="*/ 338 h 354"/>
              <a:gd name="T24" fmla="*/ 16 w 353"/>
              <a:gd name="T25" fmla="*/ 322 h 354"/>
              <a:gd name="T26" fmla="*/ 16 w 353"/>
              <a:gd name="T27" fmla="*/ 33 h 354"/>
              <a:gd name="T28" fmla="*/ 32 w 353"/>
              <a:gd name="T29" fmla="*/ 16 h 354"/>
              <a:gd name="T30" fmla="*/ 321 w 353"/>
              <a:gd name="T31" fmla="*/ 16 h 354"/>
              <a:gd name="T32" fmla="*/ 337 w 353"/>
              <a:gd name="T33" fmla="*/ 33 h 354"/>
              <a:gd name="T34" fmla="*/ 337 w 353"/>
              <a:gd name="T35" fmla="*/ 322 h 354"/>
              <a:gd name="T36" fmla="*/ 160 w 353"/>
              <a:gd name="T37" fmla="*/ 201 h 354"/>
              <a:gd name="T38" fmla="*/ 157 w 353"/>
              <a:gd name="T39" fmla="*/ 195 h 354"/>
              <a:gd name="T40" fmla="*/ 157 w 353"/>
              <a:gd name="T41" fmla="*/ 195 h 354"/>
              <a:gd name="T42" fmla="*/ 93 w 353"/>
              <a:gd name="T43" fmla="*/ 147 h 354"/>
              <a:gd name="T44" fmla="*/ 93 w 353"/>
              <a:gd name="T45" fmla="*/ 147 h 354"/>
              <a:gd name="T46" fmla="*/ 88 w 353"/>
              <a:gd name="T47" fmla="*/ 145 h 354"/>
              <a:gd name="T48" fmla="*/ 80 w 353"/>
              <a:gd name="T49" fmla="*/ 153 h 354"/>
              <a:gd name="T50" fmla="*/ 83 w 353"/>
              <a:gd name="T51" fmla="*/ 159 h 354"/>
              <a:gd name="T52" fmla="*/ 83 w 353"/>
              <a:gd name="T53" fmla="*/ 159 h 354"/>
              <a:gd name="T54" fmla="*/ 139 w 353"/>
              <a:gd name="T55" fmla="*/ 201 h 354"/>
              <a:gd name="T56" fmla="*/ 83 w 353"/>
              <a:gd name="T57" fmla="*/ 243 h 354"/>
              <a:gd name="T58" fmla="*/ 83 w 353"/>
              <a:gd name="T59" fmla="*/ 243 h 354"/>
              <a:gd name="T60" fmla="*/ 80 w 353"/>
              <a:gd name="T61" fmla="*/ 249 h 354"/>
              <a:gd name="T62" fmla="*/ 88 w 353"/>
              <a:gd name="T63" fmla="*/ 257 h 354"/>
              <a:gd name="T64" fmla="*/ 93 w 353"/>
              <a:gd name="T65" fmla="*/ 256 h 354"/>
              <a:gd name="T66" fmla="*/ 93 w 353"/>
              <a:gd name="T67" fmla="*/ 256 h 354"/>
              <a:gd name="T68" fmla="*/ 157 w 353"/>
              <a:gd name="T69" fmla="*/ 208 h 354"/>
              <a:gd name="T70" fmla="*/ 157 w 353"/>
              <a:gd name="T71" fmla="*/ 207 h 354"/>
              <a:gd name="T72" fmla="*/ 160 w 353"/>
              <a:gd name="T73" fmla="*/ 201 h 354"/>
              <a:gd name="T74" fmla="*/ 217 w 353"/>
              <a:gd name="T75" fmla="*/ 257 h 354"/>
              <a:gd name="T76" fmla="*/ 168 w 353"/>
              <a:gd name="T77" fmla="*/ 257 h 354"/>
              <a:gd name="T78" fmla="*/ 160 w 353"/>
              <a:gd name="T79" fmla="*/ 265 h 354"/>
              <a:gd name="T80" fmla="*/ 168 w 353"/>
              <a:gd name="T81" fmla="*/ 273 h 354"/>
              <a:gd name="T82" fmla="*/ 217 w 353"/>
              <a:gd name="T83" fmla="*/ 273 h 354"/>
              <a:gd name="T84" fmla="*/ 225 w 353"/>
              <a:gd name="T85" fmla="*/ 265 h 354"/>
              <a:gd name="T86" fmla="*/ 217 w 353"/>
              <a:gd name="T87" fmla="*/ 25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354">
                <a:moveTo>
                  <a:pt x="321" y="0"/>
                </a:moveTo>
                <a:cubicBezTo>
                  <a:pt x="32" y="0"/>
                  <a:pt x="32" y="0"/>
                  <a:pt x="32" y="0"/>
                </a:cubicBezTo>
                <a:cubicBezTo>
                  <a:pt x="14" y="0"/>
                  <a:pt x="0" y="15"/>
                  <a:pt x="0" y="33"/>
                </a:cubicBezTo>
                <a:cubicBezTo>
                  <a:pt x="0" y="322"/>
                  <a:pt x="0" y="322"/>
                  <a:pt x="0" y="322"/>
                </a:cubicBezTo>
                <a:cubicBezTo>
                  <a:pt x="0" y="339"/>
                  <a:pt x="14" y="354"/>
                  <a:pt x="32" y="354"/>
                </a:cubicBezTo>
                <a:cubicBezTo>
                  <a:pt x="321" y="354"/>
                  <a:pt x="321" y="354"/>
                  <a:pt x="321" y="354"/>
                </a:cubicBezTo>
                <a:cubicBezTo>
                  <a:pt x="339" y="354"/>
                  <a:pt x="353" y="339"/>
                  <a:pt x="353" y="322"/>
                </a:cubicBezTo>
                <a:cubicBezTo>
                  <a:pt x="353" y="33"/>
                  <a:pt x="353" y="33"/>
                  <a:pt x="353" y="33"/>
                </a:cubicBezTo>
                <a:cubicBezTo>
                  <a:pt x="353" y="15"/>
                  <a:pt x="339" y="0"/>
                  <a:pt x="321" y="0"/>
                </a:cubicBezTo>
                <a:moveTo>
                  <a:pt x="337" y="322"/>
                </a:moveTo>
                <a:cubicBezTo>
                  <a:pt x="337" y="330"/>
                  <a:pt x="330" y="338"/>
                  <a:pt x="321" y="338"/>
                </a:cubicBezTo>
                <a:cubicBezTo>
                  <a:pt x="32" y="338"/>
                  <a:pt x="32" y="338"/>
                  <a:pt x="32" y="338"/>
                </a:cubicBezTo>
                <a:cubicBezTo>
                  <a:pt x="23" y="338"/>
                  <a:pt x="16" y="330"/>
                  <a:pt x="16" y="322"/>
                </a:cubicBezTo>
                <a:cubicBezTo>
                  <a:pt x="16" y="33"/>
                  <a:pt x="16" y="33"/>
                  <a:pt x="16" y="33"/>
                </a:cubicBezTo>
                <a:cubicBezTo>
                  <a:pt x="16" y="24"/>
                  <a:pt x="23" y="16"/>
                  <a:pt x="32" y="16"/>
                </a:cubicBezTo>
                <a:cubicBezTo>
                  <a:pt x="321" y="16"/>
                  <a:pt x="321" y="16"/>
                  <a:pt x="321" y="16"/>
                </a:cubicBezTo>
                <a:cubicBezTo>
                  <a:pt x="330" y="16"/>
                  <a:pt x="337" y="24"/>
                  <a:pt x="337" y="33"/>
                </a:cubicBezTo>
                <a:lnTo>
                  <a:pt x="337" y="322"/>
                </a:lnTo>
                <a:close/>
                <a:moveTo>
                  <a:pt x="160" y="201"/>
                </a:moveTo>
                <a:cubicBezTo>
                  <a:pt x="160" y="198"/>
                  <a:pt x="159" y="196"/>
                  <a:pt x="157" y="195"/>
                </a:cubicBezTo>
                <a:cubicBezTo>
                  <a:pt x="157" y="195"/>
                  <a:pt x="157" y="195"/>
                  <a:pt x="157" y="195"/>
                </a:cubicBezTo>
                <a:cubicBezTo>
                  <a:pt x="93" y="147"/>
                  <a:pt x="93" y="147"/>
                  <a:pt x="93" y="147"/>
                </a:cubicBezTo>
                <a:cubicBezTo>
                  <a:pt x="93" y="147"/>
                  <a:pt x="93" y="147"/>
                  <a:pt x="93" y="147"/>
                </a:cubicBezTo>
                <a:cubicBezTo>
                  <a:pt x="92" y="146"/>
                  <a:pt x="90" y="145"/>
                  <a:pt x="88" y="145"/>
                </a:cubicBezTo>
                <a:cubicBezTo>
                  <a:pt x="84" y="145"/>
                  <a:pt x="80" y="149"/>
                  <a:pt x="80" y="153"/>
                </a:cubicBezTo>
                <a:cubicBezTo>
                  <a:pt x="80" y="156"/>
                  <a:pt x="82" y="158"/>
                  <a:pt x="83" y="159"/>
                </a:cubicBezTo>
                <a:cubicBezTo>
                  <a:pt x="83" y="159"/>
                  <a:pt x="83" y="159"/>
                  <a:pt x="83" y="159"/>
                </a:cubicBezTo>
                <a:cubicBezTo>
                  <a:pt x="139" y="201"/>
                  <a:pt x="139" y="201"/>
                  <a:pt x="139" y="201"/>
                </a:cubicBezTo>
                <a:cubicBezTo>
                  <a:pt x="83" y="243"/>
                  <a:pt x="83" y="243"/>
                  <a:pt x="83" y="243"/>
                </a:cubicBezTo>
                <a:cubicBezTo>
                  <a:pt x="83" y="243"/>
                  <a:pt x="83" y="243"/>
                  <a:pt x="83" y="243"/>
                </a:cubicBezTo>
                <a:cubicBezTo>
                  <a:pt x="82" y="244"/>
                  <a:pt x="80" y="247"/>
                  <a:pt x="80" y="249"/>
                </a:cubicBezTo>
                <a:cubicBezTo>
                  <a:pt x="80" y="254"/>
                  <a:pt x="84" y="257"/>
                  <a:pt x="88" y="257"/>
                </a:cubicBezTo>
                <a:cubicBezTo>
                  <a:pt x="90" y="257"/>
                  <a:pt x="92" y="257"/>
                  <a:pt x="93" y="256"/>
                </a:cubicBezTo>
                <a:cubicBezTo>
                  <a:pt x="93" y="256"/>
                  <a:pt x="93" y="256"/>
                  <a:pt x="93" y="256"/>
                </a:cubicBezTo>
                <a:cubicBezTo>
                  <a:pt x="157" y="208"/>
                  <a:pt x="157" y="208"/>
                  <a:pt x="157" y="208"/>
                </a:cubicBezTo>
                <a:cubicBezTo>
                  <a:pt x="157" y="207"/>
                  <a:pt x="157" y="207"/>
                  <a:pt x="157" y="207"/>
                </a:cubicBezTo>
                <a:cubicBezTo>
                  <a:pt x="159" y="206"/>
                  <a:pt x="160" y="204"/>
                  <a:pt x="160" y="201"/>
                </a:cubicBezTo>
                <a:moveTo>
                  <a:pt x="217" y="257"/>
                </a:moveTo>
                <a:cubicBezTo>
                  <a:pt x="168" y="257"/>
                  <a:pt x="168" y="257"/>
                  <a:pt x="168" y="257"/>
                </a:cubicBezTo>
                <a:cubicBezTo>
                  <a:pt x="164" y="257"/>
                  <a:pt x="160" y="261"/>
                  <a:pt x="160" y="265"/>
                </a:cubicBezTo>
                <a:cubicBezTo>
                  <a:pt x="160" y="270"/>
                  <a:pt x="164" y="273"/>
                  <a:pt x="168" y="273"/>
                </a:cubicBezTo>
                <a:cubicBezTo>
                  <a:pt x="217" y="273"/>
                  <a:pt x="217" y="273"/>
                  <a:pt x="217" y="273"/>
                </a:cubicBezTo>
                <a:cubicBezTo>
                  <a:pt x="221" y="273"/>
                  <a:pt x="225" y="270"/>
                  <a:pt x="225" y="265"/>
                </a:cubicBezTo>
                <a:cubicBezTo>
                  <a:pt x="225" y="261"/>
                  <a:pt x="221" y="257"/>
                  <a:pt x="217" y="2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Graphic 12">
            <a:extLst>
              <a:ext uri="{FF2B5EF4-FFF2-40B4-BE49-F238E27FC236}">
                <a16:creationId xmlns:a16="http://schemas.microsoft.com/office/drawing/2014/main" id="{3C416A26-D562-8521-AC0C-349CF986AA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9749" y="1950097"/>
            <a:ext cx="613303" cy="663811"/>
          </a:xfrm>
          <a:prstGeom prst="rect">
            <a:avLst/>
          </a:prstGeom>
        </p:spPr>
      </p:pic>
    </p:spTree>
    <p:extLst>
      <p:ext uri="{BB962C8B-B14F-4D97-AF65-F5344CB8AC3E}">
        <p14:creationId xmlns:p14="http://schemas.microsoft.com/office/powerpoint/2010/main" val="289361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500A-CBE3-FF47-C924-C087F8FCA3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AFE1BF-4300-BE05-ED21-BB90071C69DC}"/>
              </a:ext>
            </a:extLst>
          </p:cNvPr>
          <p:cNvSpPr>
            <a:spLocks noGrp="1"/>
          </p:cNvSpPr>
          <p:nvPr>
            <p:ph type="body" sz="quarter" idx="10"/>
          </p:nvPr>
        </p:nvSpPr>
        <p:spPr/>
        <p:txBody>
          <a:bodyPr/>
          <a:lstStyle/>
          <a:p>
            <a:r>
              <a:rPr lang="en-US" dirty="0">
                <a:solidFill>
                  <a:schemeClr val="accent2"/>
                </a:solidFill>
              </a:rPr>
              <a:t>Reinforcement </a:t>
            </a:r>
            <a:r>
              <a:rPr lang="en-US" dirty="0"/>
              <a:t>LEARNING</a:t>
            </a:r>
            <a:endParaRPr lang="en-US" dirty="0">
              <a:solidFill>
                <a:schemeClr val="accent2"/>
              </a:solidFill>
            </a:endParaRPr>
          </a:p>
        </p:txBody>
      </p:sp>
      <p:sp>
        <p:nvSpPr>
          <p:cNvPr id="6" name="Text Placeholder 2">
            <a:extLst>
              <a:ext uri="{FF2B5EF4-FFF2-40B4-BE49-F238E27FC236}">
                <a16:creationId xmlns:a16="http://schemas.microsoft.com/office/drawing/2014/main" id="{F2FAE28E-9F58-0724-C4B9-13D3B2C60DD5}"/>
              </a:ext>
            </a:extLst>
          </p:cNvPr>
          <p:cNvSpPr txBox="1">
            <a:spLocks/>
          </p:cNvSpPr>
          <p:nvPr/>
        </p:nvSpPr>
        <p:spPr>
          <a:xfrm>
            <a:off x="5972677" y="3359501"/>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err="1">
                <a:solidFill>
                  <a:schemeClr val="accent2"/>
                </a:solidFill>
              </a:rPr>
              <a:t>KungFU</a:t>
            </a:r>
            <a:r>
              <a:rPr lang="en-US" sz="800" dirty="0">
                <a:solidFill>
                  <a:schemeClr val="accent2"/>
                </a:solidFill>
              </a:rPr>
              <a:t> AI</a:t>
            </a:r>
          </a:p>
        </p:txBody>
      </p:sp>
      <p:sp>
        <p:nvSpPr>
          <p:cNvPr id="30" name="TextBox 29">
            <a:extLst>
              <a:ext uri="{FF2B5EF4-FFF2-40B4-BE49-F238E27FC236}">
                <a16:creationId xmlns:a16="http://schemas.microsoft.com/office/drawing/2014/main" id="{D0E45E12-3407-8E7C-1001-A0810E6CC91A}"/>
              </a:ext>
            </a:extLst>
          </p:cNvPr>
          <p:cNvSpPr txBox="1"/>
          <p:nvPr/>
        </p:nvSpPr>
        <p:spPr>
          <a:xfrm>
            <a:off x="580584" y="1090705"/>
            <a:ext cx="3830642" cy="2585323"/>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b="1" spc="20" dirty="0">
                <a:solidFill>
                  <a:schemeClr val="accent1"/>
                </a:solidFill>
                <a:latin typeface="Lato" panose="020F0502020204030203" pitchFamily="34" charset="0"/>
              </a:rPr>
              <a:t>Learns through trial and error to maximize cumulative reward.</a:t>
            </a:r>
          </a:p>
          <a:p>
            <a:pPr marL="171450" indent="-171450">
              <a:buFont typeface="Arial" panose="020B0604020202020204" pitchFamily="34" charset="0"/>
              <a:buChar char="•"/>
            </a:pPr>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200" b="1" spc="20" dirty="0">
                <a:solidFill>
                  <a:schemeClr val="accent1"/>
                </a:solidFill>
                <a:latin typeface="Lato" panose="020F0502020204030203" pitchFamily="34" charset="0"/>
              </a:rPr>
              <a:t>Receives sparse, delayed rewards or penalties from the environment.</a:t>
            </a:r>
          </a:p>
          <a:p>
            <a:pPr marL="171450" indent="-171450">
              <a:buFont typeface="Arial" panose="020B0604020202020204" pitchFamily="34" charset="0"/>
              <a:buChar char="•"/>
            </a:pPr>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200" b="1" spc="20" dirty="0">
                <a:solidFill>
                  <a:schemeClr val="accent1"/>
                </a:solidFill>
                <a:latin typeface="Lato" panose="020F0502020204030203" pitchFamily="34" charset="0"/>
              </a:rPr>
              <a:t>No predefined dataset; data is generated through interaction with the environment.</a:t>
            </a:r>
          </a:p>
          <a:p>
            <a:pPr marL="171450" indent="-171450">
              <a:buFont typeface="Arial" panose="020B0604020202020204" pitchFamily="34" charset="0"/>
              <a:buChar char="•"/>
            </a:pPr>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200" b="1" spc="20" dirty="0">
                <a:solidFill>
                  <a:schemeClr val="accent1"/>
                </a:solidFill>
                <a:latin typeface="Lato" panose="020F0502020204030203" pitchFamily="34" charset="0"/>
              </a:rPr>
              <a:t>Involves sequential decision-making where each action affects future states and rewards.</a:t>
            </a:r>
          </a:p>
          <a:p>
            <a:pPr marL="171450" indent="-171450">
              <a:buFont typeface="Arial" panose="020B0604020202020204" pitchFamily="34" charset="0"/>
              <a:buChar char="•"/>
            </a:pPr>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200" b="1" spc="20" dirty="0">
                <a:solidFill>
                  <a:schemeClr val="accent1"/>
                </a:solidFill>
                <a:latin typeface="Lato" panose="020F0502020204030203" pitchFamily="34" charset="0"/>
              </a:rPr>
              <a:t>Must balance trying new actions (exploration) and using known strategies (exploitation).</a:t>
            </a:r>
            <a:endParaRPr lang="en-US" sz="1100" spc="20" dirty="0">
              <a:solidFill>
                <a:schemeClr val="accent1"/>
              </a:solidFill>
              <a:latin typeface="Lato" panose="020F0502020204030203" pitchFamily="34" charset="0"/>
            </a:endParaRPr>
          </a:p>
        </p:txBody>
      </p:sp>
      <p:pic>
        <p:nvPicPr>
          <p:cNvPr id="3" name="Picture 2">
            <a:extLst>
              <a:ext uri="{FF2B5EF4-FFF2-40B4-BE49-F238E27FC236}">
                <a16:creationId xmlns:a16="http://schemas.microsoft.com/office/drawing/2014/main" id="{FBC6B5AC-BA2D-AAA5-B9D6-60082FEF4FAA}"/>
              </a:ext>
            </a:extLst>
          </p:cNvPr>
          <p:cNvPicPr>
            <a:picLocks noChangeAspect="1"/>
          </p:cNvPicPr>
          <p:nvPr/>
        </p:nvPicPr>
        <p:blipFill>
          <a:blip r:embed="rId3"/>
          <a:stretch>
            <a:fillRect/>
          </a:stretch>
        </p:blipFill>
        <p:spPr>
          <a:xfrm>
            <a:off x="4605816" y="1090705"/>
            <a:ext cx="4198376" cy="2288892"/>
          </a:xfrm>
          <a:prstGeom prst="rect">
            <a:avLst/>
          </a:prstGeom>
        </p:spPr>
      </p:pic>
    </p:spTree>
    <p:extLst>
      <p:ext uri="{BB962C8B-B14F-4D97-AF65-F5344CB8AC3E}">
        <p14:creationId xmlns:p14="http://schemas.microsoft.com/office/powerpoint/2010/main" val="2379719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ED011-1725-C61C-3E62-B45A491FA5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8D9048-2341-46CE-AB53-8EDF2EE55922}"/>
              </a:ext>
            </a:extLst>
          </p:cNvPr>
          <p:cNvSpPr>
            <a:spLocks noGrp="1"/>
          </p:cNvSpPr>
          <p:nvPr>
            <p:ph type="body" sz="quarter" idx="10"/>
          </p:nvPr>
        </p:nvSpPr>
        <p:spPr/>
        <p:txBody>
          <a:bodyPr/>
          <a:lstStyle/>
          <a:p>
            <a:r>
              <a:rPr lang="en-US" dirty="0"/>
              <a:t>AI </a:t>
            </a:r>
            <a:r>
              <a:rPr lang="en-US" dirty="0">
                <a:solidFill>
                  <a:schemeClr val="accent2"/>
                </a:solidFill>
              </a:rPr>
              <a:t>Reinforcement </a:t>
            </a:r>
            <a:r>
              <a:rPr lang="en-US" dirty="0"/>
              <a:t>LEARNING</a:t>
            </a:r>
            <a:endParaRPr lang="en-US" dirty="0">
              <a:solidFill>
                <a:schemeClr val="accent2"/>
              </a:solidFill>
            </a:endParaRPr>
          </a:p>
        </p:txBody>
      </p:sp>
      <p:sp>
        <p:nvSpPr>
          <p:cNvPr id="6" name="Text Placeholder 2">
            <a:extLst>
              <a:ext uri="{FF2B5EF4-FFF2-40B4-BE49-F238E27FC236}">
                <a16:creationId xmlns:a16="http://schemas.microsoft.com/office/drawing/2014/main" id="{B54B8F4F-8853-5B59-1C19-E274EDC76D00}"/>
              </a:ext>
            </a:extLst>
          </p:cNvPr>
          <p:cNvSpPr txBox="1">
            <a:spLocks/>
          </p:cNvSpPr>
          <p:nvPr/>
        </p:nvSpPr>
        <p:spPr>
          <a:xfrm>
            <a:off x="5972677" y="3359501"/>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err="1">
                <a:solidFill>
                  <a:schemeClr val="accent2"/>
                </a:solidFill>
              </a:rPr>
              <a:t>KungFU</a:t>
            </a:r>
            <a:r>
              <a:rPr lang="en-US" sz="800" dirty="0">
                <a:solidFill>
                  <a:schemeClr val="accent2"/>
                </a:solidFill>
              </a:rPr>
              <a:t> AI</a:t>
            </a:r>
          </a:p>
        </p:txBody>
      </p:sp>
      <p:sp>
        <p:nvSpPr>
          <p:cNvPr id="30" name="TextBox 29">
            <a:extLst>
              <a:ext uri="{FF2B5EF4-FFF2-40B4-BE49-F238E27FC236}">
                <a16:creationId xmlns:a16="http://schemas.microsoft.com/office/drawing/2014/main" id="{543A7DE9-9123-5072-F591-B109B57D5DF9}"/>
              </a:ext>
            </a:extLst>
          </p:cNvPr>
          <p:cNvSpPr txBox="1"/>
          <p:nvPr/>
        </p:nvSpPr>
        <p:spPr>
          <a:xfrm>
            <a:off x="580584" y="1090705"/>
            <a:ext cx="3830642" cy="3247043"/>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Researcher Andrej </a:t>
            </a:r>
            <a:r>
              <a:rPr lang="en-US" sz="1200" b="1" spc="20" dirty="0" err="1">
                <a:solidFill>
                  <a:schemeClr val="accent1"/>
                </a:solidFill>
                <a:latin typeface="Lato" panose="020F0502020204030203" pitchFamily="34" charset="0"/>
              </a:rPr>
              <a:t>Karpathy</a:t>
            </a:r>
            <a:r>
              <a:rPr lang="en-US" sz="1200" b="1" spc="20" dirty="0">
                <a:solidFill>
                  <a:schemeClr val="accent1"/>
                </a:solidFill>
                <a:latin typeface="Lato" panose="020F0502020204030203" pitchFamily="34" charset="0"/>
              </a:rPr>
              <a:t> has noted that there are two main learning paradigms in both children and AI:</a:t>
            </a:r>
            <a:endParaRPr lang="en-US" sz="1100" b="1" spc="20" dirty="0">
              <a:solidFill>
                <a:schemeClr val="accent1"/>
              </a:solidFill>
              <a:latin typeface="Lato" panose="020F0502020204030203" pitchFamily="34" charset="0"/>
            </a:endParaRPr>
          </a:p>
          <a:p>
            <a:pPr marL="171450" indent="-171450">
              <a:buFont typeface="Arial" panose="020B0604020202020204" pitchFamily="34" charset="0"/>
              <a:buChar char="•"/>
            </a:pPr>
            <a:endParaRPr lang="en-US" sz="1100" b="1" spc="20" dirty="0">
              <a:solidFill>
                <a:schemeClr val="accent1"/>
              </a:solidFill>
              <a:latin typeface="Lato" panose="020F0502020204030203" pitchFamily="34" charset="0"/>
            </a:endParaRPr>
          </a:p>
          <a:p>
            <a:pPr marL="228600" indent="-228600">
              <a:buFont typeface="+mj-lt"/>
              <a:buAutoNum type="arabicPeriod"/>
            </a:pPr>
            <a:r>
              <a:rPr lang="en-US" sz="1100" b="1" spc="20" dirty="0">
                <a:solidFill>
                  <a:schemeClr val="accent1"/>
                </a:solidFill>
                <a:latin typeface="Lato" panose="020F0502020204030203" pitchFamily="34" charset="0"/>
              </a:rPr>
              <a:t>Imitation Learning (supervised learning) </a:t>
            </a:r>
          </a:p>
          <a:p>
            <a:pPr marL="228600" indent="-228600">
              <a:buFont typeface="+mj-lt"/>
              <a:buAutoNum type="arabicPeriod"/>
            </a:pPr>
            <a:r>
              <a:rPr lang="en-US" sz="1100" b="1" spc="20" dirty="0">
                <a:solidFill>
                  <a:schemeClr val="accent1"/>
                </a:solidFill>
                <a:latin typeface="Lato" panose="020F0502020204030203" pitchFamily="34" charset="0"/>
              </a:rPr>
              <a:t>Trial-and-error learning (reinforcement learning) </a:t>
            </a:r>
          </a:p>
          <a:p>
            <a:pPr marL="171450" indent="-171450">
              <a:buFont typeface="Arial" panose="020B0604020202020204" pitchFamily="34" charset="0"/>
              <a:buChar char="•"/>
            </a:pPr>
            <a:endParaRPr lang="en-US" sz="1100" b="1" spc="20" dirty="0">
              <a:solidFill>
                <a:schemeClr val="accent1"/>
              </a:solidFill>
              <a:latin typeface="Lato" panose="020F0502020204030203" pitchFamily="34" charset="0"/>
            </a:endParaRPr>
          </a:p>
          <a:p>
            <a:r>
              <a:rPr lang="en-US" sz="1100" spc="20" dirty="0">
                <a:solidFill>
                  <a:schemeClr val="accent1"/>
                </a:solidFill>
                <a:latin typeface="Lato" panose="020F0502020204030203" pitchFamily="34" charset="0"/>
              </a:rPr>
              <a:t>He notes that almost all major deep learning breakthroughs have come from the second, reinforcement learning. </a:t>
            </a:r>
          </a:p>
          <a:p>
            <a:pPr marL="171450" indent="-171450">
              <a:buFont typeface="Arial" panose="020B0604020202020204" pitchFamily="34" charset="0"/>
              <a:buChar char="•"/>
            </a:pPr>
            <a:endParaRPr lang="en-US" sz="1100" b="1" spc="20" dirty="0">
              <a:solidFill>
                <a:schemeClr val="accent1"/>
              </a:solidFill>
              <a:latin typeface="Lato" panose="020F0502020204030203" pitchFamily="34" charset="0"/>
            </a:endParaRPr>
          </a:p>
          <a:p>
            <a:r>
              <a:rPr lang="en-US" sz="1100" b="1" spc="20" dirty="0">
                <a:solidFill>
                  <a:schemeClr val="accent1"/>
                </a:solidFill>
                <a:latin typeface="Lato" panose="020F0502020204030203" pitchFamily="34" charset="0"/>
              </a:rPr>
              <a:t>Example: </a:t>
            </a:r>
          </a:p>
          <a:p>
            <a:r>
              <a:rPr lang="en-US" sz="1100" spc="20" dirty="0">
                <a:solidFill>
                  <a:schemeClr val="accent1"/>
                </a:solidFill>
                <a:latin typeface="Lato" panose="020F0502020204030203" pitchFamily="34" charset="0"/>
              </a:rPr>
              <a:t>AlphaGo learned from human games (supervised learning) and then became superhuman through trial and error (RL).</a:t>
            </a:r>
          </a:p>
          <a:p>
            <a:pPr marL="171450" indent="-171450">
              <a:buFont typeface="Arial" panose="020B0604020202020204" pitchFamily="34" charset="0"/>
              <a:buChar char="•"/>
            </a:pPr>
            <a:endParaRPr lang="en-US" sz="11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RL creates emergent behaviors like planning, backtracking, and strategy.</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These can’t be labeled by humans — they must be discovered. has noted that there are two main learning paradigms in both</a:t>
            </a:r>
          </a:p>
        </p:txBody>
      </p:sp>
      <p:pic>
        <p:nvPicPr>
          <p:cNvPr id="4" name="Picture 3">
            <a:extLst>
              <a:ext uri="{FF2B5EF4-FFF2-40B4-BE49-F238E27FC236}">
                <a16:creationId xmlns:a16="http://schemas.microsoft.com/office/drawing/2014/main" id="{AC862946-DBEE-C47B-C424-B52AFCA34BEB}"/>
              </a:ext>
            </a:extLst>
          </p:cNvPr>
          <p:cNvPicPr>
            <a:picLocks noChangeAspect="1"/>
          </p:cNvPicPr>
          <p:nvPr/>
        </p:nvPicPr>
        <p:blipFill>
          <a:blip r:embed="rId3"/>
          <a:stretch>
            <a:fillRect/>
          </a:stretch>
        </p:blipFill>
        <p:spPr>
          <a:xfrm>
            <a:off x="4524337" y="1090705"/>
            <a:ext cx="4361331" cy="2471894"/>
          </a:xfrm>
          <a:prstGeom prst="rect">
            <a:avLst/>
          </a:prstGeom>
        </p:spPr>
      </p:pic>
    </p:spTree>
    <p:extLst>
      <p:ext uri="{BB962C8B-B14F-4D97-AF65-F5344CB8AC3E}">
        <p14:creationId xmlns:p14="http://schemas.microsoft.com/office/powerpoint/2010/main" val="36143263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0F69B-9F64-79F5-D447-7C717645D4D0}"/>
            </a:ext>
          </a:extLst>
        </p:cNvPr>
        <p:cNvGrpSpPr/>
        <p:nvPr/>
      </p:nvGrpSpPr>
      <p:grpSpPr>
        <a:xfrm>
          <a:off x="0" y="0"/>
          <a:ext cx="0" cy="0"/>
          <a:chOff x="0" y="0"/>
          <a:chExt cx="0" cy="0"/>
        </a:xfrm>
      </p:grpSpPr>
      <p:pic>
        <p:nvPicPr>
          <p:cNvPr id="8" name="Picture 7" descr="A cartoon of a robot playing a game&#10;&#10;AI-generated content may be incorrect.">
            <a:extLst>
              <a:ext uri="{FF2B5EF4-FFF2-40B4-BE49-F238E27FC236}">
                <a16:creationId xmlns:a16="http://schemas.microsoft.com/office/drawing/2014/main" id="{106A5E20-C8B3-8199-8CD7-E43C9E9981CB}"/>
              </a:ext>
            </a:extLst>
          </p:cNvPr>
          <p:cNvPicPr>
            <a:picLocks noChangeAspect="1"/>
          </p:cNvPicPr>
          <p:nvPr/>
        </p:nvPicPr>
        <p:blipFill>
          <a:blip r:embed="rId3"/>
          <a:stretch>
            <a:fillRect/>
          </a:stretch>
        </p:blipFill>
        <p:spPr>
          <a:xfrm>
            <a:off x="6488304" y="633569"/>
            <a:ext cx="2370573" cy="3555860"/>
          </a:xfrm>
          <a:prstGeom prst="rect">
            <a:avLst/>
          </a:prstGeom>
        </p:spPr>
      </p:pic>
      <p:sp>
        <p:nvSpPr>
          <p:cNvPr id="2" name="Text Placeholder 1">
            <a:extLst>
              <a:ext uri="{FF2B5EF4-FFF2-40B4-BE49-F238E27FC236}">
                <a16:creationId xmlns:a16="http://schemas.microsoft.com/office/drawing/2014/main" id="{BD5598D1-BDA0-381D-29E8-C32878C14F74}"/>
              </a:ext>
            </a:extLst>
          </p:cNvPr>
          <p:cNvSpPr>
            <a:spLocks noGrp="1"/>
          </p:cNvSpPr>
          <p:nvPr>
            <p:ph type="body" sz="quarter" idx="10"/>
          </p:nvPr>
        </p:nvSpPr>
        <p:spPr/>
        <p:txBody>
          <a:bodyPr/>
          <a:lstStyle/>
          <a:p>
            <a:r>
              <a:rPr lang="en-US" dirty="0"/>
              <a:t>Reinforcement LEARNING: </a:t>
            </a:r>
            <a:r>
              <a:rPr lang="en-US" dirty="0">
                <a:solidFill>
                  <a:schemeClr val="accent2"/>
                </a:solidFill>
              </a:rPr>
              <a:t>ALPHA GO </a:t>
            </a:r>
          </a:p>
        </p:txBody>
      </p:sp>
      <p:sp>
        <p:nvSpPr>
          <p:cNvPr id="6" name="Text Placeholder 2">
            <a:extLst>
              <a:ext uri="{FF2B5EF4-FFF2-40B4-BE49-F238E27FC236}">
                <a16:creationId xmlns:a16="http://schemas.microsoft.com/office/drawing/2014/main" id="{C10B79F5-B555-E917-0FDC-6D7E1F59DA80}"/>
              </a:ext>
            </a:extLst>
          </p:cNvPr>
          <p:cNvSpPr txBox="1">
            <a:spLocks/>
          </p:cNvSpPr>
          <p:nvPr/>
        </p:nvSpPr>
        <p:spPr>
          <a:xfrm>
            <a:off x="6941263" y="4189429"/>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a:solidFill>
                  <a:schemeClr val="accent2"/>
                </a:solidFill>
                <a:hlinkClick r:id="rId4">
                  <a:extLst>
                    <a:ext uri="{A12FA001-AC4F-418D-AE19-62706E023703}">
                      <ahyp:hlinkClr xmlns:ahyp="http://schemas.microsoft.com/office/drawing/2018/hyperlinkcolor" val="tx"/>
                    </a:ext>
                  </a:extLst>
                </a:hlinkClick>
              </a:rPr>
              <a:t>Sora</a:t>
            </a:r>
            <a:endParaRPr lang="en-US" sz="800" dirty="0">
              <a:solidFill>
                <a:schemeClr val="accent2"/>
              </a:solidFill>
            </a:endParaRPr>
          </a:p>
        </p:txBody>
      </p:sp>
      <p:sp>
        <p:nvSpPr>
          <p:cNvPr id="30" name="TextBox 29">
            <a:extLst>
              <a:ext uri="{FF2B5EF4-FFF2-40B4-BE49-F238E27FC236}">
                <a16:creationId xmlns:a16="http://schemas.microsoft.com/office/drawing/2014/main" id="{D5F2FD98-96A4-988E-244A-6453510DF0CD}"/>
              </a:ext>
            </a:extLst>
          </p:cNvPr>
          <p:cNvSpPr txBox="1"/>
          <p:nvPr/>
        </p:nvSpPr>
        <p:spPr>
          <a:xfrm>
            <a:off x="580583" y="1090705"/>
            <a:ext cx="5629298" cy="3108543"/>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Google’s DeepMind stunned the AI world in 2016 with </a:t>
            </a:r>
            <a:r>
              <a:rPr lang="en-US" sz="1200" b="1" i="1" spc="20" dirty="0">
                <a:solidFill>
                  <a:schemeClr val="accent1"/>
                </a:solidFill>
                <a:latin typeface="Lato" panose="020F0502020204030203" pitchFamily="34" charset="0"/>
              </a:rPr>
              <a:t>AlphaGo</a:t>
            </a:r>
            <a:r>
              <a:rPr lang="en-US" sz="1200" b="1" spc="20" dirty="0">
                <a:solidFill>
                  <a:schemeClr val="accent1"/>
                </a:solidFill>
                <a:latin typeface="Lato" panose="020F0502020204030203" pitchFamily="34" charset="0"/>
              </a:rPr>
              <a:t>, a groundbreaking AI system that used reinforcement learning to master the game of Go.</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Go was long considered too complex for computers due to its vast search space (it has vastly more possible game states than chess).</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In its second game against world champion Lee Sedol, AlphaGo made a move that shocked experts: “Move 37.”</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It placed a stone on an unconventional part of the board, breaking established Go patterns. Human experts initially thought it was a mistake.</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Later, it was recognized as brilliant and strategically sound, shifting the game’s momentum.</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It has since changed the game of Go by pushing the boundaries of human intuition and entered the corpus that students of Go will study forevermore.</a:t>
            </a:r>
          </a:p>
        </p:txBody>
      </p:sp>
    </p:spTree>
    <p:extLst>
      <p:ext uri="{BB962C8B-B14F-4D97-AF65-F5344CB8AC3E}">
        <p14:creationId xmlns:p14="http://schemas.microsoft.com/office/powerpoint/2010/main" val="118326845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52347-C8B5-1B66-100B-9E1F1B61EF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99C6FD-08C0-B807-53AB-BF2F264950B3}"/>
              </a:ext>
            </a:extLst>
          </p:cNvPr>
          <p:cNvSpPr>
            <a:spLocks noGrp="1"/>
          </p:cNvSpPr>
          <p:nvPr>
            <p:ph type="body" sz="quarter" idx="10"/>
          </p:nvPr>
        </p:nvSpPr>
        <p:spPr/>
        <p:txBody>
          <a:bodyPr/>
          <a:lstStyle/>
          <a:p>
            <a:r>
              <a:rPr lang="en-US" dirty="0"/>
              <a:t>AI </a:t>
            </a:r>
            <a:r>
              <a:rPr lang="en-US" dirty="0">
                <a:solidFill>
                  <a:schemeClr val="accent2"/>
                </a:solidFill>
              </a:rPr>
              <a:t>REASONING </a:t>
            </a:r>
            <a:r>
              <a:rPr lang="en-US" dirty="0"/>
              <a:t>MODELS</a:t>
            </a:r>
          </a:p>
        </p:txBody>
      </p:sp>
      <p:sp>
        <p:nvSpPr>
          <p:cNvPr id="6" name="Text Placeholder 2">
            <a:extLst>
              <a:ext uri="{FF2B5EF4-FFF2-40B4-BE49-F238E27FC236}">
                <a16:creationId xmlns:a16="http://schemas.microsoft.com/office/drawing/2014/main" id="{88B0A41F-B0EF-EA03-D7E5-1BB32607A8E3}"/>
              </a:ext>
            </a:extLst>
          </p:cNvPr>
          <p:cNvSpPr txBox="1">
            <a:spLocks/>
          </p:cNvSpPr>
          <p:nvPr/>
        </p:nvSpPr>
        <p:spPr>
          <a:xfrm>
            <a:off x="6532367" y="4141174"/>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a:solidFill>
                  <a:schemeClr val="accent2"/>
                </a:solidFill>
                <a:hlinkClick r:id="rId3">
                  <a:extLst>
                    <a:ext uri="{A12FA001-AC4F-418D-AE19-62706E023703}">
                      <ahyp:hlinkClr xmlns:ahyp="http://schemas.microsoft.com/office/drawing/2018/hyperlinkcolor" val="tx"/>
                    </a:ext>
                  </a:extLst>
                </a:hlinkClick>
              </a:rPr>
              <a:t>Reuters</a:t>
            </a:r>
            <a:endParaRPr lang="en-US" sz="800" dirty="0">
              <a:solidFill>
                <a:schemeClr val="accent2"/>
              </a:solidFill>
            </a:endParaRPr>
          </a:p>
        </p:txBody>
      </p:sp>
      <p:sp>
        <p:nvSpPr>
          <p:cNvPr id="30" name="TextBox 29">
            <a:extLst>
              <a:ext uri="{FF2B5EF4-FFF2-40B4-BE49-F238E27FC236}">
                <a16:creationId xmlns:a16="http://schemas.microsoft.com/office/drawing/2014/main" id="{4B290E06-B4BE-96BA-13BB-49F0D7E62616}"/>
              </a:ext>
            </a:extLst>
          </p:cNvPr>
          <p:cNvSpPr txBox="1"/>
          <p:nvPr/>
        </p:nvSpPr>
        <p:spPr>
          <a:xfrm>
            <a:off x="580583" y="1090705"/>
            <a:ext cx="4915865" cy="2754600"/>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DeepSeek, a Chinese AI laboratory, released R1 in January 2025, a frontier reasoning model.</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Reasoning models are a type of AI system, typically a large language model (LLM), that’s optimized to solve problems requiring multi-step thinking, logic, deduction, or structured analysis, rather than just retrieving or rephrasing information.</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R1 is a flagship reasoning models with very impressive benchmark metrics on par with OpenAI’s o1 reasoning model, but at a fraction of the cost.</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Released under an MIT license that allows companies and researchers to build upon and train on its outputs (synthetic data).</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The news shocked investors and caused NVIDIA stock to drop 17%, erasing nearly $600 billion in market value.</a:t>
            </a:r>
          </a:p>
        </p:txBody>
      </p:sp>
      <p:pic>
        <p:nvPicPr>
          <p:cNvPr id="16386" name="Picture 2" descr="What is DeepSeek and why is it disrupting the AI sector? | Reuters">
            <a:extLst>
              <a:ext uri="{FF2B5EF4-FFF2-40B4-BE49-F238E27FC236}">
                <a16:creationId xmlns:a16="http://schemas.microsoft.com/office/drawing/2014/main" id="{DC6D74D2-2F31-3D17-EEA0-BCB23B8A9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55" y="1002326"/>
            <a:ext cx="3143878" cy="314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58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97530-5C70-0DB4-9F88-866FE2EBB4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D93D87-FA95-9A43-5750-3DC218602F30}"/>
              </a:ext>
            </a:extLst>
          </p:cNvPr>
          <p:cNvSpPr>
            <a:spLocks noGrp="1"/>
          </p:cNvSpPr>
          <p:nvPr>
            <p:ph type="body" sz="quarter" idx="10"/>
          </p:nvPr>
        </p:nvSpPr>
        <p:spPr/>
        <p:txBody>
          <a:bodyPr/>
          <a:lstStyle/>
          <a:p>
            <a:r>
              <a:rPr lang="en-US" dirty="0"/>
              <a:t>AI </a:t>
            </a:r>
            <a:r>
              <a:rPr lang="en-US" dirty="0">
                <a:solidFill>
                  <a:schemeClr val="accent2"/>
                </a:solidFill>
              </a:rPr>
              <a:t>REASONING </a:t>
            </a:r>
            <a:r>
              <a:rPr lang="en-US" dirty="0"/>
              <a:t>MODELS</a:t>
            </a:r>
          </a:p>
        </p:txBody>
      </p:sp>
      <p:sp>
        <p:nvSpPr>
          <p:cNvPr id="30" name="TextBox 29">
            <a:extLst>
              <a:ext uri="{FF2B5EF4-FFF2-40B4-BE49-F238E27FC236}">
                <a16:creationId xmlns:a16="http://schemas.microsoft.com/office/drawing/2014/main" id="{B96BB3C9-7334-72A7-B926-7AE48AE0CD0E}"/>
              </a:ext>
            </a:extLst>
          </p:cNvPr>
          <p:cNvSpPr txBox="1"/>
          <p:nvPr/>
        </p:nvSpPr>
        <p:spPr>
          <a:xfrm>
            <a:off x="580583" y="1090705"/>
            <a:ext cx="7779646" cy="184666"/>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DeepSeek R1 was trained in four phases, each designed to progressively scale model capabilities.</a:t>
            </a:r>
          </a:p>
        </p:txBody>
      </p:sp>
      <p:pic>
        <p:nvPicPr>
          <p:cNvPr id="3" name="Picture 2">
            <a:extLst>
              <a:ext uri="{FF2B5EF4-FFF2-40B4-BE49-F238E27FC236}">
                <a16:creationId xmlns:a16="http://schemas.microsoft.com/office/drawing/2014/main" id="{853AE35E-C256-3D6B-E228-E0055F375DDC}"/>
              </a:ext>
            </a:extLst>
          </p:cNvPr>
          <p:cNvPicPr>
            <a:picLocks noChangeAspect="1"/>
          </p:cNvPicPr>
          <p:nvPr/>
        </p:nvPicPr>
        <p:blipFill>
          <a:blip r:embed="rId3"/>
          <a:stretch>
            <a:fillRect/>
          </a:stretch>
        </p:blipFill>
        <p:spPr>
          <a:xfrm>
            <a:off x="580583" y="1723039"/>
            <a:ext cx="7779646" cy="2068679"/>
          </a:xfrm>
          <a:prstGeom prst="rect">
            <a:avLst/>
          </a:prstGeom>
        </p:spPr>
      </p:pic>
    </p:spTree>
    <p:extLst>
      <p:ext uri="{BB962C8B-B14F-4D97-AF65-F5344CB8AC3E}">
        <p14:creationId xmlns:p14="http://schemas.microsoft.com/office/powerpoint/2010/main" val="1399522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F069-AAA4-84ED-0FD9-1D24076973C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5CFC72-D4A8-B0F7-C139-49F744C8C1BA}"/>
              </a:ext>
            </a:extLst>
          </p:cNvPr>
          <p:cNvSpPr>
            <a:spLocks noGrp="1"/>
          </p:cNvSpPr>
          <p:nvPr>
            <p:ph type="body" sz="quarter" idx="10"/>
          </p:nvPr>
        </p:nvSpPr>
        <p:spPr/>
        <p:txBody>
          <a:bodyPr/>
          <a:lstStyle/>
          <a:p>
            <a:r>
              <a:rPr lang="en-US" dirty="0">
                <a:solidFill>
                  <a:schemeClr val="accent2"/>
                </a:solidFill>
              </a:rPr>
              <a:t>AGI</a:t>
            </a:r>
            <a:r>
              <a:rPr lang="en-US" dirty="0"/>
              <a:t> Within SIGHT</a:t>
            </a:r>
          </a:p>
        </p:txBody>
      </p:sp>
      <p:sp>
        <p:nvSpPr>
          <p:cNvPr id="30" name="TextBox 29">
            <a:extLst>
              <a:ext uri="{FF2B5EF4-FFF2-40B4-BE49-F238E27FC236}">
                <a16:creationId xmlns:a16="http://schemas.microsoft.com/office/drawing/2014/main" id="{D2572EFF-5B4B-C39A-7354-D963A92C7C86}"/>
              </a:ext>
            </a:extLst>
          </p:cNvPr>
          <p:cNvSpPr txBox="1"/>
          <p:nvPr/>
        </p:nvSpPr>
        <p:spPr>
          <a:xfrm>
            <a:off x="580583" y="1090705"/>
            <a:ext cx="3991417" cy="2923877"/>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In the last few months, it’s become clear that Artificial General Intelligence (AGI) is near.</a:t>
            </a:r>
          </a:p>
          <a:p>
            <a:endParaRPr lang="en-US" sz="1200" b="1" spc="20" dirty="0">
              <a:solidFill>
                <a:schemeClr val="accent1"/>
              </a:solidFill>
              <a:latin typeface="Lato" panose="020F0502020204030203" pitchFamily="34" charset="0"/>
            </a:endParaRPr>
          </a:p>
          <a:p>
            <a:r>
              <a:rPr lang="en-US" sz="1100" spc="20" dirty="0">
                <a:solidFill>
                  <a:schemeClr val="accent1"/>
                </a:solidFill>
                <a:latin typeface="Lato" panose="020F0502020204030203" pitchFamily="34" charset="0"/>
              </a:rPr>
              <a:t>Intelligence unfolds on a spectrum:</a:t>
            </a:r>
          </a:p>
          <a:p>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Ants may not “think”, but dogs certainly seem to.</a:t>
            </a:r>
          </a:p>
          <a:p>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However, it's unlikely that dogs are capable of metacognition (thinking about thinking).</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r>
              <a:rPr lang="en-US" sz="1100" spc="20" dirty="0">
                <a:solidFill>
                  <a:schemeClr val="accent1"/>
                </a:solidFill>
                <a:latin typeface="Lato" panose="020F0502020204030203" pitchFamily="34" charset="0"/>
              </a:rPr>
              <a:t>The ability to reflect on our own thoughts, recognize our misconceptions, and learn from them appears to be unique to humans.</a:t>
            </a:r>
          </a:p>
          <a:p>
            <a:endParaRPr lang="en-US" sz="1100" spc="20" dirty="0">
              <a:solidFill>
                <a:schemeClr val="accent1"/>
              </a:solidFill>
              <a:latin typeface="Lato" panose="020F0502020204030203" pitchFamily="34" charset="0"/>
            </a:endParaRPr>
          </a:p>
          <a:p>
            <a:r>
              <a:rPr lang="en-US" sz="1100" spc="20" dirty="0">
                <a:solidFill>
                  <a:schemeClr val="accent1"/>
                </a:solidFill>
                <a:latin typeface="Lato" panose="020F0502020204030203" pitchFamily="34" charset="0"/>
              </a:rPr>
              <a:t>Once you can think about thinking, you unlock a recursive process that is limitless. We can think about thinking about thinking, ad infinitum.</a:t>
            </a:r>
          </a:p>
        </p:txBody>
      </p:sp>
      <p:sp>
        <p:nvSpPr>
          <p:cNvPr id="3" name="TextBox 2">
            <a:extLst>
              <a:ext uri="{FF2B5EF4-FFF2-40B4-BE49-F238E27FC236}">
                <a16:creationId xmlns:a16="http://schemas.microsoft.com/office/drawing/2014/main" id="{0A297CCF-A6F6-99E2-343C-AE8A7F99EDBF}"/>
              </a:ext>
            </a:extLst>
          </p:cNvPr>
          <p:cNvSpPr txBox="1"/>
          <p:nvPr/>
        </p:nvSpPr>
        <p:spPr>
          <a:xfrm>
            <a:off x="4712130" y="1090704"/>
            <a:ext cx="3991417" cy="2600712"/>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R1 shows that given a sufficiently large and well pre-trained base model, using cold start chain-of-thought training and pure RL on verifiable domains (e.g. math and coding) is sufficient to elicit emergent reasoning abilities.</a:t>
            </a:r>
          </a:p>
          <a:p>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This marks a turning point.</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For the first time, we have a clear, documented path to training reasoning models at scale.</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The implications are profound.</a:t>
            </a:r>
          </a:p>
          <a:p>
            <a:pPr marL="171450" indent="-171450">
              <a:buFont typeface="Arial" panose="020B0604020202020204" pitchFamily="34" charset="0"/>
              <a:buChar char="•"/>
            </a:pPr>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If reasoning ability can be systematically unlocked through reinforcement learning, then AGI is no longer a distant theoretical milestone, it’s an </a:t>
            </a:r>
            <a:r>
              <a:rPr lang="en-US" sz="1100" b="1" spc="20" dirty="0">
                <a:solidFill>
                  <a:schemeClr val="accent1"/>
                </a:solidFill>
                <a:latin typeface="Lato" panose="020F0502020204030203" pitchFamily="34" charset="0"/>
              </a:rPr>
              <a:t>engineering challenge</a:t>
            </a:r>
            <a:r>
              <a:rPr lang="en-US" sz="1100" spc="20" dirty="0">
                <a:solidFill>
                  <a:schemeClr val="accent1"/>
                </a:solidFill>
                <a:latin typeface="Lato" panose="020F0502020204030203" pitchFamily="34" charset="0"/>
              </a:rPr>
              <a:t>.</a:t>
            </a:r>
          </a:p>
        </p:txBody>
      </p:sp>
    </p:spTree>
    <p:extLst>
      <p:ext uri="{BB962C8B-B14F-4D97-AF65-F5344CB8AC3E}">
        <p14:creationId xmlns:p14="http://schemas.microsoft.com/office/powerpoint/2010/main" val="1496615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0AB6-00CB-3047-B7B7-B967838F63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02C246-1CB5-C721-855F-04DE5B1AB1E6}"/>
              </a:ext>
            </a:extLst>
          </p:cNvPr>
          <p:cNvSpPr>
            <a:spLocks noGrp="1"/>
          </p:cNvSpPr>
          <p:nvPr>
            <p:ph type="body" sz="quarter" idx="10"/>
          </p:nvPr>
        </p:nvSpPr>
        <p:spPr/>
        <p:txBody>
          <a:bodyPr/>
          <a:lstStyle/>
          <a:p>
            <a:r>
              <a:rPr lang="en-US" dirty="0"/>
              <a:t>We’re in the </a:t>
            </a:r>
            <a:r>
              <a:rPr lang="en-US" dirty="0">
                <a:solidFill>
                  <a:schemeClr val="accent2"/>
                </a:solidFill>
              </a:rPr>
              <a:t>sixth wave </a:t>
            </a:r>
            <a:r>
              <a:rPr lang="en-US" dirty="0"/>
              <a:t>of innovation</a:t>
            </a:r>
          </a:p>
        </p:txBody>
      </p:sp>
      <p:pic>
        <p:nvPicPr>
          <p:cNvPr id="19458" name="Picture 2">
            <a:extLst>
              <a:ext uri="{FF2B5EF4-FFF2-40B4-BE49-F238E27FC236}">
                <a16:creationId xmlns:a16="http://schemas.microsoft.com/office/drawing/2014/main" id="{8D4ECD60-76AE-81F6-6322-29D73437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930" y="959101"/>
            <a:ext cx="6921917" cy="362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30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A46E7-70DB-5847-D109-3C4C1ABD3CDE}"/>
            </a:ext>
          </a:extLst>
        </p:cNvPr>
        <p:cNvGrpSpPr/>
        <p:nvPr/>
      </p:nvGrpSpPr>
      <p:grpSpPr>
        <a:xfrm>
          <a:off x="0" y="0"/>
          <a:ext cx="0" cy="0"/>
          <a:chOff x="0" y="0"/>
          <a:chExt cx="0" cy="0"/>
        </a:xfrm>
      </p:grpSpPr>
      <p:sp>
        <p:nvSpPr>
          <p:cNvPr id="8" name="Text Placeholder 14">
            <a:extLst>
              <a:ext uri="{FF2B5EF4-FFF2-40B4-BE49-F238E27FC236}">
                <a16:creationId xmlns:a16="http://schemas.microsoft.com/office/drawing/2014/main" id="{C0A67F5B-1C9D-97FC-B99F-27C44738A34C}"/>
              </a:ext>
            </a:extLst>
          </p:cNvPr>
          <p:cNvSpPr txBox="1">
            <a:spLocks/>
          </p:cNvSpPr>
          <p:nvPr/>
        </p:nvSpPr>
        <p:spPr>
          <a:xfrm>
            <a:off x="3542390" y="1905366"/>
            <a:ext cx="4529925" cy="1384995"/>
          </a:xfrm>
          <a:prstGeom prst="rect">
            <a:avLst/>
          </a:prstGeom>
        </p:spPr>
        <p:txBody>
          <a:bodyPr vert="horz" wrap="square" lIns="0" tIns="0" rIns="0" bIns="0" rtlCol="0" anchor="ctr">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0" lang="en-US" sz="2800" b="0" i="0" u="none" strike="noStrike" kern="1200" cap="none" spc="-50" normalizeH="0" baseline="0" dirty="0" smtClean="0">
                <a:ln w="3175">
                  <a:noFill/>
                </a:ln>
                <a:gradFill>
                  <a:gsLst>
                    <a:gs pos="0">
                      <a:srgbClr val="FFFFFF"/>
                    </a:gs>
                    <a:gs pos="100000">
                      <a:srgbClr val="FFFFFF"/>
                    </a:gs>
                  </a:gsLst>
                  <a:lin ang="5400000" scaled="1"/>
                </a:gradFill>
                <a:effectLst/>
                <a:uLnTx/>
                <a:uFillTx/>
                <a:latin typeface="Segoe UI Semibold"/>
                <a:ea typeface="+mj-lt"/>
                <a:cs typeface="Segoe UI Semibold"/>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423">
              <a:spcBef>
                <a:spcPts val="0"/>
              </a:spcBef>
              <a:buNone/>
              <a:defRPr/>
            </a:pPr>
            <a:r>
              <a:rPr lang="en-US" sz="3000" b="1" spc="0" dirty="0">
                <a:solidFill>
                  <a:schemeClr val="accent1"/>
                </a:solidFill>
                <a:latin typeface="Roboto" panose="02000000000000000000" pitchFamily="2" charset="0"/>
                <a:ea typeface="Roboto" panose="02000000000000000000" pitchFamily="2" charset="0"/>
                <a:cs typeface="Segoe Sans Display Semibold" pitchFamily="2" charset="0"/>
              </a:rPr>
              <a:t>of organizations believe </a:t>
            </a:r>
            <a:r>
              <a:rPr lang="en-US" sz="3000" b="1" spc="0" dirty="0">
                <a:solidFill>
                  <a:srgbClr val="8866D2"/>
                </a:solidFill>
                <a:latin typeface="Roboto" panose="02000000000000000000" pitchFamily="2" charset="0"/>
                <a:ea typeface="Roboto" panose="02000000000000000000" pitchFamily="2" charset="0"/>
                <a:cs typeface="Segoe Sans Display Semibold" pitchFamily="2" charset="0"/>
              </a:rPr>
              <a:t>AI</a:t>
            </a:r>
            <a:r>
              <a:rPr lang="en-US" sz="3000" b="1" spc="0" dirty="0">
                <a:solidFill>
                  <a:srgbClr val="000000"/>
                </a:solidFill>
                <a:latin typeface="Roboto" panose="02000000000000000000" pitchFamily="2" charset="0"/>
                <a:ea typeface="Roboto" panose="02000000000000000000" pitchFamily="2" charset="0"/>
                <a:cs typeface="Segoe Sans Display Semibold" pitchFamily="2" charset="0"/>
              </a:rPr>
              <a:t> </a:t>
            </a:r>
            <a:r>
              <a:rPr lang="en-US" sz="3000" b="1" spc="0" dirty="0">
                <a:solidFill>
                  <a:schemeClr val="accent1"/>
                </a:solidFill>
                <a:latin typeface="Roboto" panose="02000000000000000000" pitchFamily="2" charset="0"/>
                <a:ea typeface="Roboto" panose="02000000000000000000" pitchFamily="2" charset="0"/>
                <a:cs typeface="Segoe Sans Display Semibold" pitchFamily="2" charset="0"/>
              </a:rPr>
              <a:t>will give them a competitive edge</a:t>
            </a:r>
          </a:p>
        </p:txBody>
      </p:sp>
      <p:sp>
        <p:nvSpPr>
          <p:cNvPr id="2" name="Text Placeholder 1">
            <a:extLst>
              <a:ext uri="{FF2B5EF4-FFF2-40B4-BE49-F238E27FC236}">
                <a16:creationId xmlns:a16="http://schemas.microsoft.com/office/drawing/2014/main" id="{670725DB-196E-0BBF-0B2B-C2E553CBB1C2}"/>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ADOPTION</a:t>
            </a:r>
          </a:p>
        </p:txBody>
      </p:sp>
      <p:grpSp>
        <p:nvGrpSpPr>
          <p:cNvPr id="3" name="Group 2">
            <a:extLst>
              <a:ext uri="{FF2B5EF4-FFF2-40B4-BE49-F238E27FC236}">
                <a16:creationId xmlns:a16="http://schemas.microsoft.com/office/drawing/2014/main" id="{F3E4DB2A-271B-66E8-AF28-37ADED9DF76C}"/>
              </a:ext>
              <a:ext uri="{C183D7F6-B498-43B3-948B-1728B52AA6E4}">
                <adec:decorative xmlns:adec="http://schemas.microsoft.com/office/drawing/2017/decorative" val="1"/>
              </a:ext>
            </a:extLst>
          </p:cNvPr>
          <p:cNvGrpSpPr/>
          <p:nvPr/>
        </p:nvGrpSpPr>
        <p:grpSpPr>
          <a:xfrm>
            <a:off x="869683" y="1438192"/>
            <a:ext cx="2319348" cy="2319342"/>
            <a:chOff x="879034" y="1346200"/>
            <a:chExt cx="3937016" cy="3937006"/>
          </a:xfrm>
        </p:grpSpPr>
        <p:sp>
          <p:nvSpPr>
            <p:cNvPr id="4" name="Oval 3">
              <a:extLst>
                <a:ext uri="{FF2B5EF4-FFF2-40B4-BE49-F238E27FC236}">
                  <a16:creationId xmlns:a16="http://schemas.microsoft.com/office/drawing/2014/main" id="{E8983B99-D2DF-5990-B9DB-049A207B51CD}"/>
                </a:ext>
              </a:extLst>
            </p:cNvPr>
            <p:cNvSpPr/>
            <p:nvPr/>
          </p:nvSpPr>
          <p:spPr>
            <a:xfrm>
              <a:off x="879034" y="1346200"/>
              <a:ext cx="3937016" cy="3937006"/>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9354" fontAlgn="base">
                <a:spcBef>
                  <a:spcPct val="0"/>
                </a:spcBef>
                <a:defRPr/>
              </a:pPr>
              <a:endParaRPr lang="en-US" sz="1500" b="1">
                <a:solidFill>
                  <a:srgbClr val="225B61"/>
                </a:solidFill>
                <a:latin typeface="Segoe Sans Display"/>
                <a:cs typeface="Segoe Sans Display Semibold" pitchFamily="2" charset="0"/>
              </a:endParaRPr>
            </a:p>
          </p:txBody>
        </p:sp>
        <p:sp>
          <p:nvSpPr>
            <p:cNvPr id="6" name="Arc 5">
              <a:extLst>
                <a:ext uri="{FF2B5EF4-FFF2-40B4-BE49-F238E27FC236}">
                  <a16:creationId xmlns:a16="http://schemas.microsoft.com/office/drawing/2014/main" id="{97B5BE75-7DC3-BBEF-6EFD-8F3A25490D52}"/>
                </a:ext>
              </a:extLst>
            </p:cNvPr>
            <p:cNvSpPr/>
            <p:nvPr/>
          </p:nvSpPr>
          <p:spPr>
            <a:xfrm>
              <a:off x="1044135" y="1511300"/>
              <a:ext cx="3606814" cy="3606806"/>
            </a:xfrm>
            <a:prstGeom prst="arc">
              <a:avLst>
                <a:gd name="adj1" fmla="val 16200000"/>
                <a:gd name="adj2" fmla="val 14202810"/>
              </a:avLst>
            </a:prstGeom>
            <a:noFill/>
            <a:ln w="142875" cap="rnd">
              <a:gradFill>
                <a:gsLst>
                  <a:gs pos="0">
                    <a:schemeClr val="bg2"/>
                  </a:gs>
                  <a:gs pos="80000">
                    <a:srgbClr val="7A75C1"/>
                  </a:gs>
                  <a:gs pos="100000">
                    <a:srgbClr val="8661C5"/>
                  </a:gs>
                </a:gsLst>
                <a:lin ang="5400000" scaled="1"/>
              </a:grad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9354" fontAlgn="base">
                <a:spcBef>
                  <a:spcPct val="0"/>
                </a:spcBef>
                <a:defRPr/>
              </a:pPr>
              <a:endParaRPr lang="en-US" sz="825">
                <a:solidFill>
                  <a:srgbClr val="225B61"/>
                </a:solidFill>
                <a:latin typeface="Segoe Sans Display Semibold" pitchFamily="2" charset="0"/>
                <a:cs typeface="Segoe Sans Display Semibold" pitchFamily="2" charset="0"/>
              </a:endParaRPr>
            </a:p>
          </p:txBody>
        </p:sp>
        <p:sp>
          <p:nvSpPr>
            <p:cNvPr id="7" name="Oval 6">
              <a:extLst>
                <a:ext uri="{FF2B5EF4-FFF2-40B4-BE49-F238E27FC236}">
                  <a16:creationId xmlns:a16="http://schemas.microsoft.com/office/drawing/2014/main" id="{0A50248A-9F85-7C5C-A5B9-A6F1B5E10869}"/>
                </a:ext>
              </a:extLst>
            </p:cNvPr>
            <p:cNvSpPr/>
            <p:nvPr/>
          </p:nvSpPr>
          <p:spPr>
            <a:xfrm>
              <a:off x="1221928" y="1689097"/>
              <a:ext cx="3251230" cy="3251222"/>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99354" fontAlgn="base">
                <a:spcBef>
                  <a:spcPct val="0"/>
                </a:spcBef>
                <a:defRPr/>
              </a:pPr>
              <a:endParaRPr lang="en-US" sz="825">
                <a:solidFill>
                  <a:srgbClr val="225B61"/>
                </a:solidFill>
                <a:latin typeface="Segoe Sans Display Semibold" pitchFamily="2" charset="0"/>
                <a:cs typeface="Segoe Sans Display Semibold" pitchFamily="2" charset="0"/>
              </a:endParaRPr>
            </a:p>
          </p:txBody>
        </p:sp>
      </p:grpSp>
      <p:sp>
        <p:nvSpPr>
          <p:cNvPr id="9" name="Text Placeholder 10">
            <a:extLst>
              <a:ext uri="{FF2B5EF4-FFF2-40B4-BE49-F238E27FC236}">
                <a16:creationId xmlns:a16="http://schemas.microsoft.com/office/drawing/2014/main" id="{7C96A74A-8200-F014-6D2F-097EC115569F}"/>
              </a:ext>
            </a:extLst>
          </p:cNvPr>
          <p:cNvSpPr txBox="1">
            <a:spLocks/>
          </p:cNvSpPr>
          <p:nvPr/>
        </p:nvSpPr>
        <p:spPr>
          <a:xfrm>
            <a:off x="435769" y="4388115"/>
            <a:ext cx="2037417" cy="138499"/>
          </a:xfrm>
          <a:prstGeom prst="rect">
            <a:avLst/>
          </a:prstGeom>
          <a:noFill/>
        </p:spPr>
        <p:txBody>
          <a:bodyPr vert="horz" wrap="none" lIns="0" tIns="0" rIns="0" bIns="0" rtlCol="0" anchor="b">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99423">
              <a:defRPr/>
            </a:pPr>
            <a:r>
              <a:rPr lang="en-US" sz="900" dirty="0">
                <a:solidFill>
                  <a:schemeClr val="accent1"/>
                </a:solidFill>
                <a:latin typeface="Roboto" panose="02000000000000000000" pitchFamily="2" charset="0"/>
                <a:ea typeface="Roboto" panose="02000000000000000000" pitchFamily="2" charset="0"/>
              </a:rPr>
              <a:t>Source:</a:t>
            </a:r>
            <a:r>
              <a:rPr lang="en-US" sz="900" dirty="0">
                <a:solidFill>
                  <a:srgbClr val="8866D2"/>
                </a:solidFill>
                <a:latin typeface="Roboto" panose="02000000000000000000" pitchFamily="2" charset="0"/>
                <a:ea typeface="Roboto" panose="02000000000000000000" pitchFamily="2" charset="0"/>
              </a:rPr>
              <a:t> </a:t>
            </a:r>
            <a:r>
              <a:rPr lang="en-US" sz="900" dirty="0">
                <a:solidFill>
                  <a:srgbClr val="8866D2"/>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MIT Sloan Management Review</a:t>
            </a:r>
            <a:endParaRPr lang="en-US" sz="900" dirty="0">
              <a:solidFill>
                <a:srgbClr val="8866D2"/>
              </a:solidFill>
              <a:latin typeface="Roboto" panose="02000000000000000000" pitchFamily="2" charset="0"/>
              <a:ea typeface="Roboto" panose="02000000000000000000" pitchFamily="2" charset="0"/>
            </a:endParaRPr>
          </a:p>
        </p:txBody>
      </p:sp>
      <p:sp>
        <p:nvSpPr>
          <p:cNvPr id="10" name="Text Placeholder 7">
            <a:extLst>
              <a:ext uri="{FF2B5EF4-FFF2-40B4-BE49-F238E27FC236}">
                <a16:creationId xmlns:a16="http://schemas.microsoft.com/office/drawing/2014/main" id="{504665BA-4B1D-EF13-CF98-FEFE6B98FE4C}"/>
              </a:ext>
            </a:extLst>
          </p:cNvPr>
          <p:cNvSpPr txBox="1">
            <a:spLocks/>
          </p:cNvSpPr>
          <p:nvPr/>
        </p:nvSpPr>
        <p:spPr>
          <a:xfrm>
            <a:off x="1231622" y="2170824"/>
            <a:ext cx="1595472" cy="854080"/>
          </a:xfrm>
          <a:prstGeom prst="rect">
            <a:avLst/>
          </a:prstGeom>
          <a:noFill/>
        </p:spPr>
        <p:txBody>
          <a:bodyPr vert="horz" wrap="square" lIns="0" tIns="0" rIns="0" bIns="0" rtlCol="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3998" kern="1200" spc="0" baseline="0">
                <a:gradFill>
                  <a:gsLst>
                    <a:gs pos="0">
                      <a:srgbClr val="50E6FF"/>
                    </a:gs>
                    <a:gs pos="100000">
                      <a:srgbClr val="0078D4"/>
                    </a:gs>
                  </a:gsLst>
                  <a:lin ang="2400000" scaled="0"/>
                </a:gradFill>
                <a:latin typeface="+mj-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99423">
              <a:defRPr/>
            </a:pPr>
            <a:r>
              <a:rPr lang="en-US" sz="5550" b="1" dirty="0">
                <a:solidFill>
                  <a:srgbClr val="8866D2"/>
                </a:solidFill>
                <a:latin typeface="Roboto" panose="02000000000000000000" pitchFamily="2" charset="0"/>
                <a:ea typeface="Roboto" panose="02000000000000000000" pitchFamily="2" charset="0"/>
              </a:rPr>
              <a:t>87%</a:t>
            </a:r>
          </a:p>
        </p:txBody>
      </p:sp>
    </p:spTree>
    <p:extLst>
      <p:ext uri="{BB962C8B-B14F-4D97-AF65-F5344CB8AC3E}">
        <p14:creationId xmlns:p14="http://schemas.microsoft.com/office/powerpoint/2010/main" val="361199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5A03-2932-E1E8-721A-E2BE5CA9CC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1BFD8B-A202-094B-A85F-B07064F169DB}"/>
              </a:ext>
            </a:extLst>
          </p:cNvPr>
          <p:cNvSpPr>
            <a:spLocks noGrp="1"/>
          </p:cNvSpPr>
          <p:nvPr>
            <p:ph type="body" sz="quarter" idx="10"/>
          </p:nvPr>
        </p:nvSpPr>
        <p:spPr>
          <a:xfrm>
            <a:off x="584201" y="575841"/>
            <a:ext cx="4496093" cy="383260"/>
          </a:xfrm>
        </p:spPr>
        <p:txBody>
          <a:bodyPr/>
          <a:lstStyle/>
          <a:p>
            <a:r>
              <a:rPr lang="en-US" dirty="0"/>
              <a:t>AI-</a:t>
            </a:r>
            <a:r>
              <a:rPr lang="en-US" dirty="0" err="1"/>
              <a:t>FUELeD</a:t>
            </a:r>
            <a:r>
              <a:rPr lang="en-US" dirty="0"/>
              <a:t> </a:t>
            </a:r>
            <a:r>
              <a:rPr lang="en-US" dirty="0">
                <a:solidFill>
                  <a:schemeClr val="accent2"/>
                </a:solidFill>
              </a:rPr>
              <a:t>BUSINESS GROWTH</a:t>
            </a:r>
          </a:p>
        </p:txBody>
      </p:sp>
      <p:sp>
        <p:nvSpPr>
          <p:cNvPr id="9" name="Text Placeholder 10">
            <a:extLst>
              <a:ext uri="{FF2B5EF4-FFF2-40B4-BE49-F238E27FC236}">
                <a16:creationId xmlns:a16="http://schemas.microsoft.com/office/drawing/2014/main" id="{20114576-8096-E5E1-471E-A0738B1DE400}"/>
              </a:ext>
            </a:extLst>
          </p:cNvPr>
          <p:cNvSpPr txBox="1">
            <a:spLocks/>
          </p:cNvSpPr>
          <p:nvPr/>
        </p:nvSpPr>
        <p:spPr>
          <a:xfrm>
            <a:off x="435769" y="4388115"/>
            <a:ext cx="1776127" cy="138499"/>
          </a:xfrm>
          <a:prstGeom prst="rect">
            <a:avLst/>
          </a:prstGeom>
          <a:noFill/>
        </p:spPr>
        <p:txBody>
          <a:bodyPr vert="horz" wrap="none" lIns="0" tIns="0" rIns="0" bIns="0" rtlCol="0" anchor="b">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99423">
              <a:defRPr/>
            </a:pPr>
            <a:r>
              <a:rPr lang="en-US" sz="900" dirty="0">
                <a:solidFill>
                  <a:schemeClr val="accent1"/>
                </a:solidFill>
                <a:latin typeface="Roboto" panose="02000000000000000000" pitchFamily="2" charset="0"/>
                <a:ea typeface="Roboto" panose="02000000000000000000" pitchFamily="2" charset="0"/>
              </a:rPr>
              <a:t>Sources:</a:t>
            </a:r>
            <a:r>
              <a:rPr lang="en-US" sz="900" dirty="0">
                <a:solidFill>
                  <a:srgbClr val="8866D2"/>
                </a:solidFill>
                <a:latin typeface="Roboto" panose="02000000000000000000" pitchFamily="2" charset="0"/>
                <a:ea typeface="Roboto" panose="02000000000000000000" pitchFamily="2" charset="0"/>
              </a:rPr>
              <a:t> </a:t>
            </a:r>
            <a:r>
              <a:rPr lang="en-US" sz="900" baseline="30000" dirty="0">
                <a:solidFill>
                  <a:srgbClr val="8866D2"/>
                </a:solidFill>
                <a:latin typeface="Roboto" panose="02000000000000000000" pitchFamily="2" charset="0"/>
                <a:ea typeface="Roboto" panose="02000000000000000000" pitchFamily="2" charset="0"/>
                <a:cs typeface="Segoe Sans Text"/>
              </a:rPr>
              <a:t>1</a:t>
            </a:r>
            <a:r>
              <a:rPr lang="en-US" sz="900" u="sng" dirty="0">
                <a:solidFill>
                  <a:srgbClr val="8866D2"/>
                </a:solidFill>
                <a:latin typeface="Roboto" panose="02000000000000000000" pitchFamily="2" charset="0"/>
                <a:ea typeface="Roboto" panose="02000000000000000000" pitchFamily="2" charset="0"/>
                <a:cs typeface="Segoe Sans Text"/>
                <a:hlinkClick r:id="rId3">
                  <a:extLst>
                    <a:ext uri="{A12FA001-AC4F-418D-AE19-62706E023703}">
                      <ahyp:hlinkClr xmlns:ahyp="http://schemas.microsoft.com/office/drawing/2018/hyperlinkcolor" val="tx"/>
                    </a:ext>
                  </a:extLst>
                </a:hlinkClick>
              </a:rPr>
              <a:t>G</a:t>
            </a:r>
            <a:r>
              <a:rPr lang="en-US" sz="900" u="sng" dirty="0">
                <a:solidFill>
                  <a:srgbClr val="8866D2"/>
                </a:solidFill>
                <a:latin typeface="Roboto" panose="02000000000000000000" pitchFamily="2" charset="0"/>
                <a:ea typeface="Roboto" panose="02000000000000000000" pitchFamily="2" charset="0"/>
                <a:cs typeface="Segoe Sans Text"/>
                <a:hlinkClick r:id="rId4">
                  <a:extLst>
                    <a:ext uri="{A12FA001-AC4F-418D-AE19-62706E023703}">
                      <ahyp:hlinkClr xmlns:ahyp="http://schemas.microsoft.com/office/drawing/2018/hyperlinkcolor" val="tx"/>
                    </a:ext>
                  </a:extLst>
                </a:hlinkClick>
              </a:rPr>
              <a:t>MIT</a:t>
            </a:r>
            <a:r>
              <a:rPr lang="en-US" sz="900" u="sng" dirty="0">
                <a:solidFill>
                  <a:srgbClr val="8866D2"/>
                </a:solidFill>
                <a:latin typeface="Roboto" panose="02000000000000000000" pitchFamily="2" charset="0"/>
                <a:ea typeface="Roboto" panose="02000000000000000000" pitchFamily="2" charset="0"/>
                <a:cs typeface="Segoe Sans Text"/>
              </a:rPr>
              <a:t>, </a:t>
            </a:r>
            <a:r>
              <a:rPr lang="en-US" sz="900" baseline="30000" dirty="0">
                <a:solidFill>
                  <a:srgbClr val="8866D2"/>
                </a:solidFill>
                <a:latin typeface="Roboto" panose="02000000000000000000" pitchFamily="2" charset="0"/>
                <a:ea typeface="Roboto" panose="02000000000000000000" pitchFamily="2" charset="0"/>
                <a:cs typeface="Segoe Sans Text"/>
              </a:rPr>
              <a:t>2</a:t>
            </a:r>
            <a:r>
              <a:rPr lang="en-US" sz="900" u="sng" dirty="0">
                <a:solidFill>
                  <a:srgbClr val="8866D2"/>
                </a:solidFill>
                <a:latin typeface="Roboto" panose="02000000000000000000" pitchFamily="2" charset="0"/>
                <a:ea typeface="Roboto" panose="02000000000000000000" pitchFamily="2" charset="0"/>
                <a:cs typeface="Segoe Sans Text"/>
                <a:hlinkClick r:id="rId5">
                  <a:extLst>
                    <a:ext uri="{A12FA001-AC4F-418D-AE19-62706E023703}">
                      <ahyp:hlinkClr xmlns:ahyp="http://schemas.microsoft.com/office/drawing/2018/hyperlinkcolor" val="tx"/>
                    </a:ext>
                  </a:extLst>
                </a:hlinkClick>
              </a:rPr>
              <a:t>Forrester</a:t>
            </a:r>
            <a:r>
              <a:rPr lang="en-US" sz="900" dirty="0">
                <a:solidFill>
                  <a:srgbClr val="8866D2"/>
                </a:solidFill>
                <a:latin typeface="Roboto" panose="02000000000000000000" pitchFamily="2" charset="0"/>
                <a:ea typeface="Roboto" panose="02000000000000000000" pitchFamily="2" charset="0"/>
                <a:cs typeface="Segoe Sans Text"/>
              </a:rPr>
              <a:t>, </a:t>
            </a:r>
            <a:r>
              <a:rPr lang="en-US" sz="900" baseline="30000" dirty="0">
                <a:solidFill>
                  <a:srgbClr val="8866D2"/>
                </a:solidFill>
                <a:latin typeface="Roboto" panose="02000000000000000000" pitchFamily="2" charset="0"/>
                <a:ea typeface="Roboto" panose="02000000000000000000" pitchFamily="2" charset="0"/>
                <a:cs typeface="Segoe Sans Text"/>
                <a:hlinkClick r:id="rId6">
                  <a:extLst>
                    <a:ext uri="{A12FA001-AC4F-418D-AE19-62706E023703}">
                      <ahyp:hlinkClr xmlns:ahyp="http://schemas.microsoft.com/office/drawing/2018/hyperlinkcolor" val="tx"/>
                    </a:ext>
                  </a:extLst>
                </a:hlinkClick>
              </a:rPr>
              <a:t>3</a:t>
            </a:r>
            <a:r>
              <a:rPr lang="en-US" sz="900" u="sng" dirty="0">
                <a:solidFill>
                  <a:srgbClr val="8866D2"/>
                </a:solidFill>
                <a:latin typeface="Roboto" panose="02000000000000000000" pitchFamily="2" charset="0"/>
                <a:ea typeface="Roboto" panose="02000000000000000000" pitchFamily="2" charset="0"/>
                <a:cs typeface="Segoe Sans Text"/>
                <a:hlinkClick r:id="rId7">
                  <a:extLst>
                    <a:ext uri="{A12FA001-AC4F-418D-AE19-62706E023703}">
                      <ahyp:hlinkClr xmlns:ahyp="http://schemas.microsoft.com/office/drawing/2018/hyperlinkcolor" val="tx"/>
                    </a:ext>
                  </a:extLst>
                </a:hlinkClick>
              </a:rPr>
              <a:t>KPMG</a:t>
            </a:r>
            <a:endParaRPr lang="en-US" sz="900" u="sng" dirty="0">
              <a:solidFill>
                <a:srgbClr val="8866D2"/>
              </a:solidFill>
              <a:latin typeface="Roboto" panose="02000000000000000000" pitchFamily="2" charset="0"/>
              <a:ea typeface="Roboto" panose="02000000000000000000" pitchFamily="2" charset="0"/>
              <a:cs typeface="Segoe Sans Text"/>
              <a:hlinkClick r:id="rId6">
                <a:extLst>
                  <a:ext uri="{A12FA001-AC4F-418D-AE19-62706E023703}">
                    <ahyp:hlinkClr xmlns:ahyp="http://schemas.microsoft.com/office/drawing/2018/hyperlinkcolor" val="tx"/>
                  </a:ext>
                </a:extLst>
              </a:hlinkClick>
            </a:endParaRPr>
          </a:p>
        </p:txBody>
      </p:sp>
      <p:grpSp>
        <p:nvGrpSpPr>
          <p:cNvPr id="3" name="Group 2">
            <a:extLst>
              <a:ext uri="{FF2B5EF4-FFF2-40B4-BE49-F238E27FC236}">
                <a16:creationId xmlns:a16="http://schemas.microsoft.com/office/drawing/2014/main" id="{B6E2849E-FE9D-C9A9-F772-CAF00ABFAE3F}"/>
              </a:ext>
              <a:ext uri="{C183D7F6-B498-43B3-948B-1728B52AA6E4}">
                <adec:decorative xmlns:adec="http://schemas.microsoft.com/office/drawing/2017/decorative" val="1"/>
              </a:ext>
            </a:extLst>
          </p:cNvPr>
          <p:cNvGrpSpPr/>
          <p:nvPr/>
        </p:nvGrpSpPr>
        <p:grpSpPr>
          <a:xfrm>
            <a:off x="444098" y="1302339"/>
            <a:ext cx="8264134" cy="2813263"/>
            <a:chOff x="592130" y="1943100"/>
            <a:chExt cx="11018845" cy="3751017"/>
          </a:xfrm>
        </p:grpSpPr>
        <p:sp>
          <p:nvSpPr>
            <p:cNvPr id="4" name="Rectangle: Rounded Corners 5">
              <a:extLst>
                <a:ext uri="{FF2B5EF4-FFF2-40B4-BE49-F238E27FC236}">
                  <a16:creationId xmlns:a16="http://schemas.microsoft.com/office/drawing/2014/main" id="{110F82B9-21E3-9A71-9143-1F28465208A0}"/>
                </a:ext>
                <a:ext uri="{C183D7F6-B498-43B3-948B-1728B52AA6E4}">
                  <adec:decorative xmlns:adec="http://schemas.microsoft.com/office/drawing/2017/decorative" val="1"/>
                </a:ext>
              </a:extLst>
            </p:cNvPr>
            <p:cNvSpPr/>
            <p:nvPr/>
          </p:nvSpPr>
          <p:spPr>
            <a:xfrm>
              <a:off x="592130" y="1943100"/>
              <a:ext cx="11018845" cy="3751017"/>
            </a:xfrm>
            <a:prstGeom prst="roundRect">
              <a:avLst>
                <a:gd name="adj" fmla="val 5180"/>
              </a:avLst>
            </a:prstGeom>
            <a:solidFill>
              <a:srgbClr val="F9F9F9">
                <a:alpha val="70000"/>
              </a:srgbClr>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76">
                <a:buSzPct val="90000"/>
                <a:defRPr/>
              </a:pPr>
              <a:endParaRPr lang="en-US" sz="675">
                <a:gradFill>
                  <a:gsLst>
                    <a:gs pos="2874">
                      <a:srgbClr val="FFFFFF"/>
                    </a:gs>
                    <a:gs pos="17978">
                      <a:srgbClr val="FFFFFF"/>
                    </a:gs>
                  </a:gsLst>
                  <a:lin ang="2700000" scaled="0"/>
                </a:gradFill>
                <a:latin typeface="Segoe UI"/>
              </a:endParaRPr>
            </a:p>
          </p:txBody>
        </p:sp>
        <p:sp>
          <p:nvSpPr>
            <p:cNvPr id="6" name="Rounded Rectangle 35_1">
              <a:extLst>
                <a:ext uri="{FF2B5EF4-FFF2-40B4-BE49-F238E27FC236}">
                  <a16:creationId xmlns:a16="http://schemas.microsoft.com/office/drawing/2014/main" id="{10994C4D-0969-AF47-F572-8A1E97F3C20B}"/>
                </a:ext>
                <a:ext uri="{C183D7F6-B498-43B3-948B-1728B52AA6E4}">
                  <adec:decorative xmlns:adec="http://schemas.microsoft.com/office/drawing/2017/decorative" val="1"/>
                </a:ext>
              </a:extLst>
            </p:cNvPr>
            <p:cNvSpPr>
              <a:spLocks/>
            </p:cNvSpPr>
            <p:nvPr/>
          </p:nvSpPr>
          <p:spPr>
            <a:xfrm>
              <a:off x="683733" y="2035529"/>
              <a:ext cx="3528328" cy="3566160"/>
            </a:xfrm>
            <a:prstGeom prst="roundRect">
              <a:avLst>
                <a:gd name="adj" fmla="val 4023"/>
              </a:avLst>
            </a:prstGeom>
            <a:solidFill>
              <a:srgbClr val="FFFFFF"/>
            </a:solidFill>
            <a:ln w="6350"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76">
                <a:buSzPct val="90000"/>
                <a:defRPr/>
              </a:pPr>
              <a:endParaRPr lang="en-US" sz="675">
                <a:gradFill>
                  <a:gsLst>
                    <a:gs pos="2874">
                      <a:srgbClr val="FFFFFF"/>
                    </a:gs>
                    <a:gs pos="17978">
                      <a:srgbClr val="FFFFFF"/>
                    </a:gs>
                  </a:gsLst>
                  <a:lin ang="2700000" scaled="0"/>
                </a:gradFill>
                <a:latin typeface="Segoe UI"/>
              </a:endParaRPr>
            </a:p>
          </p:txBody>
        </p:sp>
        <p:sp>
          <p:nvSpPr>
            <p:cNvPr id="7" name="Rounded Rectangle 35_1">
              <a:extLst>
                <a:ext uri="{FF2B5EF4-FFF2-40B4-BE49-F238E27FC236}">
                  <a16:creationId xmlns:a16="http://schemas.microsoft.com/office/drawing/2014/main" id="{80E10602-23A1-CBE5-AB43-F6F0388CDF12}"/>
                </a:ext>
                <a:ext uri="{C183D7F6-B498-43B3-948B-1728B52AA6E4}">
                  <adec:decorative xmlns:adec="http://schemas.microsoft.com/office/drawing/2017/decorative" val="1"/>
                </a:ext>
              </a:extLst>
            </p:cNvPr>
            <p:cNvSpPr>
              <a:spLocks/>
            </p:cNvSpPr>
            <p:nvPr/>
          </p:nvSpPr>
          <p:spPr>
            <a:xfrm>
              <a:off x="4303664" y="2035529"/>
              <a:ext cx="3595780" cy="3566160"/>
            </a:xfrm>
            <a:prstGeom prst="roundRect">
              <a:avLst>
                <a:gd name="adj" fmla="val 4023"/>
              </a:avLst>
            </a:prstGeom>
            <a:solidFill>
              <a:srgbClr val="FFFFFF"/>
            </a:solidFill>
            <a:ln w="6350"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76">
                <a:buSzPct val="90000"/>
                <a:defRPr/>
              </a:pPr>
              <a:endParaRPr lang="en-US" sz="675">
                <a:gradFill>
                  <a:gsLst>
                    <a:gs pos="2874">
                      <a:srgbClr val="FFFFFF"/>
                    </a:gs>
                    <a:gs pos="17978">
                      <a:srgbClr val="FFFFFF"/>
                    </a:gs>
                  </a:gsLst>
                  <a:lin ang="2700000" scaled="0"/>
                </a:gradFill>
                <a:latin typeface="Segoe UI"/>
              </a:endParaRPr>
            </a:p>
          </p:txBody>
        </p:sp>
        <p:sp>
          <p:nvSpPr>
            <p:cNvPr id="8" name="Rounded Rectangle 35_1">
              <a:extLst>
                <a:ext uri="{FF2B5EF4-FFF2-40B4-BE49-F238E27FC236}">
                  <a16:creationId xmlns:a16="http://schemas.microsoft.com/office/drawing/2014/main" id="{E8F8D691-BB29-2843-ADBA-AD68FAD7425A}"/>
                </a:ext>
                <a:ext uri="{C183D7F6-B498-43B3-948B-1728B52AA6E4}">
                  <adec:decorative xmlns:adec="http://schemas.microsoft.com/office/drawing/2017/decorative" val="1"/>
                </a:ext>
              </a:extLst>
            </p:cNvPr>
            <p:cNvSpPr>
              <a:spLocks/>
            </p:cNvSpPr>
            <p:nvPr/>
          </p:nvSpPr>
          <p:spPr>
            <a:xfrm>
              <a:off x="7991047" y="2035529"/>
              <a:ext cx="3528326" cy="3566160"/>
            </a:xfrm>
            <a:prstGeom prst="roundRect">
              <a:avLst>
                <a:gd name="adj" fmla="val 4023"/>
              </a:avLst>
            </a:prstGeom>
            <a:solidFill>
              <a:srgbClr val="FFFFFF"/>
            </a:solidFill>
            <a:ln w="6350"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776">
                <a:buSzPct val="90000"/>
                <a:defRPr/>
              </a:pPr>
              <a:endParaRPr lang="en-US" sz="675">
                <a:gradFill>
                  <a:gsLst>
                    <a:gs pos="2874">
                      <a:srgbClr val="FFFFFF"/>
                    </a:gs>
                    <a:gs pos="17978">
                      <a:srgbClr val="FFFFFF"/>
                    </a:gs>
                  </a:gsLst>
                  <a:lin ang="2700000" scaled="0"/>
                </a:gradFill>
                <a:latin typeface="Segoe UI"/>
              </a:endParaRPr>
            </a:p>
          </p:txBody>
        </p:sp>
      </p:grpSp>
      <p:sp>
        <p:nvSpPr>
          <p:cNvPr id="10" name="TextBox 9">
            <a:extLst>
              <a:ext uri="{FF2B5EF4-FFF2-40B4-BE49-F238E27FC236}">
                <a16:creationId xmlns:a16="http://schemas.microsoft.com/office/drawing/2014/main" id="{6780B0FD-E187-386F-D870-5B38A23725EC}"/>
              </a:ext>
            </a:extLst>
          </p:cNvPr>
          <p:cNvSpPr txBox="1"/>
          <p:nvPr/>
        </p:nvSpPr>
        <p:spPr>
          <a:xfrm>
            <a:off x="650508" y="1706881"/>
            <a:ext cx="1689545" cy="761747"/>
          </a:xfrm>
          <a:prstGeom prst="rect">
            <a:avLst/>
          </a:prstGeom>
          <a:noFill/>
        </p:spPr>
        <p:txBody>
          <a:bodyPr wrap="square" lIns="0" tIns="0" rIns="0" bIns="0">
            <a:spAutoFit/>
          </a:bodyPr>
          <a:lstStyle/>
          <a:p>
            <a:pPr>
              <a:defRPr/>
            </a:pPr>
            <a:r>
              <a:rPr lang="en-US" sz="4950" b="1">
                <a:solidFill>
                  <a:srgbClr val="8661C5"/>
                </a:solidFill>
                <a:latin typeface="Roboto" panose="02000000000000000000" pitchFamily="2" charset="0"/>
                <a:ea typeface="Roboto" panose="02000000000000000000" pitchFamily="2" charset="0"/>
                <a:cs typeface="Segoe Sans Text" pitchFamily="2" charset="0"/>
              </a:rPr>
              <a:t>93%</a:t>
            </a:r>
          </a:p>
        </p:txBody>
      </p:sp>
      <p:sp>
        <p:nvSpPr>
          <p:cNvPr id="17" name="Content Placeholder 10">
            <a:extLst>
              <a:ext uri="{FF2B5EF4-FFF2-40B4-BE49-F238E27FC236}">
                <a16:creationId xmlns:a16="http://schemas.microsoft.com/office/drawing/2014/main" id="{637F357B-57B6-633A-53C8-6FFA7BB43765}"/>
              </a:ext>
            </a:extLst>
          </p:cNvPr>
          <p:cNvSpPr txBox="1">
            <a:spLocks/>
          </p:cNvSpPr>
          <p:nvPr/>
        </p:nvSpPr>
        <p:spPr>
          <a:xfrm>
            <a:off x="650508" y="2542611"/>
            <a:ext cx="2370832" cy="92333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76" fontAlgn="ctr">
              <a:spcBef>
                <a:spcPts val="0"/>
              </a:spcBef>
              <a:spcAft>
                <a:spcPts val="150"/>
              </a:spcAft>
              <a:buClr>
                <a:srgbClr val="FFFFFF"/>
              </a:buClr>
              <a:buSzPct val="100000"/>
              <a:buNone/>
              <a:defRPr/>
            </a:pPr>
            <a:r>
              <a:rPr lang="en-US" sz="1500">
                <a:solidFill>
                  <a:srgbClr val="000000"/>
                </a:solidFill>
                <a:latin typeface="Roboto" panose="02000000000000000000" pitchFamily="2" charset="0"/>
                <a:ea typeface="Roboto" panose="02000000000000000000" pitchFamily="2" charset="0"/>
                <a:cs typeface="Segoe Sans Text" pitchFamily="2" charset="0"/>
              </a:rPr>
              <a:t>of respondents agree that data strategy is critical to getting value from generative AI</a:t>
            </a:r>
            <a:r>
              <a:rPr lang="en-US" sz="1500" baseline="30000">
                <a:solidFill>
                  <a:srgbClr val="000000"/>
                </a:solidFill>
                <a:latin typeface="Roboto" panose="02000000000000000000" pitchFamily="2" charset="0"/>
                <a:ea typeface="Roboto" panose="02000000000000000000" pitchFamily="2" charset="0"/>
                <a:cs typeface="Segoe Sans Text" pitchFamily="2" charset="0"/>
              </a:rPr>
              <a:t>1</a:t>
            </a:r>
          </a:p>
        </p:txBody>
      </p:sp>
      <p:sp>
        <p:nvSpPr>
          <p:cNvPr id="18" name="TextBox 17">
            <a:extLst>
              <a:ext uri="{FF2B5EF4-FFF2-40B4-BE49-F238E27FC236}">
                <a16:creationId xmlns:a16="http://schemas.microsoft.com/office/drawing/2014/main" id="{2C2CA159-5797-E903-254E-701A9C7B65DE}"/>
              </a:ext>
            </a:extLst>
          </p:cNvPr>
          <p:cNvSpPr txBox="1"/>
          <p:nvPr/>
        </p:nvSpPr>
        <p:spPr>
          <a:xfrm>
            <a:off x="3390750" y="1706881"/>
            <a:ext cx="1689545" cy="761747"/>
          </a:xfrm>
          <a:prstGeom prst="rect">
            <a:avLst/>
          </a:prstGeom>
          <a:noFill/>
        </p:spPr>
        <p:txBody>
          <a:bodyPr wrap="square" lIns="0" tIns="0" rIns="0" bIns="0">
            <a:spAutoFit/>
          </a:bodyPr>
          <a:lstStyle/>
          <a:p>
            <a:pPr>
              <a:defRPr/>
            </a:pPr>
            <a:r>
              <a:rPr lang="en-US" sz="4950" b="1">
                <a:solidFill>
                  <a:srgbClr val="8661C5"/>
                </a:solidFill>
                <a:latin typeface="Roboto" panose="02000000000000000000" pitchFamily="2" charset="0"/>
                <a:ea typeface="Roboto" panose="02000000000000000000" pitchFamily="2" charset="0"/>
                <a:cs typeface="Segoe Sans Text" pitchFamily="2" charset="0"/>
              </a:rPr>
              <a:t>50%</a:t>
            </a:r>
          </a:p>
        </p:txBody>
      </p:sp>
      <p:sp>
        <p:nvSpPr>
          <p:cNvPr id="19" name="Content Placeholder 10">
            <a:extLst>
              <a:ext uri="{FF2B5EF4-FFF2-40B4-BE49-F238E27FC236}">
                <a16:creationId xmlns:a16="http://schemas.microsoft.com/office/drawing/2014/main" id="{64794448-0175-2481-63F4-2FD43CB1861F}"/>
              </a:ext>
            </a:extLst>
          </p:cNvPr>
          <p:cNvSpPr txBox="1">
            <a:spLocks/>
          </p:cNvSpPr>
          <p:nvPr/>
        </p:nvSpPr>
        <p:spPr>
          <a:xfrm>
            <a:off x="3390751" y="2542611"/>
            <a:ext cx="2370832" cy="92333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76" fontAlgn="ctr">
              <a:spcBef>
                <a:spcPts val="0"/>
              </a:spcBef>
              <a:spcAft>
                <a:spcPts val="150"/>
              </a:spcAft>
              <a:buClr>
                <a:srgbClr val="FFFFFF"/>
              </a:buClr>
              <a:buSzPct val="100000"/>
              <a:buNone/>
              <a:defRPr/>
            </a:pPr>
            <a:r>
              <a:rPr lang="en-US" sz="1500">
                <a:solidFill>
                  <a:srgbClr val="000000"/>
                </a:solidFill>
                <a:latin typeface="Roboto" panose="02000000000000000000" pitchFamily="2" charset="0"/>
                <a:ea typeface="Roboto" panose="02000000000000000000" pitchFamily="2" charset="0"/>
                <a:cs typeface="Segoe Sans Text" pitchFamily="2" charset="0"/>
              </a:rPr>
              <a:t>improvement of employees’ creative problem-solving time due to investments in generative AI</a:t>
            </a:r>
            <a:r>
              <a:rPr lang="en-US" sz="1500" baseline="30000">
                <a:solidFill>
                  <a:srgbClr val="000000"/>
                </a:solidFill>
                <a:latin typeface="Roboto" panose="02000000000000000000" pitchFamily="2" charset="0"/>
                <a:ea typeface="Roboto" panose="02000000000000000000" pitchFamily="2" charset="0"/>
                <a:cs typeface="Segoe Sans Text" pitchFamily="2" charset="0"/>
              </a:rPr>
              <a:t>2</a:t>
            </a:r>
          </a:p>
        </p:txBody>
      </p:sp>
      <p:sp>
        <p:nvSpPr>
          <p:cNvPr id="20" name="TextBox 19">
            <a:extLst>
              <a:ext uri="{FF2B5EF4-FFF2-40B4-BE49-F238E27FC236}">
                <a16:creationId xmlns:a16="http://schemas.microsoft.com/office/drawing/2014/main" id="{53F845AE-85EC-97FF-9921-085594FD0DE8}"/>
              </a:ext>
            </a:extLst>
          </p:cNvPr>
          <p:cNvSpPr txBox="1"/>
          <p:nvPr/>
        </p:nvSpPr>
        <p:spPr>
          <a:xfrm>
            <a:off x="6130992" y="1706881"/>
            <a:ext cx="1689545" cy="761747"/>
          </a:xfrm>
          <a:prstGeom prst="rect">
            <a:avLst/>
          </a:prstGeom>
          <a:noFill/>
        </p:spPr>
        <p:txBody>
          <a:bodyPr wrap="square" lIns="0" tIns="0" rIns="0" bIns="0">
            <a:spAutoFit/>
          </a:bodyPr>
          <a:lstStyle/>
          <a:p>
            <a:pPr>
              <a:defRPr/>
            </a:pPr>
            <a:r>
              <a:rPr lang="en-US" sz="4950" b="1">
                <a:solidFill>
                  <a:srgbClr val="8661C5"/>
                </a:solidFill>
                <a:latin typeface="Roboto" panose="02000000000000000000" pitchFamily="2" charset="0"/>
                <a:ea typeface="Roboto" panose="02000000000000000000" pitchFamily="2" charset="0"/>
                <a:cs typeface="Segoe Sans Text" pitchFamily="2" charset="0"/>
              </a:rPr>
              <a:t>57% </a:t>
            </a:r>
          </a:p>
        </p:txBody>
      </p:sp>
      <p:sp>
        <p:nvSpPr>
          <p:cNvPr id="21" name="Content Placeholder 10">
            <a:extLst>
              <a:ext uri="{FF2B5EF4-FFF2-40B4-BE49-F238E27FC236}">
                <a16:creationId xmlns:a16="http://schemas.microsoft.com/office/drawing/2014/main" id="{72F094C1-B120-F9DE-A459-92327ADAD134}"/>
              </a:ext>
            </a:extLst>
          </p:cNvPr>
          <p:cNvSpPr txBox="1">
            <a:spLocks/>
          </p:cNvSpPr>
          <p:nvPr/>
        </p:nvSpPr>
        <p:spPr>
          <a:xfrm>
            <a:off x="6130993" y="2542611"/>
            <a:ext cx="2370832" cy="115416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76" fontAlgn="ctr">
              <a:spcBef>
                <a:spcPts val="0"/>
              </a:spcBef>
              <a:spcAft>
                <a:spcPts val="150"/>
              </a:spcAft>
              <a:buClr>
                <a:srgbClr val="FFFFFF"/>
              </a:buClr>
              <a:buSzPct val="100000"/>
              <a:buNone/>
              <a:defRPr/>
            </a:pPr>
            <a:r>
              <a:rPr lang="en-US" sz="1500">
                <a:solidFill>
                  <a:srgbClr val="000000"/>
                </a:solidFill>
                <a:latin typeface="Roboto" panose="02000000000000000000" pitchFamily="2" charset="0"/>
                <a:ea typeface="Roboto" panose="02000000000000000000" pitchFamily="2" charset="0"/>
                <a:cs typeface="Segoe Sans Text" pitchFamily="2" charset="0"/>
              </a:rPr>
              <a:t>of leaders believe that AI and ML will be important</a:t>
            </a:r>
            <a:br>
              <a:rPr lang="en-US" sz="1500">
                <a:solidFill>
                  <a:srgbClr val="000000"/>
                </a:solidFill>
                <a:latin typeface="Roboto" panose="02000000000000000000" pitchFamily="2" charset="0"/>
                <a:ea typeface="Roboto" panose="02000000000000000000" pitchFamily="2" charset="0"/>
                <a:cs typeface="Segoe Sans Text" pitchFamily="2" charset="0"/>
              </a:rPr>
            </a:br>
            <a:r>
              <a:rPr lang="en-US" sz="1500">
                <a:solidFill>
                  <a:srgbClr val="000000"/>
                </a:solidFill>
                <a:latin typeface="Roboto" panose="02000000000000000000" pitchFamily="2" charset="0"/>
                <a:ea typeface="Roboto" panose="02000000000000000000" pitchFamily="2" charset="0"/>
                <a:cs typeface="Segoe Sans Text" pitchFamily="2" charset="0"/>
              </a:rPr>
              <a:t>in achieving business objectives over the next three years</a:t>
            </a:r>
            <a:r>
              <a:rPr lang="en-US" sz="1500" baseline="30000">
                <a:solidFill>
                  <a:srgbClr val="000000"/>
                </a:solidFill>
                <a:latin typeface="Roboto" panose="02000000000000000000" pitchFamily="2" charset="0"/>
                <a:ea typeface="Roboto" panose="02000000000000000000" pitchFamily="2" charset="0"/>
                <a:cs typeface="Segoe Sans Text" pitchFamily="2" charset="0"/>
              </a:rPr>
              <a:t>3</a:t>
            </a:r>
          </a:p>
        </p:txBody>
      </p:sp>
    </p:spTree>
    <p:extLst>
      <p:ext uri="{BB962C8B-B14F-4D97-AF65-F5344CB8AC3E}">
        <p14:creationId xmlns:p14="http://schemas.microsoft.com/office/powerpoint/2010/main" val="254856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174C-EBD6-A309-E961-2BB6128AA7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FA14C8-3806-EF64-CC87-46536E289608}"/>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ROI</a:t>
            </a:r>
          </a:p>
        </p:txBody>
      </p:sp>
      <p:sp>
        <p:nvSpPr>
          <p:cNvPr id="9" name="Text Placeholder 10">
            <a:extLst>
              <a:ext uri="{FF2B5EF4-FFF2-40B4-BE49-F238E27FC236}">
                <a16:creationId xmlns:a16="http://schemas.microsoft.com/office/drawing/2014/main" id="{36374FEE-9845-88D5-C230-3BFDD34EBB02}"/>
              </a:ext>
            </a:extLst>
          </p:cNvPr>
          <p:cNvSpPr txBox="1">
            <a:spLocks/>
          </p:cNvSpPr>
          <p:nvPr/>
        </p:nvSpPr>
        <p:spPr>
          <a:xfrm>
            <a:off x="435769" y="4388115"/>
            <a:ext cx="1429879" cy="138499"/>
          </a:xfrm>
          <a:prstGeom prst="rect">
            <a:avLst/>
          </a:prstGeom>
          <a:noFill/>
        </p:spPr>
        <p:txBody>
          <a:bodyPr vert="horz" wrap="none" lIns="0" tIns="0" rIns="0" bIns="0" rtlCol="0" anchor="b">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99423">
              <a:defRPr/>
            </a:pPr>
            <a:r>
              <a:rPr lang="en-US" sz="900" dirty="0">
                <a:solidFill>
                  <a:schemeClr val="accent1"/>
                </a:solidFill>
                <a:latin typeface="Roboto" panose="02000000000000000000" pitchFamily="2" charset="0"/>
                <a:ea typeface="Roboto" panose="02000000000000000000" pitchFamily="2" charset="0"/>
              </a:rPr>
              <a:t>Sources:</a:t>
            </a:r>
            <a:r>
              <a:rPr lang="en-US" sz="900" dirty="0">
                <a:solidFill>
                  <a:srgbClr val="8866D2"/>
                </a:solidFill>
                <a:latin typeface="Roboto" panose="02000000000000000000" pitchFamily="2" charset="0"/>
                <a:ea typeface="Roboto" panose="02000000000000000000" pitchFamily="2" charset="0"/>
              </a:rPr>
              <a:t> </a:t>
            </a:r>
            <a:r>
              <a:rPr lang="en-US" sz="900" baseline="30000" dirty="0">
                <a:solidFill>
                  <a:srgbClr val="8866D2"/>
                </a:solidFill>
                <a:latin typeface="Roboto" panose="02000000000000000000" pitchFamily="2" charset="0"/>
                <a:ea typeface="Roboto" panose="02000000000000000000" pitchFamily="2" charset="0"/>
                <a:cs typeface="Segoe Sans Text"/>
              </a:rPr>
              <a:t>1</a:t>
            </a:r>
            <a:r>
              <a:rPr lang="en-US" sz="900" u="sng" dirty="0">
                <a:solidFill>
                  <a:srgbClr val="8866D2"/>
                </a:solidFill>
                <a:latin typeface="Roboto" panose="02000000000000000000" pitchFamily="2" charset="0"/>
                <a:ea typeface="Roboto" panose="02000000000000000000" pitchFamily="2" charset="0"/>
                <a:cs typeface="Segoe Sans Text"/>
                <a:hlinkClick r:id="rId3">
                  <a:extLst>
                    <a:ext uri="{A12FA001-AC4F-418D-AE19-62706E023703}">
                      <ahyp:hlinkClr xmlns:ahyp="http://schemas.microsoft.com/office/drawing/2018/hyperlinkcolor" val="tx"/>
                    </a:ext>
                  </a:extLst>
                </a:hlinkClick>
              </a:rPr>
              <a:t>Gartner,</a:t>
            </a:r>
            <a:r>
              <a:rPr lang="en-US" sz="900" baseline="30000" dirty="0">
                <a:solidFill>
                  <a:srgbClr val="8866D2"/>
                </a:solidFill>
                <a:latin typeface="Roboto" panose="02000000000000000000" pitchFamily="2" charset="0"/>
                <a:ea typeface="Roboto" panose="02000000000000000000" pitchFamily="2" charset="0"/>
                <a:cs typeface="Segoe Sans Text"/>
              </a:rPr>
              <a:t>2</a:t>
            </a:r>
            <a:r>
              <a:rPr lang="en-US" sz="900" u="sng" dirty="0">
                <a:solidFill>
                  <a:srgbClr val="8866D2"/>
                </a:solidFill>
                <a:latin typeface="Roboto" panose="02000000000000000000" pitchFamily="2" charset="0"/>
                <a:ea typeface="Roboto" panose="02000000000000000000" pitchFamily="2" charset="0"/>
                <a:cs typeface="Segoe Sans Text"/>
                <a:hlinkClick r:id="rId4">
                  <a:extLst>
                    <a:ext uri="{A12FA001-AC4F-418D-AE19-62706E023703}">
                      <ahyp:hlinkClr xmlns:ahyp="http://schemas.microsoft.com/office/drawing/2018/hyperlinkcolor" val="tx"/>
                    </a:ext>
                  </a:extLst>
                </a:hlinkClick>
              </a:rPr>
              <a:t>Forrester</a:t>
            </a:r>
            <a:endParaRPr lang="en-US" sz="900" u="sng" dirty="0">
              <a:solidFill>
                <a:srgbClr val="8866D2"/>
              </a:solidFill>
              <a:latin typeface="Roboto" panose="02000000000000000000" pitchFamily="2" charset="0"/>
              <a:ea typeface="Roboto" panose="02000000000000000000" pitchFamily="2" charset="0"/>
              <a:cs typeface="Segoe Sans Text"/>
              <a:hlinkClick r:id="rId5">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9320997B-A774-D131-82FC-599BE1A75A57}"/>
              </a:ext>
            </a:extLst>
          </p:cNvPr>
          <p:cNvSpPr txBox="1"/>
          <p:nvPr/>
        </p:nvSpPr>
        <p:spPr>
          <a:xfrm>
            <a:off x="561192" y="1112287"/>
            <a:ext cx="1689545" cy="461665"/>
          </a:xfrm>
          <a:prstGeom prst="rect">
            <a:avLst/>
          </a:prstGeom>
          <a:noFill/>
        </p:spPr>
        <p:txBody>
          <a:bodyPr wrap="square" lIns="0" tIns="0" rIns="0" bIns="0">
            <a:spAutoFit/>
          </a:bodyPr>
          <a:lstStyle/>
          <a:p>
            <a:pPr>
              <a:defRPr/>
            </a:pPr>
            <a:r>
              <a:rPr lang="en-US" sz="3000" b="1">
                <a:solidFill>
                  <a:srgbClr val="8661C5"/>
                </a:solidFill>
                <a:latin typeface="Roboto" panose="02000000000000000000" pitchFamily="2" charset="0"/>
                <a:ea typeface="Roboto" panose="02000000000000000000" pitchFamily="2" charset="0"/>
                <a:cs typeface="Segoe Sans Text" pitchFamily="2" charset="0"/>
              </a:rPr>
              <a:t>51%</a:t>
            </a:r>
          </a:p>
        </p:txBody>
      </p:sp>
      <p:sp>
        <p:nvSpPr>
          <p:cNvPr id="11" name="Content Placeholder 10">
            <a:extLst>
              <a:ext uri="{FF2B5EF4-FFF2-40B4-BE49-F238E27FC236}">
                <a16:creationId xmlns:a16="http://schemas.microsoft.com/office/drawing/2014/main" id="{7AC0E1A9-DBD9-CC44-AE71-34440AE793DE}"/>
              </a:ext>
            </a:extLst>
          </p:cNvPr>
          <p:cNvSpPr txBox="1">
            <a:spLocks/>
          </p:cNvSpPr>
          <p:nvPr/>
        </p:nvSpPr>
        <p:spPr>
          <a:xfrm>
            <a:off x="561191" y="1548252"/>
            <a:ext cx="3866430"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76" fontAlgn="ctr">
              <a:spcBef>
                <a:spcPts val="0"/>
              </a:spcBef>
              <a:spcAft>
                <a:spcPts val="150"/>
              </a:spcAft>
              <a:buClr>
                <a:srgbClr val="FFFFFF"/>
              </a:buClr>
              <a:buSzPct val="100000"/>
              <a:buNone/>
              <a:defRPr/>
            </a:pPr>
            <a:r>
              <a:rPr lang="en-US" sz="1400" b="1" dirty="0">
                <a:solidFill>
                  <a:schemeClr val="accent1"/>
                </a:solidFill>
                <a:latin typeface="Roboto" panose="02000000000000000000" pitchFamily="2" charset="0"/>
                <a:ea typeface="Roboto" panose="02000000000000000000" pitchFamily="2" charset="0"/>
                <a:cs typeface="Segoe Sans Text" pitchFamily="2" charset="0"/>
              </a:rPr>
              <a:t>Of businesses report top-line growth through AI </a:t>
            </a:r>
            <a:r>
              <a:rPr lang="en-US" sz="1400" i="1" dirty="0">
                <a:solidFill>
                  <a:schemeClr val="accent1"/>
                </a:solidFill>
                <a:latin typeface="Roboto" panose="02000000000000000000" pitchFamily="2" charset="0"/>
                <a:ea typeface="Roboto" panose="02000000000000000000" pitchFamily="2" charset="0"/>
                <a:cs typeface="Segoe Sans Text" pitchFamily="2" charset="0"/>
              </a:rPr>
              <a:t>(e.g., revenue and customer acquisition).</a:t>
            </a:r>
            <a:endParaRPr lang="en-US" sz="1400" i="1" baseline="30000" dirty="0">
              <a:solidFill>
                <a:schemeClr val="accent1"/>
              </a:solidFill>
              <a:latin typeface="Roboto" panose="02000000000000000000" pitchFamily="2" charset="0"/>
              <a:ea typeface="Roboto" panose="02000000000000000000" pitchFamily="2" charset="0"/>
              <a:cs typeface="Segoe Sans Text" pitchFamily="2" charset="0"/>
            </a:endParaRPr>
          </a:p>
        </p:txBody>
      </p:sp>
      <p:sp>
        <p:nvSpPr>
          <p:cNvPr id="12" name="TextBox 11">
            <a:extLst>
              <a:ext uri="{FF2B5EF4-FFF2-40B4-BE49-F238E27FC236}">
                <a16:creationId xmlns:a16="http://schemas.microsoft.com/office/drawing/2014/main" id="{7B7223CF-A5CE-551A-D538-E3802074AF3B}"/>
              </a:ext>
            </a:extLst>
          </p:cNvPr>
          <p:cNvSpPr txBox="1"/>
          <p:nvPr/>
        </p:nvSpPr>
        <p:spPr>
          <a:xfrm>
            <a:off x="595367" y="2026877"/>
            <a:ext cx="1689545" cy="461665"/>
          </a:xfrm>
          <a:prstGeom prst="rect">
            <a:avLst/>
          </a:prstGeom>
          <a:noFill/>
        </p:spPr>
        <p:txBody>
          <a:bodyPr wrap="square" lIns="0" tIns="0" rIns="0" bIns="0">
            <a:spAutoFit/>
          </a:bodyPr>
          <a:lstStyle/>
          <a:p>
            <a:pPr>
              <a:defRPr/>
            </a:pPr>
            <a:r>
              <a:rPr lang="en-US" sz="3000" b="1">
                <a:solidFill>
                  <a:srgbClr val="8661C5"/>
                </a:solidFill>
                <a:latin typeface="Roboto" panose="02000000000000000000" pitchFamily="2" charset="0"/>
                <a:ea typeface="Roboto" panose="02000000000000000000" pitchFamily="2" charset="0"/>
                <a:cs typeface="Segoe Sans Text" pitchFamily="2" charset="0"/>
              </a:rPr>
              <a:t>49%</a:t>
            </a:r>
          </a:p>
        </p:txBody>
      </p:sp>
      <p:sp>
        <p:nvSpPr>
          <p:cNvPr id="13" name="Content Placeholder 10">
            <a:extLst>
              <a:ext uri="{FF2B5EF4-FFF2-40B4-BE49-F238E27FC236}">
                <a16:creationId xmlns:a16="http://schemas.microsoft.com/office/drawing/2014/main" id="{25D512FE-3B53-809D-0CEB-5D1E8D767C20}"/>
              </a:ext>
            </a:extLst>
          </p:cNvPr>
          <p:cNvSpPr txBox="1">
            <a:spLocks/>
          </p:cNvSpPr>
          <p:nvPr/>
        </p:nvSpPr>
        <p:spPr>
          <a:xfrm>
            <a:off x="595367" y="2453959"/>
            <a:ext cx="3832254"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76" fontAlgn="ctr">
              <a:spcBef>
                <a:spcPts val="0"/>
              </a:spcBef>
              <a:spcAft>
                <a:spcPts val="150"/>
              </a:spcAft>
              <a:buClr>
                <a:srgbClr val="FFFFFF"/>
              </a:buClr>
              <a:buSzPct val="100000"/>
              <a:buNone/>
              <a:defRPr/>
            </a:pPr>
            <a:r>
              <a:rPr lang="en-US" sz="1400" b="1" dirty="0">
                <a:solidFill>
                  <a:schemeClr val="accent1"/>
                </a:solidFill>
                <a:latin typeface="Roboto" panose="02000000000000000000" pitchFamily="2" charset="0"/>
                <a:ea typeface="Roboto" panose="02000000000000000000" pitchFamily="2" charset="0"/>
                <a:cs typeface="Segoe Sans Text" pitchFamily="2" charset="0"/>
              </a:rPr>
              <a:t>Observe bottom-line benefits </a:t>
            </a:r>
            <a:br>
              <a:rPr lang="en-US" sz="1400" b="1" dirty="0">
                <a:solidFill>
                  <a:schemeClr val="accent1"/>
                </a:solidFill>
                <a:latin typeface="Roboto" panose="02000000000000000000" pitchFamily="2" charset="0"/>
                <a:ea typeface="Roboto" panose="02000000000000000000" pitchFamily="2" charset="0"/>
                <a:cs typeface="Segoe Sans Text" pitchFamily="2" charset="0"/>
              </a:rPr>
            </a:br>
            <a:r>
              <a:rPr lang="en-US" sz="1400" i="1" dirty="0">
                <a:solidFill>
                  <a:schemeClr val="accent1"/>
                </a:solidFill>
                <a:latin typeface="Roboto" panose="02000000000000000000" pitchFamily="2" charset="0"/>
                <a:ea typeface="Roboto" panose="02000000000000000000" pitchFamily="2" charset="0"/>
                <a:cs typeface="Segoe Sans Text" pitchFamily="2" charset="0"/>
              </a:rPr>
              <a:t>(e.g., cost reduction and efficiency).</a:t>
            </a:r>
            <a:endParaRPr lang="en-US" sz="1400" i="1" baseline="30000" dirty="0">
              <a:solidFill>
                <a:schemeClr val="accent1"/>
              </a:solidFill>
              <a:latin typeface="Roboto" panose="02000000000000000000" pitchFamily="2" charset="0"/>
              <a:ea typeface="Roboto" panose="02000000000000000000" pitchFamily="2" charset="0"/>
              <a:cs typeface="Segoe Sans Text" pitchFamily="2" charset="0"/>
            </a:endParaRPr>
          </a:p>
        </p:txBody>
      </p:sp>
      <p:sp>
        <p:nvSpPr>
          <p:cNvPr id="14" name="TextBox 13">
            <a:extLst>
              <a:ext uri="{FF2B5EF4-FFF2-40B4-BE49-F238E27FC236}">
                <a16:creationId xmlns:a16="http://schemas.microsoft.com/office/drawing/2014/main" id="{5EA18C05-9C46-F085-F5A5-B8A70ACBF983}"/>
              </a:ext>
            </a:extLst>
          </p:cNvPr>
          <p:cNvSpPr txBox="1"/>
          <p:nvPr/>
        </p:nvSpPr>
        <p:spPr>
          <a:xfrm>
            <a:off x="561191" y="2946148"/>
            <a:ext cx="1689545" cy="461665"/>
          </a:xfrm>
          <a:prstGeom prst="rect">
            <a:avLst/>
          </a:prstGeom>
          <a:noFill/>
        </p:spPr>
        <p:txBody>
          <a:bodyPr wrap="square" lIns="0" tIns="0" rIns="0" bIns="0">
            <a:spAutoFit/>
          </a:bodyPr>
          <a:lstStyle/>
          <a:p>
            <a:pPr>
              <a:defRPr/>
            </a:pPr>
            <a:r>
              <a:rPr lang="en-US" sz="3000" b="1">
                <a:solidFill>
                  <a:srgbClr val="8661C5"/>
                </a:solidFill>
                <a:latin typeface="Roboto" panose="02000000000000000000" pitchFamily="2" charset="0"/>
                <a:ea typeface="Roboto" panose="02000000000000000000" pitchFamily="2" charset="0"/>
                <a:cs typeface="Segoe Sans Text" pitchFamily="2" charset="0"/>
              </a:rPr>
              <a:t>41% </a:t>
            </a:r>
          </a:p>
        </p:txBody>
      </p:sp>
      <p:sp>
        <p:nvSpPr>
          <p:cNvPr id="15" name="Content Placeholder 10">
            <a:extLst>
              <a:ext uri="{FF2B5EF4-FFF2-40B4-BE49-F238E27FC236}">
                <a16:creationId xmlns:a16="http://schemas.microsoft.com/office/drawing/2014/main" id="{A8EA92B8-409D-7286-387B-620813C922B6}"/>
              </a:ext>
            </a:extLst>
          </p:cNvPr>
          <p:cNvSpPr txBox="1">
            <a:spLocks/>
          </p:cNvSpPr>
          <p:nvPr/>
        </p:nvSpPr>
        <p:spPr>
          <a:xfrm>
            <a:off x="561191" y="3376204"/>
            <a:ext cx="3832254"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76" fontAlgn="ctr">
              <a:spcBef>
                <a:spcPts val="0"/>
              </a:spcBef>
              <a:spcAft>
                <a:spcPts val="150"/>
              </a:spcAft>
              <a:buClr>
                <a:srgbClr val="FFFFFF"/>
              </a:buClr>
              <a:buSzPct val="100000"/>
              <a:buNone/>
              <a:defRPr/>
            </a:pPr>
            <a:r>
              <a:rPr lang="en-US" sz="1400" b="1" dirty="0">
                <a:solidFill>
                  <a:schemeClr val="accent1"/>
                </a:solidFill>
                <a:latin typeface="Roboto" panose="02000000000000000000" pitchFamily="2" charset="0"/>
                <a:ea typeface="Roboto" panose="02000000000000000000" pitchFamily="2" charset="0"/>
                <a:cs typeface="Segoe Sans Text" pitchFamily="2" charset="0"/>
              </a:rPr>
              <a:t>Achieve risk avoidance </a:t>
            </a:r>
            <a:br>
              <a:rPr lang="en-US" sz="1400" b="1" dirty="0">
                <a:solidFill>
                  <a:schemeClr val="accent1"/>
                </a:solidFill>
                <a:latin typeface="Roboto" panose="02000000000000000000" pitchFamily="2" charset="0"/>
                <a:ea typeface="Roboto" panose="02000000000000000000" pitchFamily="2" charset="0"/>
                <a:cs typeface="Segoe Sans Text" pitchFamily="2" charset="0"/>
              </a:rPr>
            </a:br>
            <a:r>
              <a:rPr lang="en-US" sz="1400" i="1" dirty="0">
                <a:solidFill>
                  <a:schemeClr val="accent1"/>
                </a:solidFill>
                <a:latin typeface="Roboto" panose="02000000000000000000" pitchFamily="2" charset="0"/>
                <a:ea typeface="Roboto" panose="02000000000000000000" pitchFamily="2" charset="0"/>
                <a:cs typeface="Segoe Sans Text" pitchFamily="2" charset="0"/>
              </a:rPr>
              <a:t>(e.g., compliance, predictive maintenance).</a:t>
            </a:r>
            <a:endParaRPr lang="en-US" sz="1400" i="1" baseline="30000" dirty="0">
              <a:solidFill>
                <a:schemeClr val="accent1"/>
              </a:solidFill>
              <a:latin typeface="Roboto" panose="02000000000000000000" pitchFamily="2" charset="0"/>
              <a:ea typeface="Roboto" panose="02000000000000000000" pitchFamily="2" charset="0"/>
              <a:cs typeface="Segoe Sans Text" pitchFamily="2" charset="0"/>
            </a:endParaRPr>
          </a:p>
        </p:txBody>
      </p:sp>
      <p:pic>
        <p:nvPicPr>
          <p:cNvPr id="16" name="Picture 15" descr="A graph with different colored lines&#10;&#10;AI-generated content may be incorrect.">
            <a:extLst>
              <a:ext uri="{FF2B5EF4-FFF2-40B4-BE49-F238E27FC236}">
                <a16:creationId xmlns:a16="http://schemas.microsoft.com/office/drawing/2014/main" id="{7F19D9EC-937E-499D-ABA9-E2A1805D0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43" y="942227"/>
            <a:ext cx="3335646" cy="3721644"/>
          </a:xfrm>
          <a:prstGeom prst="rect">
            <a:avLst/>
          </a:prstGeom>
          <a:ln w="25400">
            <a:solidFill>
              <a:srgbClr val="8866D2"/>
            </a:solidFill>
          </a:ln>
        </p:spPr>
      </p:pic>
    </p:spTree>
    <p:extLst>
      <p:ext uri="{BB962C8B-B14F-4D97-AF65-F5344CB8AC3E}">
        <p14:creationId xmlns:p14="http://schemas.microsoft.com/office/powerpoint/2010/main" val="216149037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A7D0-426D-E6C7-DED3-184B1DFC2C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920A1D-1F05-A49A-7DD0-ECB3321F27CD}"/>
              </a:ext>
            </a:extLst>
          </p:cNvPr>
          <p:cNvSpPr/>
          <p:nvPr/>
        </p:nvSpPr>
        <p:spPr>
          <a:xfrm>
            <a:off x="3598394" y="0"/>
            <a:ext cx="554560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B393ABAD-3D0D-1789-178F-E9F286E98AF3}"/>
              </a:ext>
            </a:extLst>
          </p:cNvPr>
          <p:cNvSpPr txBox="1">
            <a:spLocks/>
          </p:cNvSpPr>
          <p:nvPr/>
        </p:nvSpPr>
        <p:spPr>
          <a:xfrm>
            <a:off x="581030" y="569549"/>
            <a:ext cx="2392416" cy="677108"/>
          </a:xfrm>
          <a:prstGeom prst="rect">
            <a:avLst/>
          </a:prstGeom>
        </p:spPr>
        <p:txBody>
          <a:bodyPr wrap="square" lIns="0" tIns="0" rIns="0" bIns="0">
            <a:spAutoFit/>
          </a:bodyPr>
          <a:lstStyle>
            <a:lvl1pPr marL="0" indent="0" algn="l" defTabSz="685800" rtl="0" eaLnBrk="1" latinLnBrk="0" hangingPunct="1">
              <a:lnSpc>
                <a:spcPct val="100000"/>
              </a:lnSpc>
              <a:spcBef>
                <a:spcPts val="0"/>
              </a:spcBef>
              <a:buFont typeface="Arial" panose="020B0604020202020204" pitchFamily="34" charset="0"/>
              <a:buNone/>
              <a:defRPr sz="2200" b="0" kern="120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THE EVOLUTION </a:t>
            </a:r>
          </a:p>
          <a:p>
            <a:r>
              <a:rPr lang="en-US" dirty="0"/>
              <a:t>of </a:t>
            </a:r>
            <a:r>
              <a:rPr lang="en-US" dirty="0">
                <a:solidFill>
                  <a:schemeClr val="accent2"/>
                </a:solidFill>
              </a:rPr>
              <a:t>AI</a:t>
            </a:r>
          </a:p>
        </p:txBody>
      </p:sp>
      <p:cxnSp>
        <p:nvCxnSpPr>
          <p:cNvPr id="5" name="Straight Connector 4">
            <a:extLst>
              <a:ext uri="{FF2B5EF4-FFF2-40B4-BE49-F238E27FC236}">
                <a16:creationId xmlns:a16="http://schemas.microsoft.com/office/drawing/2014/main" id="{4B7144F1-F865-F05B-F17B-A4B5CD36997C}"/>
              </a:ext>
            </a:extLst>
          </p:cNvPr>
          <p:cNvCxnSpPr/>
          <p:nvPr/>
        </p:nvCxnSpPr>
        <p:spPr>
          <a:xfrm>
            <a:off x="590552" y="485775"/>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2B7E37-6F24-B276-119D-182F069F1626}"/>
              </a:ext>
            </a:extLst>
          </p:cNvPr>
          <p:cNvSpPr txBox="1"/>
          <p:nvPr/>
        </p:nvSpPr>
        <p:spPr>
          <a:xfrm>
            <a:off x="4486480" y="1217533"/>
            <a:ext cx="3769433" cy="2708434"/>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600" b="1" spc="20" dirty="0">
                <a:solidFill>
                  <a:schemeClr val="bg1"/>
                </a:solidFill>
                <a:latin typeface="Lato" panose="020F0502020204030203" pitchFamily="34" charset="0"/>
                <a:ea typeface="Open Sans" panose="020B0606030504020204" pitchFamily="34" charset="0"/>
                <a:cs typeface="Open Sans" panose="020B0606030504020204" pitchFamily="34" charset="0"/>
              </a:rPr>
              <a:t>Decades of research and investment have gone into AI since its conception in the mid-20</a:t>
            </a:r>
            <a:r>
              <a:rPr lang="en-US" sz="1600" b="1" spc="20" baseline="30000" dirty="0">
                <a:solidFill>
                  <a:schemeClr val="bg1"/>
                </a:solidFill>
                <a:latin typeface="Lato" panose="020F0502020204030203" pitchFamily="34" charset="0"/>
                <a:ea typeface="Open Sans" panose="020B0606030504020204" pitchFamily="34" charset="0"/>
                <a:cs typeface="Open Sans" panose="020B0606030504020204" pitchFamily="34" charset="0"/>
              </a:rPr>
              <a:t>th</a:t>
            </a:r>
            <a:r>
              <a:rPr lang="en-US" sz="1600" b="1" spc="20" dirty="0">
                <a:solidFill>
                  <a:schemeClr val="bg1"/>
                </a:solidFill>
                <a:latin typeface="Lato" panose="020F0502020204030203" pitchFamily="34" charset="0"/>
                <a:ea typeface="Open Sans" panose="020B0606030504020204" pitchFamily="34" charset="0"/>
                <a:cs typeface="Open Sans" panose="020B0606030504020204" pitchFamily="34" charset="0"/>
              </a:rPr>
              <a:t> century</a:t>
            </a:r>
          </a:p>
          <a:p>
            <a:pPr marL="171450" indent="-171450">
              <a:buFont typeface="Arial" panose="020B0604020202020204" pitchFamily="34" charset="0"/>
              <a:buChar char="•"/>
            </a:pPr>
            <a:endParaRPr lang="en-US" sz="1600" b="1" spc="20" dirty="0">
              <a:solidFill>
                <a:schemeClr val="bg1"/>
              </a:solidFill>
              <a:latin typeface="Lato" panose="020F0502020204030203"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b="1" spc="20" dirty="0">
                <a:solidFill>
                  <a:schemeClr val="bg1"/>
                </a:solidFill>
                <a:latin typeface="Lato" panose="020F0502020204030203" pitchFamily="34" charset="0"/>
                <a:ea typeface="Open Sans" panose="020B0606030504020204" pitchFamily="34" charset="0"/>
                <a:cs typeface="Open Sans" panose="020B0606030504020204" pitchFamily="34" charset="0"/>
              </a:rPr>
              <a:t>Despite this, the field has historically been plagued by a pattern of lofty promises that often fall short</a:t>
            </a:r>
          </a:p>
          <a:p>
            <a:pPr marL="171450" indent="-171450">
              <a:buFont typeface="Arial" panose="020B0604020202020204" pitchFamily="34" charset="0"/>
              <a:buChar char="•"/>
            </a:pPr>
            <a:endParaRPr lang="en-US" sz="1600" b="1" spc="20" dirty="0">
              <a:solidFill>
                <a:schemeClr val="bg1"/>
              </a:solidFill>
              <a:latin typeface="Lato" panose="020F0502020204030203"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600" b="1" spc="20" dirty="0">
                <a:solidFill>
                  <a:schemeClr val="bg1"/>
                </a:solidFill>
                <a:latin typeface="Lato" panose="020F0502020204030203" pitchFamily="34" charset="0"/>
                <a:ea typeface="Open Sans" panose="020B0606030504020204" pitchFamily="34" charset="0"/>
                <a:cs typeface="Open Sans" panose="020B0606030504020204" pitchFamily="34" charset="0"/>
              </a:rPr>
              <a:t>We are finally witnessing the realization of AI’s long-promised potential</a:t>
            </a:r>
          </a:p>
        </p:txBody>
      </p:sp>
    </p:spTree>
    <p:extLst>
      <p:ext uri="{BB962C8B-B14F-4D97-AF65-F5344CB8AC3E}">
        <p14:creationId xmlns:p14="http://schemas.microsoft.com/office/powerpoint/2010/main" val="1243238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593961" y="1579033"/>
            <a:ext cx="2487278" cy="2487278"/>
            <a:chOff x="5593961" y="1579033"/>
            <a:chExt cx="2487278" cy="2487278"/>
          </a:xfrm>
        </p:grpSpPr>
        <p:sp>
          <p:nvSpPr>
            <p:cNvPr id="4" name="Oval 3"/>
            <p:cNvSpPr/>
            <p:nvPr/>
          </p:nvSpPr>
          <p:spPr>
            <a:xfrm>
              <a:off x="5593961" y="1579033"/>
              <a:ext cx="2487278" cy="2487278"/>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25" name="TextBox 24"/>
            <p:cNvSpPr txBox="1"/>
            <p:nvPr/>
          </p:nvSpPr>
          <p:spPr>
            <a:xfrm>
              <a:off x="6092068" y="2748027"/>
              <a:ext cx="1491065" cy="307777"/>
            </a:xfrm>
            <a:prstGeom prst="rect">
              <a:avLst/>
            </a:prstGeom>
            <a:noFill/>
          </p:spPr>
          <p:txBody>
            <a:bodyPr wrap="square" lIns="0" tIns="0" rIns="0" bIns="0" rtlCol="0">
              <a:spAutoFit/>
            </a:bodyPr>
            <a:lstStyle/>
            <a:p>
              <a:pPr algn="ctr"/>
              <a:r>
                <a:rPr lang="en-US" sz="1000" b="1" cap="all" spc="20" dirty="0">
                  <a:solidFill>
                    <a:schemeClr val="bg1"/>
                  </a:solidFill>
                  <a:latin typeface="Lato" panose="020F0502020204030203" pitchFamily="34" charset="0"/>
                </a:rPr>
                <a:t>AI / GPU</a:t>
              </a:r>
            </a:p>
            <a:p>
              <a:pPr algn="ctr"/>
              <a:r>
                <a:rPr lang="en-US" sz="1000" b="1" cap="all" spc="20" dirty="0">
                  <a:solidFill>
                    <a:schemeClr val="bg1"/>
                  </a:solidFill>
                  <a:latin typeface="Lato" panose="020F0502020204030203" pitchFamily="34" charset="0"/>
                </a:rPr>
                <a:t>SERVERS</a:t>
              </a:r>
            </a:p>
          </p:txBody>
        </p:sp>
        <p:sp>
          <p:nvSpPr>
            <p:cNvPr id="26" name="TextBox 25"/>
            <p:cNvSpPr txBox="1"/>
            <p:nvPr/>
          </p:nvSpPr>
          <p:spPr>
            <a:xfrm>
              <a:off x="6092037" y="3118695"/>
              <a:ext cx="1491126" cy="283091"/>
            </a:xfrm>
            <a:prstGeom prst="rect">
              <a:avLst/>
            </a:prstGeom>
            <a:noFill/>
          </p:spPr>
          <p:txBody>
            <a:bodyPr wrap="square" lIns="0" tIns="0" rIns="0" bIns="0" rtlCol="0">
              <a:spAutoFit/>
            </a:bodyPr>
            <a:lstStyle/>
            <a:p>
              <a:pPr algn="ctr">
                <a:lnSpc>
                  <a:spcPct val="130000"/>
                </a:lnSpc>
              </a:pPr>
              <a:r>
                <a:rPr lang="en-US" sz="750" dirty="0">
                  <a:solidFill>
                    <a:schemeClr val="bg1"/>
                  </a:solidFill>
                  <a:latin typeface="Lato" panose="020F0502020204030203" pitchFamily="34" charset="0"/>
                </a:rPr>
                <a:t>Significantly contributing since 2017.</a:t>
              </a:r>
            </a:p>
          </p:txBody>
        </p:sp>
      </p:grpSp>
      <p:grpSp>
        <p:nvGrpSpPr>
          <p:cNvPr id="11" name="Group 10"/>
          <p:cNvGrpSpPr/>
          <p:nvPr/>
        </p:nvGrpSpPr>
        <p:grpSpPr>
          <a:xfrm>
            <a:off x="3328361" y="1579033"/>
            <a:ext cx="2487278" cy="2487278"/>
            <a:chOff x="3328361" y="1579033"/>
            <a:chExt cx="2487278" cy="2487278"/>
          </a:xfrm>
        </p:grpSpPr>
        <p:sp>
          <p:nvSpPr>
            <p:cNvPr id="5" name="Oval 4"/>
            <p:cNvSpPr/>
            <p:nvPr/>
          </p:nvSpPr>
          <p:spPr>
            <a:xfrm>
              <a:off x="3328361" y="1579033"/>
              <a:ext cx="2487278" cy="2487278"/>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7" name="TextBox 16"/>
            <p:cNvSpPr txBox="1"/>
            <p:nvPr/>
          </p:nvSpPr>
          <p:spPr>
            <a:xfrm>
              <a:off x="3826468" y="2748027"/>
              <a:ext cx="1491065" cy="307777"/>
            </a:xfrm>
            <a:prstGeom prst="rect">
              <a:avLst/>
            </a:prstGeom>
            <a:noFill/>
          </p:spPr>
          <p:txBody>
            <a:bodyPr wrap="square" lIns="0" tIns="0" rIns="0" bIns="0" rtlCol="0">
              <a:spAutoFit/>
            </a:bodyPr>
            <a:lstStyle/>
            <a:p>
              <a:pPr algn="ctr"/>
              <a:r>
                <a:rPr lang="en-US" sz="1000" b="1" cap="all" spc="20" dirty="0">
                  <a:solidFill>
                    <a:schemeClr val="bg1"/>
                  </a:solidFill>
                  <a:latin typeface="Lato" panose="020F0502020204030203" pitchFamily="34" charset="0"/>
                </a:rPr>
                <a:t>Energy</a:t>
              </a:r>
              <a:br>
                <a:rPr lang="en-US" sz="1000" b="1" cap="all" spc="20" dirty="0">
                  <a:solidFill>
                    <a:schemeClr val="bg1"/>
                  </a:solidFill>
                  <a:latin typeface="Lato" panose="020F0502020204030203" pitchFamily="34" charset="0"/>
                </a:rPr>
              </a:br>
              <a:r>
                <a:rPr lang="en-US" sz="1000" b="1" cap="all" spc="20" dirty="0">
                  <a:solidFill>
                    <a:schemeClr val="bg1"/>
                  </a:solidFill>
                  <a:latin typeface="Lato" panose="020F0502020204030203" pitchFamily="34" charset="0"/>
                </a:rPr>
                <a:t>Consumption</a:t>
              </a:r>
            </a:p>
          </p:txBody>
        </p:sp>
        <p:sp>
          <p:nvSpPr>
            <p:cNvPr id="18" name="TextBox 17"/>
            <p:cNvSpPr txBox="1"/>
            <p:nvPr/>
          </p:nvSpPr>
          <p:spPr>
            <a:xfrm>
              <a:off x="3826437" y="3118695"/>
              <a:ext cx="1491126" cy="283091"/>
            </a:xfrm>
            <a:prstGeom prst="rect">
              <a:avLst/>
            </a:prstGeom>
            <a:noFill/>
          </p:spPr>
          <p:txBody>
            <a:bodyPr wrap="square" lIns="0" tIns="0" rIns="0" bIns="0" rtlCol="0">
              <a:spAutoFit/>
            </a:bodyPr>
            <a:lstStyle/>
            <a:p>
              <a:pPr algn="ctr">
                <a:lnSpc>
                  <a:spcPct val="130000"/>
                </a:lnSpc>
              </a:pPr>
              <a:r>
                <a:rPr lang="en-US" sz="750" dirty="0">
                  <a:solidFill>
                    <a:schemeClr val="bg1"/>
                  </a:solidFill>
                  <a:latin typeface="Lato" panose="020F0502020204030203" pitchFamily="34" charset="0"/>
                </a:rPr>
                <a:t>Rose from ~60 TWh (2016) to 176 TWh (2023) in the U.S.</a:t>
              </a:r>
            </a:p>
          </p:txBody>
        </p:sp>
      </p:grpSp>
      <p:sp>
        <p:nvSpPr>
          <p:cNvPr id="2" name="Text Placeholder 1"/>
          <p:cNvSpPr>
            <a:spLocks noGrp="1"/>
          </p:cNvSpPr>
          <p:nvPr>
            <p:ph type="body" sz="quarter" idx="10"/>
          </p:nvPr>
        </p:nvSpPr>
        <p:spPr/>
        <p:txBody>
          <a:bodyPr/>
          <a:lstStyle/>
          <a:p>
            <a:r>
              <a:rPr lang="en-US" dirty="0"/>
              <a:t>The</a:t>
            </a:r>
            <a:r>
              <a:rPr lang="en-US" dirty="0">
                <a:solidFill>
                  <a:schemeClr val="accent2"/>
                </a:solidFill>
              </a:rPr>
              <a:t> Rise of AI </a:t>
            </a:r>
            <a:r>
              <a:rPr lang="en-US" dirty="0"/>
              <a:t>and</a:t>
            </a:r>
            <a:r>
              <a:rPr lang="en-US" dirty="0">
                <a:solidFill>
                  <a:schemeClr val="accent2"/>
                </a:solidFill>
              </a:rPr>
              <a:t> Data </a:t>
            </a:r>
            <a:r>
              <a:rPr lang="en-US" dirty="0" err="1">
                <a:solidFill>
                  <a:schemeClr val="accent2"/>
                </a:solidFill>
              </a:rPr>
              <a:t>CenterS</a:t>
            </a:r>
            <a:endParaRPr lang="en-US" dirty="0">
              <a:solidFill>
                <a:schemeClr val="accent2"/>
              </a:solidFill>
            </a:endParaRPr>
          </a:p>
        </p:txBody>
      </p:sp>
      <p:sp>
        <p:nvSpPr>
          <p:cNvPr id="3" name="Text Placeholder 2"/>
          <p:cNvSpPr>
            <a:spLocks noGrp="1"/>
          </p:cNvSpPr>
          <p:nvPr>
            <p:ph type="body" sz="quarter" idx="11"/>
          </p:nvPr>
        </p:nvSpPr>
        <p:spPr/>
        <p:txBody>
          <a:bodyPr lIns="0" tIns="0" rIns="0" bIns="0" anchor="t"/>
          <a:lstStyle/>
          <a:p>
            <a:r>
              <a:rPr lang="en-US" dirty="0">
                <a:latin typeface="Lato"/>
                <a:ea typeface="Roboto"/>
                <a:cs typeface="Open Sans"/>
              </a:rPr>
              <a:t>Since 2016, U.S. data center energy usage has nearly tripled—from 60 to 176 TWh in 2023.</a:t>
            </a:r>
            <a:endParaRPr lang="en-US" dirty="0"/>
          </a:p>
        </p:txBody>
      </p:sp>
      <p:grpSp>
        <p:nvGrpSpPr>
          <p:cNvPr id="10" name="Group 9"/>
          <p:cNvGrpSpPr/>
          <p:nvPr/>
        </p:nvGrpSpPr>
        <p:grpSpPr>
          <a:xfrm>
            <a:off x="1062761" y="1579033"/>
            <a:ext cx="2487278" cy="2487278"/>
            <a:chOff x="1062761" y="1579033"/>
            <a:chExt cx="2487278" cy="2487278"/>
          </a:xfrm>
        </p:grpSpPr>
        <p:sp>
          <p:nvSpPr>
            <p:cNvPr id="6" name="Oval 5"/>
            <p:cNvSpPr/>
            <p:nvPr/>
          </p:nvSpPr>
          <p:spPr>
            <a:xfrm>
              <a:off x="1062761" y="1579033"/>
              <a:ext cx="2487278" cy="248727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22" name="TextBox 21"/>
            <p:cNvSpPr txBox="1"/>
            <p:nvPr/>
          </p:nvSpPr>
          <p:spPr>
            <a:xfrm>
              <a:off x="1560868" y="2748027"/>
              <a:ext cx="1491065" cy="307777"/>
            </a:xfrm>
            <a:prstGeom prst="rect">
              <a:avLst/>
            </a:prstGeom>
            <a:noFill/>
          </p:spPr>
          <p:txBody>
            <a:bodyPr wrap="square" lIns="0" tIns="0" rIns="0" bIns="0" rtlCol="0">
              <a:spAutoFit/>
            </a:bodyPr>
            <a:lstStyle/>
            <a:p>
              <a:pPr algn="ctr"/>
              <a:r>
                <a:rPr lang="en-US" sz="1000" b="1" cap="all" spc="20" dirty="0">
                  <a:solidFill>
                    <a:schemeClr val="bg1"/>
                  </a:solidFill>
                  <a:latin typeface="Lato" panose="020F0502020204030203" pitchFamily="34" charset="0"/>
                </a:rPr>
                <a:t>RAPID</a:t>
              </a:r>
            </a:p>
            <a:p>
              <a:pPr algn="ctr"/>
              <a:r>
                <a:rPr lang="en-US" sz="1000" b="1" cap="all" spc="20" dirty="0">
                  <a:solidFill>
                    <a:schemeClr val="bg1"/>
                  </a:solidFill>
                  <a:latin typeface="Lato" panose="020F0502020204030203" pitchFamily="34" charset="0"/>
                </a:rPr>
                <a:t>Growth</a:t>
              </a:r>
            </a:p>
          </p:txBody>
        </p:sp>
        <p:sp>
          <p:nvSpPr>
            <p:cNvPr id="23" name="TextBox 22"/>
            <p:cNvSpPr txBox="1"/>
            <p:nvPr/>
          </p:nvSpPr>
          <p:spPr>
            <a:xfrm>
              <a:off x="1560837" y="3118695"/>
              <a:ext cx="1491126" cy="283091"/>
            </a:xfrm>
            <a:prstGeom prst="rect">
              <a:avLst/>
            </a:prstGeom>
            <a:noFill/>
          </p:spPr>
          <p:txBody>
            <a:bodyPr wrap="square" lIns="0" tIns="0" rIns="0" bIns="0" rtlCol="0">
              <a:spAutoFit/>
            </a:bodyPr>
            <a:lstStyle/>
            <a:p>
              <a:pPr algn="ctr">
                <a:lnSpc>
                  <a:spcPct val="130000"/>
                </a:lnSpc>
              </a:pPr>
              <a:r>
                <a:rPr lang="en-US" sz="750" dirty="0">
                  <a:solidFill>
                    <a:schemeClr val="bg1"/>
                  </a:solidFill>
                  <a:latin typeface="Lato" panose="020F0502020204030203" pitchFamily="34" charset="0"/>
                </a:rPr>
                <a:t>Of AI-driven data center energy usage.</a:t>
              </a:r>
            </a:p>
          </p:txBody>
        </p:sp>
      </p:grpSp>
      <p:sp>
        <p:nvSpPr>
          <p:cNvPr id="14" name="TextBox 13">
            <a:extLst>
              <a:ext uri="{FF2B5EF4-FFF2-40B4-BE49-F238E27FC236}">
                <a16:creationId xmlns:a16="http://schemas.microsoft.com/office/drawing/2014/main" id="{C6DB18AD-A9F4-3B11-A655-2F5EAA285B3A}"/>
              </a:ext>
            </a:extLst>
          </p:cNvPr>
          <p:cNvSpPr txBox="1"/>
          <p:nvPr/>
        </p:nvSpPr>
        <p:spPr>
          <a:xfrm>
            <a:off x="781777" y="4760464"/>
            <a:ext cx="184731" cy="300082"/>
          </a:xfrm>
          <a:prstGeom prst="rect">
            <a:avLst/>
          </a:prstGeom>
          <a:noFill/>
        </p:spPr>
        <p:txBody>
          <a:bodyPr wrap="none" rtlCol="0">
            <a:spAutoFit/>
          </a:bodyPr>
          <a:lstStyle/>
          <a:p>
            <a:endParaRPr lang="en-US" dirty="0"/>
          </a:p>
        </p:txBody>
      </p:sp>
      <p:sp>
        <p:nvSpPr>
          <p:cNvPr id="21" name="Freeform 10">
            <a:extLst>
              <a:ext uri="{FF2B5EF4-FFF2-40B4-BE49-F238E27FC236}">
                <a16:creationId xmlns:a16="http://schemas.microsoft.com/office/drawing/2014/main" id="{E7D89F1B-D70F-9C9B-7CE6-5E1A3FEF2297}"/>
              </a:ext>
            </a:extLst>
          </p:cNvPr>
          <p:cNvSpPr>
            <a:spLocks noEditPoints="1"/>
          </p:cNvSpPr>
          <p:nvPr/>
        </p:nvSpPr>
        <p:spPr bwMode="auto">
          <a:xfrm>
            <a:off x="4419442" y="1943604"/>
            <a:ext cx="305116" cy="569717"/>
          </a:xfrm>
          <a:custGeom>
            <a:avLst/>
            <a:gdLst>
              <a:gd name="T0" fmla="*/ 193 w 193"/>
              <a:gd name="T1" fmla="*/ 136 h 353"/>
              <a:gd name="T2" fmla="*/ 184 w 193"/>
              <a:gd name="T3" fmla="*/ 128 h 353"/>
              <a:gd name="T4" fmla="*/ 121 w 193"/>
              <a:gd name="T5" fmla="*/ 128 h 353"/>
              <a:gd name="T6" fmla="*/ 160 w 193"/>
              <a:gd name="T7" fmla="*/ 10 h 353"/>
              <a:gd name="T8" fmla="*/ 160 w 193"/>
              <a:gd name="T9" fmla="*/ 10 h 353"/>
              <a:gd name="T10" fmla="*/ 160 w 193"/>
              <a:gd name="T11" fmla="*/ 8 h 353"/>
              <a:gd name="T12" fmla="*/ 152 w 193"/>
              <a:gd name="T13" fmla="*/ 0 h 353"/>
              <a:gd name="T14" fmla="*/ 72 w 193"/>
              <a:gd name="T15" fmla="*/ 0 h 353"/>
              <a:gd name="T16" fmla="*/ 65 w 193"/>
              <a:gd name="T17" fmla="*/ 5 h 353"/>
              <a:gd name="T18" fmla="*/ 64 w 193"/>
              <a:gd name="T19" fmla="*/ 5 h 353"/>
              <a:gd name="T20" fmla="*/ 0 w 193"/>
              <a:gd name="T21" fmla="*/ 198 h 353"/>
              <a:gd name="T22" fmla="*/ 0 w 193"/>
              <a:gd name="T23" fmla="*/ 198 h 353"/>
              <a:gd name="T24" fmla="*/ 0 w 193"/>
              <a:gd name="T25" fmla="*/ 200 h 353"/>
              <a:gd name="T26" fmla="*/ 8 w 193"/>
              <a:gd name="T27" fmla="*/ 208 h 353"/>
              <a:gd name="T28" fmla="*/ 79 w 193"/>
              <a:gd name="T29" fmla="*/ 208 h 353"/>
              <a:gd name="T30" fmla="*/ 64 w 193"/>
              <a:gd name="T31" fmla="*/ 344 h 353"/>
              <a:gd name="T32" fmla="*/ 64 w 193"/>
              <a:gd name="T33" fmla="*/ 344 h 353"/>
              <a:gd name="T34" fmla="*/ 64 w 193"/>
              <a:gd name="T35" fmla="*/ 345 h 353"/>
              <a:gd name="T36" fmla="*/ 72 w 193"/>
              <a:gd name="T37" fmla="*/ 353 h 353"/>
              <a:gd name="T38" fmla="*/ 79 w 193"/>
              <a:gd name="T39" fmla="*/ 348 h 353"/>
              <a:gd name="T40" fmla="*/ 79 w 193"/>
              <a:gd name="T41" fmla="*/ 348 h 353"/>
              <a:gd name="T42" fmla="*/ 192 w 193"/>
              <a:gd name="T43" fmla="*/ 139 h 353"/>
              <a:gd name="T44" fmla="*/ 192 w 193"/>
              <a:gd name="T45" fmla="*/ 139 h 353"/>
              <a:gd name="T46" fmla="*/ 193 w 193"/>
              <a:gd name="T47" fmla="*/ 136 h 353"/>
              <a:gd name="T48" fmla="*/ 85 w 193"/>
              <a:gd name="T49" fmla="*/ 305 h 353"/>
              <a:gd name="T50" fmla="*/ 96 w 193"/>
              <a:gd name="T51" fmla="*/ 201 h 353"/>
              <a:gd name="T52" fmla="*/ 96 w 193"/>
              <a:gd name="T53" fmla="*/ 201 h 353"/>
              <a:gd name="T54" fmla="*/ 96 w 193"/>
              <a:gd name="T55" fmla="*/ 200 h 353"/>
              <a:gd name="T56" fmla="*/ 88 w 193"/>
              <a:gd name="T57" fmla="*/ 192 h 353"/>
              <a:gd name="T58" fmla="*/ 19 w 193"/>
              <a:gd name="T59" fmla="*/ 192 h 353"/>
              <a:gd name="T60" fmla="*/ 78 w 193"/>
              <a:gd name="T61" fmla="*/ 16 h 353"/>
              <a:gd name="T62" fmla="*/ 141 w 193"/>
              <a:gd name="T63" fmla="*/ 16 h 353"/>
              <a:gd name="T64" fmla="*/ 102 w 193"/>
              <a:gd name="T65" fmla="*/ 134 h 353"/>
              <a:gd name="T66" fmla="*/ 102 w 193"/>
              <a:gd name="T67" fmla="*/ 134 h 353"/>
              <a:gd name="T68" fmla="*/ 101 w 193"/>
              <a:gd name="T69" fmla="*/ 136 h 353"/>
              <a:gd name="T70" fmla="*/ 109 w 193"/>
              <a:gd name="T71" fmla="*/ 144 h 353"/>
              <a:gd name="T72" fmla="*/ 171 w 193"/>
              <a:gd name="T73" fmla="*/ 144 h 353"/>
              <a:gd name="T74" fmla="*/ 85 w 193"/>
              <a:gd name="T75"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53">
                <a:moveTo>
                  <a:pt x="193" y="136"/>
                </a:moveTo>
                <a:cubicBezTo>
                  <a:pt x="193" y="132"/>
                  <a:pt x="189" y="128"/>
                  <a:pt x="184" y="128"/>
                </a:cubicBezTo>
                <a:cubicBezTo>
                  <a:pt x="121" y="128"/>
                  <a:pt x="121" y="128"/>
                  <a:pt x="121" y="128"/>
                </a:cubicBezTo>
                <a:cubicBezTo>
                  <a:pt x="160" y="10"/>
                  <a:pt x="160" y="10"/>
                  <a:pt x="160" y="10"/>
                </a:cubicBezTo>
                <a:cubicBezTo>
                  <a:pt x="160" y="10"/>
                  <a:pt x="160" y="10"/>
                  <a:pt x="160" y="10"/>
                </a:cubicBezTo>
                <a:cubicBezTo>
                  <a:pt x="160" y="9"/>
                  <a:pt x="160" y="9"/>
                  <a:pt x="160" y="8"/>
                </a:cubicBezTo>
                <a:cubicBezTo>
                  <a:pt x="160" y="3"/>
                  <a:pt x="157" y="0"/>
                  <a:pt x="152" y="0"/>
                </a:cubicBezTo>
                <a:cubicBezTo>
                  <a:pt x="72" y="0"/>
                  <a:pt x="72" y="0"/>
                  <a:pt x="72" y="0"/>
                </a:cubicBezTo>
                <a:cubicBezTo>
                  <a:pt x="69" y="0"/>
                  <a:pt x="66" y="2"/>
                  <a:pt x="65" y="5"/>
                </a:cubicBezTo>
                <a:cubicBezTo>
                  <a:pt x="64" y="5"/>
                  <a:pt x="64" y="5"/>
                  <a:pt x="64" y="5"/>
                </a:cubicBezTo>
                <a:cubicBezTo>
                  <a:pt x="0" y="198"/>
                  <a:pt x="0" y="198"/>
                  <a:pt x="0" y="198"/>
                </a:cubicBezTo>
                <a:cubicBezTo>
                  <a:pt x="0" y="198"/>
                  <a:pt x="0" y="198"/>
                  <a:pt x="0" y="198"/>
                </a:cubicBezTo>
                <a:cubicBezTo>
                  <a:pt x="0" y="199"/>
                  <a:pt x="0" y="199"/>
                  <a:pt x="0" y="200"/>
                </a:cubicBezTo>
                <a:cubicBezTo>
                  <a:pt x="0" y="205"/>
                  <a:pt x="3" y="208"/>
                  <a:pt x="8" y="208"/>
                </a:cubicBezTo>
                <a:cubicBezTo>
                  <a:pt x="79" y="208"/>
                  <a:pt x="79" y="208"/>
                  <a:pt x="79" y="208"/>
                </a:cubicBezTo>
                <a:cubicBezTo>
                  <a:pt x="64" y="344"/>
                  <a:pt x="64" y="344"/>
                  <a:pt x="64" y="344"/>
                </a:cubicBezTo>
                <a:cubicBezTo>
                  <a:pt x="64" y="344"/>
                  <a:pt x="64" y="344"/>
                  <a:pt x="64" y="344"/>
                </a:cubicBezTo>
                <a:cubicBezTo>
                  <a:pt x="64" y="344"/>
                  <a:pt x="64" y="344"/>
                  <a:pt x="64" y="345"/>
                </a:cubicBezTo>
                <a:cubicBezTo>
                  <a:pt x="64" y="349"/>
                  <a:pt x="68" y="353"/>
                  <a:pt x="72" y="353"/>
                </a:cubicBezTo>
                <a:cubicBezTo>
                  <a:pt x="75" y="353"/>
                  <a:pt x="78" y="351"/>
                  <a:pt x="79" y="348"/>
                </a:cubicBezTo>
                <a:cubicBezTo>
                  <a:pt x="79" y="348"/>
                  <a:pt x="79" y="348"/>
                  <a:pt x="79" y="348"/>
                </a:cubicBezTo>
                <a:cubicBezTo>
                  <a:pt x="192" y="139"/>
                  <a:pt x="192" y="139"/>
                  <a:pt x="192" y="139"/>
                </a:cubicBezTo>
                <a:cubicBezTo>
                  <a:pt x="192" y="139"/>
                  <a:pt x="192" y="139"/>
                  <a:pt x="192" y="139"/>
                </a:cubicBezTo>
                <a:cubicBezTo>
                  <a:pt x="192" y="138"/>
                  <a:pt x="193" y="137"/>
                  <a:pt x="193" y="136"/>
                </a:cubicBezTo>
                <a:moveTo>
                  <a:pt x="85" y="305"/>
                </a:moveTo>
                <a:cubicBezTo>
                  <a:pt x="96" y="201"/>
                  <a:pt x="96" y="201"/>
                  <a:pt x="96" y="201"/>
                </a:cubicBezTo>
                <a:cubicBezTo>
                  <a:pt x="96" y="201"/>
                  <a:pt x="96" y="201"/>
                  <a:pt x="96" y="201"/>
                </a:cubicBezTo>
                <a:cubicBezTo>
                  <a:pt x="96" y="201"/>
                  <a:pt x="96" y="201"/>
                  <a:pt x="96" y="200"/>
                </a:cubicBezTo>
                <a:cubicBezTo>
                  <a:pt x="96" y="196"/>
                  <a:pt x="93" y="192"/>
                  <a:pt x="88" y="192"/>
                </a:cubicBezTo>
                <a:cubicBezTo>
                  <a:pt x="19" y="192"/>
                  <a:pt x="19" y="192"/>
                  <a:pt x="19" y="192"/>
                </a:cubicBezTo>
                <a:cubicBezTo>
                  <a:pt x="78" y="16"/>
                  <a:pt x="78" y="16"/>
                  <a:pt x="78" y="16"/>
                </a:cubicBezTo>
                <a:cubicBezTo>
                  <a:pt x="141" y="16"/>
                  <a:pt x="141" y="16"/>
                  <a:pt x="141" y="16"/>
                </a:cubicBezTo>
                <a:cubicBezTo>
                  <a:pt x="102" y="134"/>
                  <a:pt x="102" y="134"/>
                  <a:pt x="102" y="134"/>
                </a:cubicBezTo>
                <a:cubicBezTo>
                  <a:pt x="102" y="134"/>
                  <a:pt x="102" y="134"/>
                  <a:pt x="102" y="134"/>
                </a:cubicBezTo>
                <a:cubicBezTo>
                  <a:pt x="102" y="134"/>
                  <a:pt x="101" y="135"/>
                  <a:pt x="101" y="136"/>
                </a:cubicBezTo>
                <a:cubicBezTo>
                  <a:pt x="101" y="140"/>
                  <a:pt x="105" y="144"/>
                  <a:pt x="109" y="144"/>
                </a:cubicBezTo>
                <a:cubicBezTo>
                  <a:pt x="171" y="144"/>
                  <a:pt x="171" y="144"/>
                  <a:pt x="171" y="144"/>
                </a:cubicBezTo>
                <a:lnTo>
                  <a:pt x="85" y="3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8" name="Group 27">
            <a:extLst>
              <a:ext uri="{FF2B5EF4-FFF2-40B4-BE49-F238E27FC236}">
                <a16:creationId xmlns:a16="http://schemas.microsoft.com/office/drawing/2014/main" id="{C8ABF0F0-82AB-AA74-6974-9E3F806AA601}"/>
              </a:ext>
            </a:extLst>
          </p:cNvPr>
          <p:cNvGrpSpPr/>
          <p:nvPr/>
        </p:nvGrpSpPr>
        <p:grpSpPr>
          <a:xfrm>
            <a:off x="1978743" y="2031030"/>
            <a:ext cx="648310" cy="565581"/>
            <a:chOff x="3898901" y="1682751"/>
            <a:chExt cx="461963" cy="423862"/>
          </a:xfrm>
          <a:solidFill>
            <a:schemeClr val="bg1"/>
          </a:solidFill>
        </p:grpSpPr>
        <p:sp>
          <p:nvSpPr>
            <p:cNvPr id="29" name="Freeform 100">
              <a:extLst>
                <a:ext uri="{FF2B5EF4-FFF2-40B4-BE49-F238E27FC236}">
                  <a16:creationId xmlns:a16="http://schemas.microsoft.com/office/drawing/2014/main" id="{455AA69D-12B4-7CD7-0CEA-AF8E0BFE1FA5}"/>
                </a:ext>
              </a:extLst>
            </p:cNvPr>
            <p:cNvSpPr>
              <a:spLocks/>
            </p:cNvSpPr>
            <p:nvPr/>
          </p:nvSpPr>
          <p:spPr bwMode="auto">
            <a:xfrm>
              <a:off x="3924301" y="1720851"/>
              <a:ext cx="409575" cy="254000"/>
            </a:xfrm>
            <a:custGeom>
              <a:avLst/>
              <a:gdLst>
                <a:gd name="T0" fmla="*/ 402 w 412"/>
                <a:gd name="T1" fmla="*/ 0 h 255"/>
                <a:gd name="T2" fmla="*/ 393 w 412"/>
                <a:gd name="T3" fmla="*/ 10 h 255"/>
                <a:gd name="T4" fmla="*/ 393 w 412"/>
                <a:gd name="T5" fmla="*/ 232 h 255"/>
                <a:gd name="T6" fmla="*/ 389 w 412"/>
                <a:gd name="T7" fmla="*/ 236 h 255"/>
                <a:gd name="T8" fmla="*/ 22 w 412"/>
                <a:gd name="T9" fmla="*/ 236 h 255"/>
                <a:gd name="T10" fmla="*/ 19 w 412"/>
                <a:gd name="T11" fmla="*/ 232 h 255"/>
                <a:gd name="T12" fmla="*/ 19 w 412"/>
                <a:gd name="T13" fmla="*/ 10 h 255"/>
                <a:gd name="T14" fmla="*/ 9 w 412"/>
                <a:gd name="T15" fmla="*/ 0 h 255"/>
                <a:gd name="T16" fmla="*/ 0 w 412"/>
                <a:gd name="T17" fmla="*/ 10 h 255"/>
                <a:gd name="T18" fmla="*/ 0 w 412"/>
                <a:gd name="T19" fmla="*/ 232 h 255"/>
                <a:gd name="T20" fmla="*/ 22 w 412"/>
                <a:gd name="T21" fmla="*/ 255 h 255"/>
                <a:gd name="T22" fmla="*/ 389 w 412"/>
                <a:gd name="T23" fmla="*/ 255 h 255"/>
                <a:gd name="T24" fmla="*/ 412 w 412"/>
                <a:gd name="T25" fmla="*/ 232 h 255"/>
                <a:gd name="T26" fmla="*/ 412 w 412"/>
                <a:gd name="T27" fmla="*/ 10 h 255"/>
                <a:gd name="T28" fmla="*/ 402 w 412"/>
                <a:gd name="T2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2" h="255">
                  <a:moveTo>
                    <a:pt x="402" y="0"/>
                  </a:moveTo>
                  <a:cubicBezTo>
                    <a:pt x="397" y="0"/>
                    <a:pt x="393" y="4"/>
                    <a:pt x="393" y="10"/>
                  </a:cubicBezTo>
                  <a:cubicBezTo>
                    <a:pt x="393" y="232"/>
                    <a:pt x="393" y="232"/>
                    <a:pt x="393" y="232"/>
                  </a:cubicBezTo>
                  <a:cubicBezTo>
                    <a:pt x="393" y="234"/>
                    <a:pt x="391" y="236"/>
                    <a:pt x="389" y="236"/>
                  </a:cubicBezTo>
                  <a:cubicBezTo>
                    <a:pt x="22" y="236"/>
                    <a:pt x="22" y="236"/>
                    <a:pt x="22" y="236"/>
                  </a:cubicBezTo>
                  <a:cubicBezTo>
                    <a:pt x="20" y="236"/>
                    <a:pt x="19" y="234"/>
                    <a:pt x="19" y="232"/>
                  </a:cubicBezTo>
                  <a:cubicBezTo>
                    <a:pt x="19" y="10"/>
                    <a:pt x="19" y="10"/>
                    <a:pt x="19" y="10"/>
                  </a:cubicBezTo>
                  <a:cubicBezTo>
                    <a:pt x="19" y="4"/>
                    <a:pt x="15" y="0"/>
                    <a:pt x="9" y="0"/>
                  </a:cubicBezTo>
                  <a:cubicBezTo>
                    <a:pt x="4" y="0"/>
                    <a:pt x="0" y="4"/>
                    <a:pt x="0" y="10"/>
                  </a:cubicBezTo>
                  <a:cubicBezTo>
                    <a:pt x="0" y="232"/>
                    <a:pt x="0" y="232"/>
                    <a:pt x="0" y="232"/>
                  </a:cubicBezTo>
                  <a:cubicBezTo>
                    <a:pt x="0" y="245"/>
                    <a:pt x="10" y="255"/>
                    <a:pt x="22" y="255"/>
                  </a:cubicBezTo>
                  <a:cubicBezTo>
                    <a:pt x="389" y="255"/>
                    <a:pt x="389" y="255"/>
                    <a:pt x="389" y="255"/>
                  </a:cubicBezTo>
                  <a:cubicBezTo>
                    <a:pt x="402" y="255"/>
                    <a:pt x="412" y="245"/>
                    <a:pt x="412" y="232"/>
                  </a:cubicBezTo>
                  <a:cubicBezTo>
                    <a:pt x="412" y="10"/>
                    <a:pt x="412" y="10"/>
                    <a:pt x="412" y="10"/>
                  </a:cubicBezTo>
                  <a:cubicBezTo>
                    <a:pt x="412" y="4"/>
                    <a:pt x="408" y="0"/>
                    <a:pt x="40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1">
              <a:extLst>
                <a:ext uri="{FF2B5EF4-FFF2-40B4-BE49-F238E27FC236}">
                  <a16:creationId xmlns:a16="http://schemas.microsoft.com/office/drawing/2014/main" id="{E92FCC6F-DD5C-0B84-C30E-EF81FDD3DC95}"/>
                </a:ext>
              </a:extLst>
            </p:cNvPr>
            <p:cNvSpPr>
              <a:spLocks/>
            </p:cNvSpPr>
            <p:nvPr/>
          </p:nvSpPr>
          <p:spPr bwMode="auto">
            <a:xfrm>
              <a:off x="3898901" y="1682751"/>
              <a:ext cx="461963" cy="19050"/>
            </a:xfrm>
            <a:custGeom>
              <a:avLst/>
              <a:gdLst>
                <a:gd name="T0" fmla="*/ 455 w 464"/>
                <a:gd name="T1" fmla="*/ 0 h 19"/>
                <a:gd name="T2" fmla="*/ 9 w 464"/>
                <a:gd name="T3" fmla="*/ 0 h 19"/>
                <a:gd name="T4" fmla="*/ 0 w 464"/>
                <a:gd name="T5" fmla="*/ 9 h 19"/>
                <a:gd name="T6" fmla="*/ 9 w 464"/>
                <a:gd name="T7" fmla="*/ 19 h 19"/>
                <a:gd name="T8" fmla="*/ 455 w 464"/>
                <a:gd name="T9" fmla="*/ 19 h 19"/>
                <a:gd name="T10" fmla="*/ 464 w 464"/>
                <a:gd name="T11" fmla="*/ 9 h 19"/>
                <a:gd name="T12" fmla="*/ 455 w 46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464" h="19">
                  <a:moveTo>
                    <a:pt x="455" y="0"/>
                  </a:moveTo>
                  <a:cubicBezTo>
                    <a:pt x="9" y="0"/>
                    <a:pt x="9" y="0"/>
                    <a:pt x="9" y="0"/>
                  </a:cubicBezTo>
                  <a:cubicBezTo>
                    <a:pt x="4" y="0"/>
                    <a:pt x="0" y="4"/>
                    <a:pt x="0" y="9"/>
                  </a:cubicBezTo>
                  <a:cubicBezTo>
                    <a:pt x="0" y="14"/>
                    <a:pt x="4" y="19"/>
                    <a:pt x="9" y="19"/>
                  </a:cubicBezTo>
                  <a:cubicBezTo>
                    <a:pt x="455" y="19"/>
                    <a:pt x="455" y="19"/>
                    <a:pt x="455" y="19"/>
                  </a:cubicBezTo>
                  <a:cubicBezTo>
                    <a:pt x="460" y="19"/>
                    <a:pt x="464" y="14"/>
                    <a:pt x="464" y="9"/>
                  </a:cubicBezTo>
                  <a:cubicBezTo>
                    <a:pt x="464" y="4"/>
                    <a:pt x="460" y="0"/>
                    <a:pt x="45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2">
              <a:extLst>
                <a:ext uri="{FF2B5EF4-FFF2-40B4-BE49-F238E27FC236}">
                  <a16:creationId xmlns:a16="http://schemas.microsoft.com/office/drawing/2014/main" id="{2F7B4301-2B24-C51A-103C-2C5B8AD3326F}"/>
                </a:ext>
              </a:extLst>
            </p:cNvPr>
            <p:cNvSpPr>
              <a:spLocks/>
            </p:cNvSpPr>
            <p:nvPr/>
          </p:nvSpPr>
          <p:spPr bwMode="auto">
            <a:xfrm>
              <a:off x="3987801" y="1760538"/>
              <a:ext cx="280988" cy="123825"/>
            </a:xfrm>
            <a:custGeom>
              <a:avLst/>
              <a:gdLst>
                <a:gd name="T0" fmla="*/ 96 w 282"/>
                <a:gd name="T1" fmla="*/ 29 h 123"/>
                <a:gd name="T2" fmla="*/ 84 w 282"/>
                <a:gd name="T3" fmla="*/ 28 h 123"/>
                <a:gd name="T4" fmla="*/ 5 w 282"/>
                <a:gd name="T5" fmla="*/ 93 h 123"/>
                <a:gd name="T6" fmla="*/ 4 w 282"/>
                <a:gd name="T7" fmla="*/ 107 h 123"/>
                <a:gd name="T8" fmla="*/ 17 w 282"/>
                <a:gd name="T9" fmla="*/ 108 h 123"/>
                <a:gd name="T10" fmla="*/ 89 w 282"/>
                <a:gd name="T11" fmla="*/ 48 h 123"/>
                <a:gd name="T12" fmla="*/ 161 w 282"/>
                <a:gd name="T13" fmla="*/ 120 h 123"/>
                <a:gd name="T14" fmla="*/ 168 w 282"/>
                <a:gd name="T15" fmla="*/ 123 h 123"/>
                <a:gd name="T16" fmla="*/ 175 w 282"/>
                <a:gd name="T17" fmla="*/ 120 h 123"/>
                <a:gd name="T18" fmla="*/ 264 w 282"/>
                <a:gd name="T19" fmla="*/ 32 h 123"/>
                <a:gd name="T20" fmla="*/ 264 w 282"/>
                <a:gd name="T21" fmla="*/ 74 h 123"/>
                <a:gd name="T22" fmla="*/ 273 w 282"/>
                <a:gd name="T23" fmla="*/ 84 h 123"/>
                <a:gd name="T24" fmla="*/ 282 w 282"/>
                <a:gd name="T25" fmla="*/ 74 h 123"/>
                <a:gd name="T26" fmla="*/ 282 w 282"/>
                <a:gd name="T27" fmla="*/ 9 h 123"/>
                <a:gd name="T28" fmla="*/ 282 w 282"/>
                <a:gd name="T29" fmla="*/ 7 h 123"/>
                <a:gd name="T30" fmla="*/ 282 w 282"/>
                <a:gd name="T31" fmla="*/ 6 h 123"/>
                <a:gd name="T32" fmla="*/ 282 w 282"/>
                <a:gd name="T33" fmla="*/ 5 h 123"/>
                <a:gd name="T34" fmla="*/ 281 w 282"/>
                <a:gd name="T35" fmla="*/ 4 h 123"/>
                <a:gd name="T36" fmla="*/ 281 w 282"/>
                <a:gd name="T37" fmla="*/ 4 h 123"/>
                <a:gd name="T38" fmla="*/ 280 w 282"/>
                <a:gd name="T39" fmla="*/ 2 h 123"/>
                <a:gd name="T40" fmla="*/ 280 w 282"/>
                <a:gd name="T41" fmla="*/ 2 h 123"/>
                <a:gd name="T42" fmla="*/ 279 w 282"/>
                <a:gd name="T43" fmla="*/ 2 h 123"/>
                <a:gd name="T44" fmla="*/ 278 w 282"/>
                <a:gd name="T45" fmla="*/ 1 h 123"/>
                <a:gd name="T46" fmla="*/ 277 w 282"/>
                <a:gd name="T47" fmla="*/ 1 h 123"/>
                <a:gd name="T48" fmla="*/ 277 w 282"/>
                <a:gd name="T49" fmla="*/ 0 h 123"/>
                <a:gd name="T50" fmla="*/ 276 w 282"/>
                <a:gd name="T51" fmla="*/ 0 h 123"/>
                <a:gd name="T52" fmla="*/ 275 w 282"/>
                <a:gd name="T53" fmla="*/ 0 h 123"/>
                <a:gd name="T54" fmla="*/ 273 w 282"/>
                <a:gd name="T55" fmla="*/ 0 h 123"/>
                <a:gd name="T56" fmla="*/ 273 w 282"/>
                <a:gd name="T57" fmla="*/ 0 h 123"/>
                <a:gd name="T58" fmla="*/ 207 w 282"/>
                <a:gd name="T59" fmla="*/ 0 h 123"/>
                <a:gd name="T60" fmla="*/ 198 w 282"/>
                <a:gd name="T61" fmla="*/ 9 h 123"/>
                <a:gd name="T62" fmla="*/ 207 w 282"/>
                <a:gd name="T63" fmla="*/ 18 h 123"/>
                <a:gd name="T64" fmla="*/ 250 w 282"/>
                <a:gd name="T65" fmla="*/ 18 h 123"/>
                <a:gd name="T66" fmla="*/ 168 w 282"/>
                <a:gd name="T67" fmla="*/ 101 h 123"/>
                <a:gd name="T68" fmla="*/ 96 w 282"/>
                <a:gd name="T69"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2" h="123">
                  <a:moveTo>
                    <a:pt x="96" y="29"/>
                  </a:moveTo>
                  <a:cubicBezTo>
                    <a:pt x="93" y="25"/>
                    <a:pt x="87" y="25"/>
                    <a:pt x="84" y="28"/>
                  </a:cubicBezTo>
                  <a:cubicBezTo>
                    <a:pt x="5" y="93"/>
                    <a:pt x="5" y="93"/>
                    <a:pt x="5" y="93"/>
                  </a:cubicBezTo>
                  <a:cubicBezTo>
                    <a:pt x="1" y="97"/>
                    <a:pt x="0" y="103"/>
                    <a:pt x="4" y="107"/>
                  </a:cubicBezTo>
                  <a:cubicBezTo>
                    <a:pt x="7" y="111"/>
                    <a:pt x="13" y="111"/>
                    <a:pt x="17" y="108"/>
                  </a:cubicBezTo>
                  <a:cubicBezTo>
                    <a:pt x="89" y="48"/>
                    <a:pt x="89" y="48"/>
                    <a:pt x="89" y="48"/>
                  </a:cubicBezTo>
                  <a:cubicBezTo>
                    <a:pt x="161" y="120"/>
                    <a:pt x="161" y="120"/>
                    <a:pt x="161" y="120"/>
                  </a:cubicBezTo>
                  <a:cubicBezTo>
                    <a:pt x="163" y="122"/>
                    <a:pt x="166" y="123"/>
                    <a:pt x="168" y="123"/>
                  </a:cubicBezTo>
                  <a:cubicBezTo>
                    <a:pt x="171" y="123"/>
                    <a:pt x="173" y="122"/>
                    <a:pt x="175" y="120"/>
                  </a:cubicBezTo>
                  <a:cubicBezTo>
                    <a:pt x="264" y="32"/>
                    <a:pt x="264" y="32"/>
                    <a:pt x="264" y="32"/>
                  </a:cubicBezTo>
                  <a:cubicBezTo>
                    <a:pt x="264" y="74"/>
                    <a:pt x="264" y="74"/>
                    <a:pt x="264" y="74"/>
                  </a:cubicBezTo>
                  <a:cubicBezTo>
                    <a:pt x="264" y="80"/>
                    <a:pt x="268" y="84"/>
                    <a:pt x="273" y="84"/>
                  </a:cubicBezTo>
                  <a:cubicBezTo>
                    <a:pt x="278" y="84"/>
                    <a:pt x="282" y="80"/>
                    <a:pt x="282" y="74"/>
                  </a:cubicBezTo>
                  <a:cubicBezTo>
                    <a:pt x="282" y="9"/>
                    <a:pt x="282" y="9"/>
                    <a:pt x="282" y="9"/>
                  </a:cubicBezTo>
                  <a:cubicBezTo>
                    <a:pt x="282" y="8"/>
                    <a:pt x="282" y="8"/>
                    <a:pt x="282" y="7"/>
                  </a:cubicBezTo>
                  <a:cubicBezTo>
                    <a:pt x="282" y="7"/>
                    <a:pt x="282" y="7"/>
                    <a:pt x="282" y="6"/>
                  </a:cubicBezTo>
                  <a:cubicBezTo>
                    <a:pt x="282" y="6"/>
                    <a:pt x="282" y="6"/>
                    <a:pt x="282" y="5"/>
                  </a:cubicBezTo>
                  <a:cubicBezTo>
                    <a:pt x="281" y="5"/>
                    <a:pt x="281" y="5"/>
                    <a:pt x="281" y="4"/>
                  </a:cubicBezTo>
                  <a:cubicBezTo>
                    <a:pt x="281" y="4"/>
                    <a:pt x="281" y="4"/>
                    <a:pt x="281" y="4"/>
                  </a:cubicBezTo>
                  <a:cubicBezTo>
                    <a:pt x="280" y="3"/>
                    <a:pt x="280" y="3"/>
                    <a:pt x="280" y="2"/>
                  </a:cubicBezTo>
                  <a:cubicBezTo>
                    <a:pt x="280" y="2"/>
                    <a:pt x="280" y="2"/>
                    <a:pt x="280" y="2"/>
                  </a:cubicBezTo>
                  <a:cubicBezTo>
                    <a:pt x="280" y="2"/>
                    <a:pt x="279" y="2"/>
                    <a:pt x="279" y="2"/>
                  </a:cubicBezTo>
                  <a:cubicBezTo>
                    <a:pt x="279" y="2"/>
                    <a:pt x="279" y="1"/>
                    <a:pt x="278" y="1"/>
                  </a:cubicBezTo>
                  <a:cubicBezTo>
                    <a:pt x="278" y="1"/>
                    <a:pt x="278" y="1"/>
                    <a:pt x="277" y="1"/>
                  </a:cubicBezTo>
                  <a:cubicBezTo>
                    <a:pt x="277" y="1"/>
                    <a:pt x="277" y="0"/>
                    <a:pt x="277" y="0"/>
                  </a:cubicBezTo>
                  <a:cubicBezTo>
                    <a:pt x="276" y="0"/>
                    <a:pt x="276" y="0"/>
                    <a:pt x="276" y="0"/>
                  </a:cubicBezTo>
                  <a:cubicBezTo>
                    <a:pt x="275" y="0"/>
                    <a:pt x="275" y="0"/>
                    <a:pt x="275" y="0"/>
                  </a:cubicBezTo>
                  <a:cubicBezTo>
                    <a:pt x="274" y="0"/>
                    <a:pt x="274" y="0"/>
                    <a:pt x="273" y="0"/>
                  </a:cubicBezTo>
                  <a:cubicBezTo>
                    <a:pt x="273" y="0"/>
                    <a:pt x="273" y="0"/>
                    <a:pt x="273" y="0"/>
                  </a:cubicBezTo>
                  <a:cubicBezTo>
                    <a:pt x="207" y="0"/>
                    <a:pt x="207" y="0"/>
                    <a:pt x="207" y="0"/>
                  </a:cubicBezTo>
                  <a:cubicBezTo>
                    <a:pt x="202" y="0"/>
                    <a:pt x="198" y="4"/>
                    <a:pt x="198" y="9"/>
                  </a:cubicBezTo>
                  <a:cubicBezTo>
                    <a:pt x="198" y="14"/>
                    <a:pt x="202" y="18"/>
                    <a:pt x="207" y="18"/>
                  </a:cubicBezTo>
                  <a:cubicBezTo>
                    <a:pt x="250" y="18"/>
                    <a:pt x="250" y="18"/>
                    <a:pt x="250" y="18"/>
                  </a:cubicBezTo>
                  <a:cubicBezTo>
                    <a:pt x="168" y="101"/>
                    <a:pt x="168" y="101"/>
                    <a:pt x="168" y="101"/>
                  </a:cubicBezTo>
                  <a:lnTo>
                    <a:pt x="96" y="29"/>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3">
              <a:extLst>
                <a:ext uri="{FF2B5EF4-FFF2-40B4-BE49-F238E27FC236}">
                  <a16:creationId xmlns:a16="http://schemas.microsoft.com/office/drawing/2014/main" id="{7D78C957-33DB-3963-542E-91B67730207F}"/>
                </a:ext>
              </a:extLst>
            </p:cNvPr>
            <p:cNvSpPr>
              <a:spLocks/>
            </p:cNvSpPr>
            <p:nvPr/>
          </p:nvSpPr>
          <p:spPr bwMode="auto">
            <a:xfrm>
              <a:off x="4027489" y="1995488"/>
              <a:ext cx="203200" cy="111125"/>
            </a:xfrm>
            <a:custGeom>
              <a:avLst/>
              <a:gdLst>
                <a:gd name="T0" fmla="*/ 198 w 204"/>
                <a:gd name="T1" fmla="*/ 93 h 112"/>
                <a:gd name="T2" fmla="*/ 110 w 204"/>
                <a:gd name="T3" fmla="*/ 47 h 112"/>
                <a:gd name="T4" fmla="*/ 111 w 204"/>
                <a:gd name="T5" fmla="*/ 44 h 112"/>
                <a:gd name="T6" fmla="*/ 111 w 204"/>
                <a:gd name="T7" fmla="*/ 10 h 112"/>
                <a:gd name="T8" fmla="*/ 102 w 204"/>
                <a:gd name="T9" fmla="*/ 0 h 112"/>
                <a:gd name="T10" fmla="*/ 93 w 204"/>
                <a:gd name="T11" fmla="*/ 10 h 112"/>
                <a:gd name="T12" fmla="*/ 93 w 204"/>
                <a:gd name="T13" fmla="*/ 44 h 112"/>
                <a:gd name="T14" fmla="*/ 93 w 204"/>
                <a:gd name="T15" fmla="*/ 47 h 112"/>
                <a:gd name="T16" fmla="*/ 6 w 204"/>
                <a:gd name="T17" fmla="*/ 93 h 112"/>
                <a:gd name="T18" fmla="*/ 2 w 204"/>
                <a:gd name="T19" fmla="*/ 106 h 112"/>
                <a:gd name="T20" fmla="*/ 15 w 204"/>
                <a:gd name="T21" fmla="*/ 110 h 112"/>
                <a:gd name="T22" fmla="*/ 102 w 204"/>
                <a:gd name="T23" fmla="*/ 64 h 112"/>
                <a:gd name="T24" fmla="*/ 189 w 204"/>
                <a:gd name="T25" fmla="*/ 110 h 112"/>
                <a:gd name="T26" fmla="*/ 194 w 204"/>
                <a:gd name="T27" fmla="*/ 111 h 112"/>
                <a:gd name="T28" fmla="*/ 202 w 204"/>
                <a:gd name="T29" fmla="*/ 106 h 112"/>
                <a:gd name="T30" fmla="*/ 198 w 204"/>
                <a:gd name="T31" fmla="*/ 9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112">
                  <a:moveTo>
                    <a:pt x="198" y="93"/>
                  </a:moveTo>
                  <a:cubicBezTo>
                    <a:pt x="110" y="47"/>
                    <a:pt x="110" y="47"/>
                    <a:pt x="110" y="47"/>
                  </a:cubicBezTo>
                  <a:cubicBezTo>
                    <a:pt x="111" y="46"/>
                    <a:pt x="111" y="45"/>
                    <a:pt x="111" y="44"/>
                  </a:cubicBezTo>
                  <a:cubicBezTo>
                    <a:pt x="111" y="10"/>
                    <a:pt x="111" y="10"/>
                    <a:pt x="111" y="10"/>
                  </a:cubicBezTo>
                  <a:cubicBezTo>
                    <a:pt x="111" y="5"/>
                    <a:pt x="107" y="0"/>
                    <a:pt x="102" y="0"/>
                  </a:cubicBezTo>
                  <a:cubicBezTo>
                    <a:pt x="97" y="0"/>
                    <a:pt x="93" y="5"/>
                    <a:pt x="93" y="10"/>
                  </a:cubicBezTo>
                  <a:cubicBezTo>
                    <a:pt x="93" y="44"/>
                    <a:pt x="93" y="44"/>
                    <a:pt x="93" y="44"/>
                  </a:cubicBezTo>
                  <a:cubicBezTo>
                    <a:pt x="93" y="45"/>
                    <a:pt x="93" y="46"/>
                    <a:pt x="93" y="47"/>
                  </a:cubicBezTo>
                  <a:cubicBezTo>
                    <a:pt x="6" y="93"/>
                    <a:pt x="6" y="93"/>
                    <a:pt x="6" y="93"/>
                  </a:cubicBezTo>
                  <a:cubicBezTo>
                    <a:pt x="1" y="96"/>
                    <a:pt x="0" y="101"/>
                    <a:pt x="2" y="106"/>
                  </a:cubicBezTo>
                  <a:cubicBezTo>
                    <a:pt x="4" y="110"/>
                    <a:pt x="10" y="112"/>
                    <a:pt x="15" y="110"/>
                  </a:cubicBezTo>
                  <a:cubicBezTo>
                    <a:pt x="102" y="64"/>
                    <a:pt x="102" y="64"/>
                    <a:pt x="102" y="64"/>
                  </a:cubicBezTo>
                  <a:cubicBezTo>
                    <a:pt x="189" y="110"/>
                    <a:pt x="189" y="110"/>
                    <a:pt x="189" y="110"/>
                  </a:cubicBezTo>
                  <a:cubicBezTo>
                    <a:pt x="191" y="111"/>
                    <a:pt x="192" y="111"/>
                    <a:pt x="194" y="111"/>
                  </a:cubicBezTo>
                  <a:cubicBezTo>
                    <a:pt x="197" y="111"/>
                    <a:pt x="200" y="109"/>
                    <a:pt x="202" y="106"/>
                  </a:cubicBezTo>
                  <a:cubicBezTo>
                    <a:pt x="204" y="101"/>
                    <a:pt x="203" y="96"/>
                    <a:pt x="198"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Freeform 8">
            <a:extLst>
              <a:ext uri="{FF2B5EF4-FFF2-40B4-BE49-F238E27FC236}">
                <a16:creationId xmlns:a16="http://schemas.microsoft.com/office/drawing/2014/main" id="{0581B1B5-CAF6-42BE-49AB-8363DAB9E016}"/>
              </a:ext>
            </a:extLst>
          </p:cNvPr>
          <p:cNvSpPr>
            <a:spLocks noEditPoints="1"/>
          </p:cNvSpPr>
          <p:nvPr/>
        </p:nvSpPr>
        <p:spPr bwMode="auto">
          <a:xfrm>
            <a:off x="6564415" y="1953707"/>
            <a:ext cx="565196" cy="569716"/>
          </a:xfrm>
          <a:custGeom>
            <a:avLst/>
            <a:gdLst>
              <a:gd name="T0" fmla="*/ 321 w 353"/>
              <a:gd name="T1" fmla="*/ 0 h 354"/>
              <a:gd name="T2" fmla="*/ 32 w 353"/>
              <a:gd name="T3" fmla="*/ 0 h 354"/>
              <a:gd name="T4" fmla="*/ 0 w 353"/>
              <a:gd name="T5" fmla="*/ 33 h 354"/>
              <a:gd name="T6" fmla="*/ 0 w 353"/>
              <a:gd name="T7" fmla="*/ 322 h 354"/>
              <a:gd name="T8" fmla="*/ 32 w 353"/>
              <a:gd name="T9" fmla="*/ 354 h 354"/>
              <a:gd name="T10" fmla="*/ 321 w 353"/>
              <a:gd name="T11" fmla="*/ 354 h 354"/>
              <a:gd name="T12" fmla="*/ 353 w 353"/>
              <a:gd name="T13" fmla="*/ 322 h 354"/>
              <a:gd name="T14" fmla="*/ 353 w 353"/>
              <a:gd name="T15" fmla="*/ 33 h 354"/>
              <a:gd name="T16" fmla="*/ 321 w 353"/>
              <a:gd name="T17" fmla="*/ 0 h 354"/>
              <a:gd name="T18" fmla="*/ 337 w 353"/>
              <a:gd name="T19" fmla="*/ 322 h 354"/>
              <a:gd name="T20" fmla="*/ 321 w 353"/>
              <a:gd name="T21" fmla="*/ 338 h 354"/>
              <a:gd name="T22" fmla="*/ 32 w 353"/>
              <a:gd name="T23" fmla="*/ 338 h 354"/>
              <a:gd name="T24" fmla="*/ 16 w 353"/>
              <a:gd name="T25" fmla="*/ 322 h 354"/>
              <a:gd name="T26" fmla="*/ 16 w 353"/>
              <a:gd name="T27" fmla="*/ 33 h 354"/>
              <a:gd name="T28" fmla="*/ 32 w 353"/>
              <a:gd name="T29" fmla="*/ 16 h 354"/>
              <a:gd name="T30" fmla="*/ 321 w 353"/>
              <a:gd name="T31" fmla="*/ 16 h 354"/>
              <a:gd name="T32" fmla="*/ 337 w 353"/>
              <a:gd name="T33" fmla="*/ 33 h 354"/>
              <a:gd name="T34" fmla="*/ 337 w 353"/>
              <a:gd name="T35" fmla="*/ 322 h 354"/>
              <a:gd name="T36" fmla="*/ 160 w 353"/>
              <a:gd name="T37" fmla="*/ 201 h 354"/>
              <a:gd name="T38" fmla="*/ 157 w 353"/>
              <a:gd name="T39" fmla="*/ 195 h 354"/>
              <a:gd name="T40" fmla="*/ 157 w 353"/>
              <a:gd name="T41" fmla="*/ 195 h 354"/>
              <a:gd name="T42" fmla="*/ 93 w 353"/>
              <a:gd name="T43" fmla="*/ 147 h 354"/>
              <a:gd name="T44" fmla="*/ 93 w 353"/>
              <a:gd name="T45" fmla="*/ 147 h 354"/>
              <a:gd name="T46" fmla="*/ 88 w 353"/>
              <a:gd name="T47" fmla="*/ 145 h 354"/>
              <a:gd name="T48" fmla="*/ 80 w 353"/>
              <a:gd name="T49" fmla="*/ 153 h 354"/>
              <a:gd name="T50" fmla="*/ 83 w 353"/>
              <a:gd name="T51" fmla="*/ 159 h 354"/>
              <a:gd name="T52" fmla="*/ 83 w 353"/>
              <a:gd name="T53" fmla="*/ 159 h 354"/>
              <a:gd name="T54" fmla="*/ 139 w 353"/>
              <a:gd name="T55" fmla="*/ 201 h 354"/>
              <a:gd name="T56" fmla="*/ 83 w 353"/>
              <a:gd name="T57" fmla="*/ 243 h 354"/>
              <a:gd name="T58" fmla="*/ 83 w 353"/>
              <a:gd name="T59" fmla="*/ 243 h 354"/>
              <a:gd name="T60" fmla="*/ 80 w 353"/>
              <a:gd name="T61" fmla="*/ 249 h 354"/>
              <a:gd name="T62" fmla="*/ 88 w 353"/>
              <a:gd name="T63" fmla="*/ 257 h 354"/>
              <a:gd name="T64" fmla="*/ 93 w 353"/>
              <a:gd name="T65" fmla="*/ 256 h 354"/>
              <a:gd name="T66" fmla="*/ 93 w 353"/>
              <a:gd name="T67" fmla="*/ 256 h 354"/>
              <a:gd name="T68" fmla="*/ 157 w 353"/>
              <a:gd name="T69" fmla="*/ 208 h 354"/>
              <a:gd name="T70" fmla="*/ 157 w 353"/>
              <a:gd name="T71" fmla="*/ 207 h 354"/>
              <a:gd name="T72" fmla="*/ 160 w 353"/>
              <a:gd name="T73" fmla="*/ 201 h 354"/>
              <a:gd name="T74" fmla="*/ 217 w 353"/>
              <a:gd name="T75" fmla="*/ 257 h 354"/>
              <a:gd name="T76" fmla="*/ 168 w 353"/>
              <a:gd name="T77" fmla="*/ 257 h 354"/>
              <a:gd name="T78" fmla="*/ 160 w 353"/>
              <a:gd name="T79" fmla="*/ 265 h 354"/>
              <a:gd name="T80" fmla="*/ 168 w 353"/>
              <a:gd name="T81" fmla="*/ 273 h 354"/>
              <a:gd name="T82" fmla="*/ 217 w 353"/>
              <a:gd name="T83" fmla="*/ 273 h 354"/>
              <a:gd name="T84" fmla="*/ 225 w 353"/>
              <a:gd name="T85" fmla="*/ 265 h 354"/>
              <a:gd name="T86" fmla="*/ 217 w 353"/>
              <a:gd name="T87" fmla="*/ 25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354">
                <a:moveTo>
                  <a:pt x="321" y="0"/>
                </a:moveTo>
                <a:cubicBezTo>
                  <a:pt x="32" y="0"/>
                  <a:pt x="32" y="0"/>
                  <a:pt x="32" y="0"/>
                </a:cubicBezTo>
                <a:cubicBezTo>
                  <a:pt x="14" y="0"/>
                  <a:pt x="0" y="15"/>
                  <a:pt x="0" y="33"/>
                </a:cubicBezTo>
                <a:cubicBezTo>
                  <a:pt x="0" y="322"/>
                  <a:pt x="0" y="322"/>
                  <a:pt x="0" y="322"/>
                </a:cubicBezTo>
                <a:cubicBezTo>
                  <a:pt x="0" y="339"/>
                  <a:pt x="14" y="354"/>
                  <a:pt x="32" y="354"/>
                </a:cubicBezTo>
                <a:cubicBezTo>
                  <a:pt x="321" y="354"/>
                  <a:pt x="321" y="354"/>
                  <a:pt x="321" y="354"/>
                </a:cubicBezTo>
                <a:cubicBezTo>
                  <a:pt x="339" y="354"/>
                  <a:pt x="353" y="339"/>
                  <a:pt x="353" y="322"/>
                </a:cubicBezTo>
                <a:cubicBezTo>
                  <a:pt x="353" y="33"/>
                  <a:pt x="353" y="33"/>
                  <a:pt x="353" y="33"/>
                </a:cubicBezTo>
                <a:cubicBezTo>
                  <a:pt x="353" y="15"/>
                  <a:pt x="339" y="0"/>
                  <a:pt x="321" y="0"/>
                </a:cubicBezTo>
                <a:moveTo>
                  <a:pt x="337" y="322"/>
                </a:moveTo>
                <a:cubicBezTo>
                  <a:pt x="337" y="330"/>
                  <a:pt x="330" y="338"/>
                  <a:pt x="321" y="338"/>
                </a:cubicBezTo>
                <a:cubicBezTo>
                  <a:pt x="32" y="338"/>
                  <a:pt x="32" y="338"/>
                  <a:pt x="32" y="338"/>
                </a:cubicBezTo>
                <a:cubicBezTo>
                  <a:pt x="23" y="338"/>
                  <a:pt x="16" y="330"/>
                  <a:pt x="16" y="322"/>
                </a:cubicBezTo>
                <a:cubicBezTo>
                  <a:pt x="16" y="33"/>
                  <a:pt x="16" y="33"/>
                  <a:pt x="16" y="33"/>
                </a:cubicBezTo>
                <a:cubicBezTo>
                  <a:pt x="16" y="24"/>
                  <a:pt x="23" y="16"/>
                  <a:pt x="32" y="16"/>
                </a:cubicBezTo>
                <a:cubicBezTo>
                  <a:pt x="321" y="16"/>
                  <a:pt x="321" y="16"/>
                  <a:pt x="321" y="16"/>
                </a:cubicBezTo>
                <a:cubicBezTo>
                  <a:pt x="330" y="16"/>
                  <a:pt x="337" y="24"/>
                  <a:pt x="337" y="33"/>
                </a:cubicBezTo>
                <a:lnTo>
                  <a:pt x="337" y="322"/>
                </a:lnTo>
                <a:close/>
                <a:moveTo>
                  <a:pt x="160" y="201"/>
                </a:moveTo>
                <a:cubicBezTo>
                  <a:pt x="160" y="198"/>
                  <a:pt x="159" y="196"/>
                  <a:pt x="157" y="195"/>
                </a:cubicBezTo>
                <a:cubicBezTo>
                  <a:pt x="157" y="195"/>
                  <a:pt x="157" y="195"/>
                  <a:pt x="157" y="195"/>
                </a:cubicBezTo>
                <a:cubicBezTo>
                  <a:pt x="93" y="147"/>
                  <a:pt x="93" y="147"/>
                  <a:pt x="93" y="147"/>
                </a:cubicBezTo>
                <a:cubicBezTo>
                  <a:pt x="93" y="147"/>
                  <a:pt x="93" y="147"/>
                  <a:pt x="93" y="147"/>
                </a:cubicBezTo>
                <a:cubicBezTo>
                  <a:pt x="92" y="146"/>
                  <a:pt x="90" y="145"/>
                  <a:pt x="88" y="145"/>
                </a:cubicBezTo>
                <a:cubicBezTo>
                  <a:pt x="84" y="145"/>
                  <a:pt x="80" y="149"/>
                  <a:pt x="80" y="153"/>
                </a:cubicBezTo>
                <a:cubicBezTo>
                  <a:pt x="80" y="156"/>
                  <a:pt x="82" y="158"/>
                  <a:pt x="83" y="159"/>
                </a:cubicBezTo>
                <a:cubicBezTo>
                  <a:pt x="83" y="159"/>
                  <a:pt x="83" y="159"/>
                  <a:pt x="83" y="159"/>
                </a:cubicBezTo>
                <a:cubicBezTo>
                  <a:pt x="139" y="201"/>
                  <a:pt x="139" y="201"/>
                  <a:pt x="139" y="201"/>
                </a:cubicBezTo>
                <a:cubicBezTo>
                  <a:pt x="83" y="243"/>
                  <a:pt x="83" y="243"/>
                  <a:pt x="83" y="243"/>
                </a:cubicBezTo>
                <a:cubicBezTo>
                  <a:pt x="83" y="243"/>
                  <a:pt x="83" y="243"/>
                  <a:pt x="83" y="243"/>
                </a:cubicBezTo>
                <a:cubicBezTo>
                  <a:pt x="82" y="244"/>
                  <a:pt x="80" y="247"/>
                  <a:pt x="80" y="249"/>
                </a:cubicBezTo>
                <a:cubicBezTo>
                  <a:pt x="80" y="254"/>
                  <a:pt x="84" y="257"/>
                  <a:pt x="88" y="257"/>
                </a:cubicBezTo>
                <a:cubicBezTo>
                  <a:pt x="90" y="257"/>
                  <a:pt x="92" y="257"/>
                  <a:pt x="93" y="256"/>
                </a:cubicBezTo>
                <a:cubicBezTo>
                  <a:pt x="93" y="256"/>
                  <a:pt x="93" y="256"/>
                  <a:pt x="93" y="256"/>
                </a:cubicBezTo>
                <a:cubicBezTo>
                  <a:pt x="157" y="208"/>
                  <a:pt x="157" y="208"/>
                  <a:pt x="157" y="208"/>
                </a:cubicBezTo>
                <a:cubicBezTo>
                  <a:pt x="157" y="207"/>
                  <a:pt x="157" y="207"/>
                  <a:pt x="157" y="207"/>
                </a:cubicBezTo>
                <a:cubicBezTo>
                  <a:pt x="159" y="206"/>
                  <a:pt x="160" y="204"/>
                  <a:pt x="160" y="201"/>
                </a:cubicBezTo>
                <a:moveTo>
                  <a:pt x="217" y="257"/>
                </a:moveTo>
                <a:cubicBezTo>
                  <a:pt x="168" y="257"/>
                  <a:pt x="168" y="257"/>
                  <a:pt x="168" y="257"/>
                </a:cubicBezTo>
                <a:cubicBezTo>
                  <a:pt x="164" y="257"/>
                  <a:pt x="160" y="261"/>
                  <a:pt x="160" y="265"/>
                </a:cubicBezTo>
                <a:cubicBezTo>
                  <a:pt x="160" y="270"/>
                  <a:pt x="164" y="273"/>
                  <a:pt x="168" y="273"/>
                </a:cubicBezTo>
                <a:cubicBezTo>
                  <a:pt x="217" y="273"/>
                  <a:pt x="217" y="273"/>
                  <a:pt x="217" y="273"/>
                </a:cubicBezTo>
                <a:cubicBezTo>
                  <a:pt x="221" y="273"/>
                  <a:pt x="225" y="270"/>
                  <a:pt x="225" y="265"/>
                </a:cubicBezTo>
                <a:cubicBezTo>
                  <a:pt x="225" y="261"/>
                  <a:pt x="221" y="257"/>
                  <a:pt x="217" y="2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 Placeholder 2">
            <a:extLst>
              <a:ext uri="{FF2B5EF4-FFF2-40B4-BE49-F238E27FC236}">
                <a16:creationId xmlns:a16="http://schemas.microsoft.com/office/drawing/2014/main" id="{763F71E0-EA67-9446-F3D8-D77A0D6C3B40}"/>
              </a:ext>
            </a:extLst>
          </p:cNvPr>
          <p:cNvSpPr txBox="1">
            <a:spLocks/>
          </p:cNvSpPr>
          <p:nvPr/>
        </p:nvSpPr>
        <p:spPr>
          <a:xfrm>
            <a:off x="2329027" y="1098118"/>
            <a:ext cx="2874727" cy="109241"/>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a:solidFill>
                  <a:schemeClr val="accent2"/>
                </a:solidFill>
                <a:hlinkClick r:id="rId3">
                  <a:extLst>
                    <a:ext uri="{A12FA001-AC4F-418D-AE19-62706E023703}">
                      <ahyp:hlinkClr xmlns:ahyp="http://schemas.microsoft.com/office/drawing/2018/hyperlinkcolor" val="tx"/>
                    </a:ext>
                  </a:extLst>
                </a:hlinkClick>
              </a:rPr>
              <a:t>2024 United States Data Center Energy Usage Report</a:t>
            </a:r>
            <a:endParaRPr lang="en-US" sz="800" dirty="0">
              <a:solidFill>
                <a:schemeClr val="accent2"/>
              </a:solidFill>
            </a:endParaRPr>
          </a:p>
        </p:txBody>
      </p:sp>
    </p:spTree>
    <p:extLst>
      <p:ext uri="{BB962C8B-B14F-4D97-AF65-F5344CB8AC3E}">
        <p14:creationId xmlns:p14="http://schemas.microsoft.com/office/powerpoint/2010/main" val="2357040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4B97E-25CF-D5CD-BE30-EA796F753B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A79E94-09BD-1C76-D9F6-88335258FAD0}"/>
              </a:ext>
            </a:extLst>
          </p:cNvPr>
          <p:cNvSpPr>
            <a:spLocks noGrp="1"/>
          </p:cNvSpPr>
          <p:nvPr>
            <p:ph type="body" sz="quarter" idx="10"/>
          </p:nvPr>
        </p:nvSpPr>
        <p:spPr/>
        <p:txBody>
          <a:bodyPr/>
          <a:lstStyle/>
          <a:p>
            <a:r>
              <a:rPr lang="en-US" dirty="0"/>
              <a:t>THE IMPORTANCE OF </a:t>
            </a:r>
            <a:r>
              <a:rPr lang="en-US" dirty="0">
                <a:solidFill>
                  <a:schemeClr val="accent2"/>
                </a:solidFill>
              </a:rPr>
              <a:t>TSMC</a:t>
            </a:r>
            <a:endParaRPr lang="en-US" dirty="0"/>
          </a:p>
        </p:txBody>
      </p:sp>
      <p:sp>
        <p:nvSpPr>
          <p:cNvPr id="30" name="TextBox 29">
            <a:extLst>
              <a:ext uri="{FF2B5EF4-FFF2-40B4-BE49-F238E27FC236}">
                <a16:creationId xmlns:a16="http://schemas.microsoft.com/office/drawing/2014/main" id="{9F43C997-FB5E-E560-497D-70F5CB4057F9}"/>
              </a:ext>
            </a:extLst>
          </p:cNvPr>
          <p:cNvSpPr txBox="1"/>
          <p:nvPr/>
        </p:nvSpPr>
        <p:spPr>
          <a:xfrm>
            <a:off x="580583" y="1090705"/>
            <a:ext cx="4915865" cy="3077766"/>
          </a:xfrm>
          <a:prstGeom prst="rect">
            <a:avLst/>
          </a:prstGeom>
          <a:noFill/>
        </p:spPr>
        <p:txBody>
          <a:bodyPr wrap="square" lIns="0" tIns="0" rIns="0" bIns="0" rtlCol="0">
            <a:spAutoFit/>
          </a:bodyPr>
          <a:lstStyle/>
          <a:p>
            <a:r>
              <a:rPr lang="en-US" sz="1200" b="1" spc="20" dirty="0">
                <a:solidFill>
                  <a:schemeClr val="accent1"/>
                </a:solidFill>
                <a:latin typeface="Lato" panose="020F0502020204030203" pitchFamily="34" charset="0"/>
              </a:rPr>
              <a:t>Why TSMC Matters</a:t>
            </a:r>
          </a:p>
          <a:p>
            <a:endParaRPr lang="en-US" sz="1200" b="1"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Chipmaking Powerhouse: TSMC produces more than 90% of the world’s most advanced AI chips (3nm and below).</a:t>
            </a: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Supplies AI Leaders: Key chip supplier for Nvidia, Apple, AMD, and even OpenAI’s hardware partners.</a:t>
            </a: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Enabling AI Scale: Advanced GPUs and TPUs used for AI training are impossible without TSMC’s leading-edge fabs.</a:t>
            </a:r>
          </a:p>
          <a:p>
            <a:endParaRPr lang="en-US" sz="1100" spc="20" dirty="0">
              <a:solidFill>
                <a:schemeClr val="accent1"/>
              </a:solidFill>
              <a:latin typeface="Lato" panose="020F0502020204030203" pitchFamily="34" charset="0"/>
            </a:endParaRPr>
          </a:p>
          <a:p>
            <a:r>
              <a:rPr lang="en-US" sz="1200" b="1" spc="20" dirty="0">
                <a:solidFill>
                  <a:schemeClr val="accent1"/>
                </a:solidFill>
                <a:latin typeface="Lato" panose="020F0502020204030203" pitchFamily="34" charset="0"/>
              </a:rPr>
              <a:t>Strategic Role in AI’s Future</a:t>
            </a:r>
          </a:p>
          <a:p>
            <a:endParaRPr lang="en-US" sz="1100" spc="20" dirty="0">
              <a:solidFill>
                <a:schemeClr val="accent1"/>
              </a:solidFill>
              <a:latin typeface="Lato" panose="020F0502020204030203" pitchFamily="34" charset="0"/>
            </a:endParaRP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Bottleneck or Accelerator: The pace of AI advancement hinges on chip availability, TSMC controls the pipeline.</a:t>
            </a: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National Security Asset: Taiwan’s chip dominance has become a geopolitical flashpoint in US–China tech competition.</a:t>
            </a:r>
          </a:p>
          <a:p>
            <a:pPr marL="171450" indent="-171450">
              <a:buFont typeface="Arial" panose="020B0604020202020204" pitchFamily="34" charset="0"/>
              <a:buChar char="•"/>
            </a:pPr>
            <a:r>
              <a:rPr lang="en-US" sz="1100" spc="20" dirty="0">
                <a:solidFill>
                  <a:schemeClr val="accent1"/>
                </a:solidFill>
                <a:latin typeface="Lato" panose="020F0502020204030203" pitchFamily="34" charset="0"/>
              </a:rPr>
              <a:t>Innovation Engine: TSMC drives the frontier of chip miniaturization, efficiency, and production scale—directly influencing how fast and far AI can grow.</a:t>
            </a:r>
          </a:p>
        </p:txBody>
      </p:sp>
      <p:pic>
        <p:nvPicPr>
          <p:cNvPr id="1026" name="Picture 2" descr="TSMC sees another revenue drop in 2Q23">
            <a:extLst>
              <a:ext uri="{FF2B5EF4-FFF2-40B4-BE49-F238E27FC236}">
                <a16:creationId xmlns:a16="http://schemas.microsoft.com/office/drawing/2014/main" id="{8149B074-30CB-3214-CDBA-F49D3EAA8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155" y="995413"/>
            <a:ext cx="4388713" cy="276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3474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10"/>
          </p:nvPr>
        </p:nvSpPr>
        <p:spPr/>
        <p:txBody>
          <a:bodyPr/>
          <a:lstStyle/>
          <a:p>
            <a:r>
              <a:rPr lang="en-US" dirty="0"/>
              <a:t>AI Driving Power Demand – </a:t>
            </a:r>
            <a:r>
              <a:rPr lang="en-US" dirty="0">
                <a:solidFill>
                  <a:schemeClr val="accent2"/>
                </a:solidFill>
              </a:rPr>
              <a:t>Current Trends</a:t>
            </a:r>
          </a:p>
        </p:txBody>
      </p:sp>
      <p:sp>
        <p:nvSpPr>
          <p:cNvPr id="24" name="Text Placeholder 23"/>
          <p:cNvSpPr>
            <a:spLocks noGrp="1"/>
          </p:cNvSpPr>
          <p:nvPr>
            <p:ph type="body" sz="quarter" idx="11"/>
          </p:nvPr>
        </p:nvSpPr>
        <p:spPr/>
        <p:txBody>
          <a:bodyPr/>
          <a:lstStyle/>
          <a:p>
            <a:r>
              <a:rPr lang="en-US" dirty="0"/>
              <a:t>AI servers aren’t just more powerful—they’re far more power-hungry.</a:t>
            </a:r>
          </a:p>
        </p:txBody>
      </p:sp>
      <p:grpSp>
        <p:nvGrpSpPr>
          <p:cNvPr id="3" name="Group 2"/>
          <p:cNvGrpSpPr/>
          <p:nvPr/>
        </p:nvGrpSpPr>
        <p:grpSpPr>
          <a:xfrm>
            <a:off x="3264589" y="4044446"/>
            <a:ext cx="247286" cy="241804"/>
            <a:chOff x="3264589" y="4044446"/>
            <a:chExt cx="247286" cy="241804"/>
          </a:xfrm>
        </p:grpSpPr>
        <p:sp>
          <p:nvSpPr>
            <p:cNvPr id="5" name="Oval 4"/>
            <p:cNvSpPr/>
            <p:nvPr/>
          </p:nvSpPr>
          <p:spPr>
            <a:xfrm>
              <a:off x="3264589" y="4184633"/>
              <a:ext cx="101617" cy="1016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6" name="Freeform 5"/>
            <p:cNvSpPr/>
            <p:nvPr/>
          </p:nvSpPr>
          <p:spPr>
            <a:xfrm>
              <a:off x="3334608" y="4044446"/>
              <a:ext cx="177267" cy="176556"/>
            </a:xfrm>
            <a:custGeom>
              <a:avLst/>
              <a:gdLst>
                <a:gd name="connsiteX0" fmla="*/ 456839 w 558474"/>
                <a:gd name="connsiteY0" fmla="*/ 0 h 556235"/>
                <a:gd name="connsiteX1" fmla="*/ 532161 w 558474"/>
                <a:gd name="connsiteY1" fmla="*/ 62146 h 556235"/>
                <a:gd name="connsiteX2" fmla="*/ 558474 w 558474"/>
                <a:gd name="connsiteY2" fmla="*/ 76428 h 556235"/>
                <a:gd name="connsiteX3" fmla="*/ 531014 w 558474"/>
                <a:gd name="connsiteY3" fmla="*/ 108942 h 556235"/>
                <a:gd name="connsiteX4" fmla="*/ 138845 w 558474"/>
                <a:gd name="connsiteY4" fmla="*/ 507892 h 556235"/>
                <a:gd name="connsiteX5" fmla="*/ 83371 w 558474"/>
                <a:gd name="connsiteY5" fmla="*/ 556235 h 556235"/>
                <a:gd name="connsiteX6" fmla="*/ 80617 w 558474"/>
                <a:gd name="connsiteY6" fmla="*/ 542596 h 556235"/>
                <a:gd name="connsiteX7" fmla="*/ 46312 w 558474"/>
                <a:gd name="connsiteY7" fmla="*/ 491715 h 556235"/>
                <a:gd name="connsiteX8" fmla="*/ 0 w 558474"/>
                <a:gd name="connsiteY8" fmla="*/ 460491 h 556235"/>
                <a:gd name="connsiteX9" fmla="*/ 52892 w 558474"/>
                <a:gd name="connsiteY9" fmla="*/ 414398 h 556235"/>
                <a:gd name="connsiteX10" fmla="*/ 436052 w 558474"/>
                <a:gd name="connsiteY10" fmla="*/ 24612 h 556235"/>
                <a:gd name="connsiteX11" fmla="*/ 456839 w 558474"/>
                <a:gd name="connsiteY11" fmla="*/ 0 h 5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474" h="556235">
                  <a:moveTo>
                    <a:pt x="456839" y="0"/>
                  </a:moveTo>
                  <a:lnTo>
                    <a:pt x="532161" y="62146"/>
                  </a:lnTo>
                  <a:lnTo>
                    <a:pt x="558474" y="76428"/>
                  </a:lnTo>
                  <a:lnTo>
                    <a:pt x="531014" y="108942"/>
                  </a:lnTo>
                  <a:cubicBezTo>
                    <a:pt x="407062" y="248422"/>
                    <a:pt x="276158" y="381587"/>
                    <a:pt x="138845" y="507892"/>
                  </a:cubicBezTo>
                  <a:lnTo>
                    <a:pt x="83371" y="556235"/>
                  </a:lnTo>
                  <a:lnTo>
                    <a:pt x="80617" y="542596"/>
                  </a:lnTo>
                  <a:cubicBezTo>
                    <a:pt x="72517" y="523445"/>
                    <a:pt x="60796" y="506199"/>
                    <a:pt x="46312" y="491715"/>
                  </a:cubicBezTo>
                  <a:lnTo>
                    <a:pt x="0" y="460491"/>
                  </a:lnTo>
                  <a:lnTo>
                    <a:pt x="52892" y="414398"/>
                  </a:lnTo>
                  <a:cubicBezTo>
                    <a:pt x="187050" y="290994"/>
                    <a:pt x="314947" y="160889"/>
                    <a:pt x="436052" y="24612"/>
                  </a:cubicBezTo>
                  <a:lnTo>
                    <a:pt x="45683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06"/>
            </a:p>
          </p:txBody>
        </p:sp>
      </p:grpSp>
      <p:sp>
        <p:nvSpPr>
          <p:cNvPr id="8" name="Freeform 7"/>
          <p:cNvSpPr/>
          <p:nvPr/>
        </p:nvSpPr>
        <p:spPr>
          <a:xfrm>
            <a:off x="3726530" y="2130265"/>
            <a:ext cx="204682" cy="561651"/>
          </a:xfrm>
          <a:custGeom>
            <a:avLst/>
            <a:gdLst>
              <a:gd name="connsiteX0" fmla="*/ 109492 w 644844"/>
              <a:gd name="connsiteY0" fmla="*/ 0 h 1769467"/>
              <a:gd name="connsiteX1" fmla="*/ 209474 w 644844"/>
              <a:gd name="connsiteY1" fmla="*/ 208423 h 1769467"/>
              <a:gd name="connsiteX2" fmla="*/ 620200 w 644844"/>
              <a:gd name="connsiteY2" fmla="*/ 1581427 h 1769467"/>
              <a:gd name="connsiteX3" fmla="*/ 644844 w 644844"/>
              <a:gd name="connsiteY3" fmla="*/ 1765235 h 1769467"/>
              <a:gd name="connsiteX4" fmla="*/ 602066 w 644844"/>
              <a:gd name="connsiteY4" fmla="*/ 1760922 h 1769467"/>
              <a:gd name="connsiteX5" fmla="*/ 517306 w 644844"/>
              <a:gd name="connsiteY5" fmla="*/ 1769467 h 1769467"/>
              <a:gd name="connsiteX6" fmla="*/ 494826 w 644844"/>
              <a:gd name="connsiteY6" fmla="*/ 1601801 h 1769467"/>
              <a:gd name="connsiteX7" fmla="*/ 93535 w 644844"/>
              <a:gd name="connsiteY7" fmla="*/ 260336 h 1769467"/>
              <a:gd name="connsiteX8" fmla="*/ 0 w 644844"/>
              <a:gd name="connsiteY8" fmla="*/ 65352 h 1769467"/>
              <a:gd name="connsiteX9" fmla="*/ 88514 w 644844"/>
              <a:gd name="connsiteY9" fmla="*/ 17308 h 1769467"/>
              <a:gd name="connsiteX10" fmla="*/ 109492 w 644844"/>
              <a:gd name="connsiteY10" fmla="*/ 0 h 17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44" h="1769467">
                <a:moveTo>
                  <a:pt x="109492" y="0"/>
                </a:moveTo>
                <a:lnTo>
                  <a:pt x="209474" y="208423"/>
                </a:lnTo>
                <a:cubicBezTo>
                  <a:pt x="402850" y="639636"/>
                  <a:pt x="542589" y="1100134"/>
                  <a:pt x="620200" y="1581427"/>
                </a:cubicBezTo>
                <a:lnTo>
                  <a:pt x="644844" y="1765235"/>
                </a:lnTo>
                <a:lnTo>
                  <a:pt x="602066" y="1760922"/>
                </a:lnTo>
                <a:lnTo>
                  <a:pt x="517306" y="1769467"/>
                </a:lnTo>
                <a:lnTo>
                  <a:pt x="494826" y="1601801"/>
                </a:lnTo>
                <a:cubicBezTo>
                  <a:pt x="418998" y="1131564"/>
                  <a:pt x="282470" y="681644"/>
                  <a:pt x="93535" y="260336"/>
                </a:cubicBezTo>
                <a:lnTo>
                  <a:pt x="0" y="65352"/>
                </a:lnTo>
                <a:lnTo>
                  <a:pt x="88514" y="17308"/>
                </a:lnTo>
                <a:lnTo>
                  <a:pt x="1094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9" name="Freeform 8"/>
          <p:cNvSpPr/>
          <p:nvPr/>
        </p:nvSpPr>
        <p:spPr>
          <a:xfrm>
            <a:off x="3726530" y="3135604"/>
            <a:ext cx="204682" cy="561651"/>
          </a:xfrm>
          <a:custGeom>
            <a:avLst/>
            <a:gdLst>
              <a:gd name="connsiteX0" fmla="*/ 517306 w 644844"/>
              <a:gd name="connsiteY0" fmla="*/ 0 h 1769467"/>
              <a:gd name="connsiteX1" fmla="*/ 602066 w 644844"/>
              <a:gd name="connsiteY1" fmla="*/ 8545 h 1769467"/>
              <a:gd name="connsiteX2" fmla="*/ 644844 w 644844"/>
              <a:gd name="connsiteY2" fmla="*/ 4233 h 1769467"/>
              <a:gd name="connsiteX3" fmla="*/ 620200 w 644844"/>
              <a:gd name="connsiteY3" fmla="*/ 188040 h 1769467"/>
              <a:gd name="connsiteX4" fmla="*/ 209474 w 644844"/>
              <a:gd name="connsiteY4" fmla="*/ 1561044 h 1769467"/>
              <a:gd name="connsiteX5" fmla="*/ 109492 w 644844"/>
              <a:gd name="connsiteY5" fmla="*/ 1769467 h 1769467"/>
              <a:gd name="connsiteX6" fmla="*/ 88514 w 644844"/>
              <a:gd name="connsiteY6" fmla="*/ 1752159 h 1769467"/>
              <a:gd name="connsiteX7" fmla="*/ 0 w 644844"/>
              <a:gd name="connsiteY7" fmla="*/ 1704115 h 1769467"/>
              <a:gd name="connsiteX8" fmla="*/ 93535 w 644844"/>
              <a:gd name="connsiteY8" fmla="*/ 1509131 h 1769467"/>
              <a:gd name="connsiteX9" fmla="*/ 494826 w 644844"/>
              <a:gd name="connsiteY9" fmla="*/ 167666 h 1769467"/>
              <a:gd name="connsiteX10" fmla="*/ 517306 w 644844"/>
              <a:gd name="connsiteY10" fmla="*/ 0 h 176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844" h="1769467">
                <a:moveTo>
                  <a:pt x="517306" y="0"/>
                </a:moveTo>
                <a:lnTo>
                  <a:pt x="602066" y="8545"/>
                </a:lnTo>
                <a:lnTo>
                  <a:pt x="644844" y="4233"/>
                </a:lnTo>
                <a:lnTo>
                  <a:pt x="620200" y="188040"/>
                </a:lnTo>
                <a:cubicBezTo>
                  <a:pt x="542589" y="669334"/>
                  <a:pt x="402850" y="1129832"/>
                  <a:pt x="209474" y="1561044"/>
                </a:cubicBezTo>
                <a:lnTo>
                  <a:pt x="109492" y="1769467"/>
                </a:lnTo>
                <a:lnTo>
                  <a:pt x="88514" y="1752159"/>
                </a:lnTo>
                <a:lnTo>
                  <a:pt x="0" y="1704115"/>
                </a:lnTo>
                <a:lnTo>
                  <a:pt x="93535" y="1509131"/>
                </a:lnTo>
                <a:cubicBezTo>
                  <a:pt x="282470" y="1087824"/>
                  <a:pt x="418998" y="637904"/>
                  <a:pt x="494826" y="167666"/>
                </a:cubicBezTo>
                <a:lnTo>
                  <a:pt x="51730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nvGrpSpPr>
          <p:cNvPr id="2" name="Group 1"/>
          <p:cNvGrpSpPr/>
          <p:nvPr/>
        </p:nvGrpSpPr>
        <p:grpSpPr>
          <a:xfrm>
            <a:off x="3263245" y="1540934"/>
            <a:ext cx="248630" cy="242140"/>
            <a:chOff x="3263245" y="1540934"/>
            <a:chExt cx="248630" cy="242140"/>
          </a:xfrm>
        </p:grpSpPr>
        <p:sp>
          <p:nvSpPr>
            <p:cNvPr id="4" name="Freeform 3"/>
            <p:cNvSpPr/>
            <p:nvPr/>
          </p:nvSpPr>
          <p:spPr>
            <a:xfrm>
              <a:off x="3334608" y="1606517"/>
              <a:ext cx="177267" cy="176557"/>
            </a:xfrm>
            <a:custGeom>
              <a:avLst/>
              <a:gdLst>
                <a:gd name="connsiteX0" fmla="*/ 83371 w 558474"/>
                <a:gd name="connsiteY0" fmla="*/ 0 h 556236"/>
                <a:gd name="connsiteX1" fmla="*/ 138845 w 558474"/>
                <a:gd name="connsiteY1" fmla="*/ 48343 h 556236"/>
                <a:gd name="connsiteX2" fmla="*/ 531014 w 558474"/>
                <a:gd name="connsiteY2" fmla="*/ 447293 h 556236"/>
                <a:gd name="connsiteX3" fmla="*/ 558474 w 558474"/>
                <a:gd name="connsiteY3" fmla="*/ 479807 h 556236"/>
                <a:gd name="connsiteX4" fmla="*/ 532161 w 558474"/>
                <a:gd name="connsiteY4" fmla="*/ 494089 h 556236"/>
                <a:gd name="connsiteX5" fmla="*/ 456839 w 558474"/>
                <a:gd name="connsiteY5" fmla="*/ 556236 h 556236"/>
                <a:gd name="connsiteX6" fmla="*/ 436052 w 558474"/>
                <a:gd name="connsiteY6" fmla="*/ 531623 h 556236"/>
                <a:gd name="connsiteX7" fmla="*/ 52892 w 558474"/>
                <a:gd name="connsiteY7" fmla="*/ 141837 h 556236"/>
                <a:gd name="connsiteX8" fmla="*/ 0 w 558474"/>
                <a:gd name="connsiteY8" fmla="*/ 95745 h 556236"/>
                <a:gd name="connsiteX9" fmla="*/ 46312 w 558474"/>
                <a:gd name="connsiteY9" fmla="*/ 64521 h 556236"/>
                <a:gd name="connsiteX10" fmla="*/ 80617 w 558474"/>
                <a:gd name="connsiteY10" fmla="*/ 13640 h 556236"/>
                <a:gd name="connsiteX11" fmla="*/ 83371 w 558474"/>
                <a:gd name="connsiteY11" fmla="*/ 0 h 5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474" h="556236">
                  <a:moveTo>
                    <a:pt x="83371" y="0"/>
                  </a:moveTo>
                  <a:lnTo>
                    <a:pt x="138845" y="48343"/>
                  </a:lnTo>
                  <a:cubicBezTo>
                    <a:pt x="276158" y="174649"/>
                    <a:pt x="407062" y="307813"/>
                    <a:pt x="531014" y="447293"/>
                  </a:cubicBezTo>
                  <a:lnTo>
                    <a:pt x="558474" y="479807"/>
                  </a:lnTo>
                  <a:lnTo>
                    <a:pt x="532161" y="494089"/>
                  </a:lnTo>
                  <a:lnTo>
                    <a:pt x="456839" y="556236"/>
                  </a:lnTo>
                  <a:lnTo>
                    <a:pt x="436052" y="531623"/>
                  </a:lnTo>
                  <a:cubicBezTo>
                    <a:pt x="314947" y="395347"/>
                    <a:pt x="187050" y="265241"/>
                    <a:pt x="52892" y="141837"/>
                  </a:cubicBezTo>
                  <a:lnTo>
                    <a:pt x="0" y="95745"/>
                  </a:lnTo>
                  <a:lnTo>
                    <a:pt x="46312" y="64521"/>
                  </a:lnTo>
                  <a:cubicBezTo>
                    <a:pt x="60796" y="50037"/>
                    <a:pt x="72517" y="32791"/>
                    <a:pt x="80617" y="13640"/>
                  </a:cubicBezTo>
                  <a:lnTo>
                    <a:pt x="8337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06"/>
            </a:p>
          </p:txBody>
        </p:sp>
        <p:sp>
          <p:nvSpPr>
            <p:cNvPr id="10" name="Oval 9"/>
            <p:cNvSpPr/>
            <p:nvPr/>
          </p:nvSpPr>
          <p:spPr>
            <a:xfrm>
              <a:off x="3263245" y="1540934"/>
              <a:ext cx="101617" cy="1016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sp>
        <p:nvSpPr>
          <p:cNvPr id="13" name="Oval 12"/>
          <p:cNvSpPr/>
          <p:nvPr/>
        </p:nvSpPr>
        <p:spPr>
          <a:xfrm>
            <a:off x="3397955" y="3646848"/>
            <a:ext cx="462238" cy="462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1" name="Oval 10"/>
          <p:cNvSpPr/>
          <p:nvPr/>
        </p:nvSpPr>
        <p:spPr>
          <a:xfrm>
            <a:off x="3397955" y="1718435"/>
            <a:ext cx="462238" cy="462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grpSp>
        <p:nvGrpSpPr>
          <p:cNvPr id="32" name="Group 31"/>
          <p:cNvGrpSpPr/>
          <p:nvPr/>
        </p:nvGrpSpPr>
        <p:grpSpPr>
          <a:xfrm>
            <a:off x="3503688" y="2684740"/>
            <a:ext cx="645064" cy="1319978"/>
            <a:chOff x="3503688" y="2684740"/>
            <a:chExt cx="645064" cy="1319978"/>
          </a:xfrm>
        </p:grpSpPr>
        <p:sp>
          <p:nvSpPr>
            <p:cNvPr id="12" name="Oval 11"/>
            <p:cNvSpPr/>
            <p:nvPr/>
          </p:nvSpPr>
          <p:spPr>
            <a:xfrm>
              <a:off x="3686514" y="2684740"/>
              <a:ext cx="462238" cy="462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6" name="Freeform 54"/>
            <p:cNvSpPr>
              <a:spLocks noEditPoints="1"/>
            </p:cNvSpPr>
            <p:nvPr/>
          </p:nvSpPr>
          <p:spPr bwMode="auto">
            <a:xfrm>
              <a:off x="3503688" y="3774094"/>
              <a:ext cx="236493" cy="230624"/>
            </a:xfrm>
            <a:custGeom>
              <a:avLst/>
              <a:gdLst>
                <a:gd name="T0" fmla="*/ 337 w 362"/>
                <a:gd name="T1" fmla="*/ 0 h 353"/>
                <a:gd name="T2" fmla="*/ 111 w 362"/>
                <a:gd name="T3" fmla="*/ 129 h 353"/>
                <a:gd name="T4" fmla="*/ 81 w 362"/>
                <a:gd name="T5" fmla="*/ 196 h 353"/>
                <a:gd name="T6" fmla="*/ 144 w 362"/>
                <a:gd name="T7" fmla="*/ 274 h 353"/>
                <a:gd name="T8" fmla="*/ 179 w 362"/>
                <a:gd name="T9" fmla="*/ 333 h 353"/>
                <a:gd name="T10" fmla="*/ 281 w 362"/>
                <a:gd name="T11" fmla="*/ 186 h 353"/>
                <a:gd name="T12" fmla="*/ 209 w 362"/>
                <a:gd name="T13" fmla="*/ 238 h 353"/>
                <a:gd name="T14" fmla="*/ 171 w 362"/>
                <a:gd name="T15" fmla="*/ 263 h 353"/>
                <a:gd name="T16" fmla="*/ 154 w 362"/>
                <a:gd name="T17" fmla="*/ 256 h 353"/>
                <a:gd name="T18" fmla="*/ 111 w 362"/>
                <a:gd name="T19" fmla="*/ 242 h 353"/>
                <a:gd name="T20" fmla="*/ 90 w 362"/>
                <a:gd name="T21" fmla="*/ 182 h 353"/>
                <a:gd name="T22" fmla="*/ 115 w 362"/>
                <a:gd name="T23" fmla="*/ 144 h 353"/>
                <a:gd name="T24" fmla="*/ 209 w 362"/>
                <a:gd name="T25" fmla="*/ 237 h 353"/>
                <a:gd name="T26" fmla="*/ 270 w 362"/>
                <a:gd name="T27" fmla="*/ 174 h 353"/>
                <a:gd name="T28" fmla="*/ 220 w 362"/>
                <a:gd name="T29" fmla="*/ 225 h 353"/>
                <a:gd name="T30" fmla="*/ 164 w 362"/>
                <a:gd name="T31" fmla="*/ 97 h 353"/>
                <a:gd name="T32" fmla="*/ 337 w 362"/>
                <a:gd name="T33" fmla="*/ 16 h 353"/>
                <a:gd name="T34" fmla="*/ 62 w 362"/>
                <a:gd name="T35" fmla="*/ 197 h 353"/>
                <a:gd name="T36" fmla="*/ 156 w 362"/>
                <a:gd name="T37" fmla="*/ 291 h 353"/>
                <a:gd name="T38" fmla="*/ 62 w 362"/>
                <a:gd name="T39" fmla="*/ 197 h 353"/>
                <a:gd name="T40" fmla="*/ 58 w 362"/>
                <a:gd name="T41" fmla="*/ 252 h 353"/>
                <a:gd name="T42" fmla="*/ 101 w 362"/>
                <a:gd name="T43" fmla="*/ 295 h 353"/>
                <a:gd name="T44" fmla="*/ 168 w 362"/>
                <a:gd name="T45" fmla="*/ 128 h 353"/>
                <a:gd name="T46" fmla="*/ 168 w 362"/>
                <a:gd name="T47" fmla="*/ 145 h 353"/>
                <a:gd name="T48" fmla="*/ 168 w 362"/>
                <a:gd name="T49" fmla="*/ 128 h 353"/>
                <a:gd name="T50" fmla="*/ 225 w 362"/>
                <a:gd name="T51" fmla="*/ 185 h 353"/>
                <a:gd name="T52" fmla="*/ 209 w 362"/>
                <a:gd name="T53" fmla="*/ 185 h 353"/>
                <a:gd name="T54" fmla="*/ 265 w 362"/>
                <a:gd name="T55" fmla="*/ 112 h 353"/>
                <a:gd name="T56" fmla="*/ 265 w 362"/>
                <a:gd name="T57" fmla="*/ 64 h 353"/>
                <a:gd name="T58" fmla="*/ 265 w 362"/>
                <a:gd name="T59" fmla="*/ 112 h 353"/>
                <a:gd name="T60" fmla="*/ 273 w 362"/>
                <a:gd name="T61" fmla="*/ 88 h 353"/>
                <a:gd name="T62" fmla="*/ 257 w 362"/>
                <a:gd name="T63" fmla="*/ 88 h 353"/>
                <a:gd name="T64" fmla="*/ 193 w 362"/>
                <a:gd name="T65" fmla="*/ 169 h 353"/>
                <a:gd name="T66" fmla="*/ 193 w 362"/>
                <a:gd name="T67" fmla="*/ 153 h 353"/>
                <a:gd name="T68" fmla="*/ 193 w 362"/>
                <a:gd name="T69" fmla="*/ 16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2" h="353">
                  <a:moveTo>
                    <a:pt x="350" y="3"/>
                  </a:moveTo>
                  <a:cubicBezTo>
                    <a:pt x="348" y="1"/>
                    <a:pt x="344" y="0"/>
                    <a:pt x="337" y="0"/>
                  </a:cubicBezTo>
                  <a:cubicBezTo>
                    <a:pt x="304" y="0"/>
                    <a:pt x="215" y="25"/>
                    <a:pt x="168" y="72"/>
                  </a:cubicBezTo>
                  <a:cubicBezTo>
                    <a:pt x="156" y="83"/>
                    <a:pt x="119" y="117"/>
                    <a:pt x="111" y="129"/>
                  </a:cubicBezTo>
                  <a:cubicBezTo>
                    <a:pt x="83" y="136"/>
                    <a:pt x="43" y="152"/>
                    <a:pt x="20" y="174"/>
                  </a:cubicBezTo>
                  <a:cubicBezTo>
                    <a:pt x="20" y="174"/>
                    <a:pt x="48" y="174"/>
                    <a:pt x="81" y="196"/>
                  </a:cubicBezTo>
                  <a:cubicBezTo>
                    <a:pt x="76" y="216"/>
                    <a:pt x="82" y="237"/>
                    <a:pt x="99" y="254"/>
                  </a:cubicBezTo>
                  <a:cubicBezTo>
                    <a:pt x="113" y="267"/>
                    <a:pt x="128" y="274"/>
                    <a:pt x="144" y="274"/>
                  </a:cubicBezTo>
                  <a:cubicBezTo>
                    <a:pt x="149" y="274"/>
                    <a:pt x="153" y="273"/>
                    <a:pt x="157" y="272"/>
                  </a:cubicBezTo>
                  <a:cubicBezTo>
                    <a:pt x="179" y="306"/>
                    <a:pt x="179" y="333"/>
                    <a:pt x="179" y="333"/>
                  </a:cubicBezTo>
                  <a:cubicBezTo>
                    <a:pt x="202" y="311"/>
                    <a:pt x="217" y="270"/>
                    <a:pt x="224" y="242"/>
                  </a:cubicBezTo>
                  <a:cubicBezTo>
                    <a:pt x="236" y="234"/>
                    <a:pt x="270" y="197"/>
                    <a:pt x="281" y="186"/>
                  </a:cubicBezTo>
                  <a:cubicBezTo>
                    <a:pt x="338" y="129"/>
                    <a:pt x="362" y="14"/>
                    <a:pt x="350" y="3"/>
                  </a:cubicBezTo>
                  <a:moveTo>
                    <a:pt x="209" y="238"/>
                  </a:moveTo>
                  <a:cubicBezTo>
                    <a:pt x="203" y="260"/>
                    <a:pt x="195" y="279"/>
                    <a:pt x="187" y="295"/>
                  </a:cubicBezTo>
                  <a:cubicBezTo>
                    <a:pt x="183" y="285"/>
                    <a:pt x="178" y="275"/>
                    <a:pt x="171" y="263"/>
                  </a:cubicBezTo>
                  <a:cubicBezTo>
                    <a:pt x="168" y="259"/>
                    <a:pt x="163" y="256"/>
                    <a:pt x="157" y="256"/>
                  </a:cubicBezTo>
                  <a:cubicBezTo>
                    <a:pt x="156" y="256"/>
                    <a:pt x="155" y="256"/>
                    <a:pt x="154" y="256"/>
                  </a:cubicBezTo>
                  <a:cubicBezTo>
                    <a:pt x="150" y="257"/>
                    <a:pt x="147" y="258"/>
                    <a:pt x="144" y="258"/>
                  </a:cubicBezTo>
                  <a:cubicBezTo>
                    <a:pt x="132" y="258"/>
                    <a:pt x="121" y="252"/>
                    <a:pt x="111" y="242"/>
                  </a:cubicBezTo>
                  <a:cubicBezTo>
                    <a:pt x="98" y="230"/>
                    <a:pt x="93" y="214"/>
                    <a:pt x="97" y="200"/>
                  </a:cubicBezTo>
                  <a:cubicBezTo>
                    <a:pt x="98" y="193"/>
                    <a:pt x="96" y="186"/>
                    <a:pt x="90" y="182"/>
                  </a:cubicBezTo>
                  <a:cubicBezTo>
                    <a:pt x="79" y="175"/>
                    <a:pt x="68" y="170"/>
                    <a:pt x="58" y="167"/>
                  </a:cubicBezTo>
                  <a:cubicBezTo>
                    <a:pt x="74" y="158"/>
                    <a:pt x="94" y="150"/>
                    <a:pt x="115" y="144"/>
                  </a:cubicBezTo>
                  <a:cubicBezTo>
                    <a:pt x="116" y="144"/>
                    <a:pt x="116" y="144"/>
                    <a:pt x="116" y="144"/>
                  </a:cubicBezTo>
                  <a:cubicBezTo>
                    <a:pt x="209" y="237"/>
                    <a:pt x="209" y="237"/>
                    <a:pt x="209" y="237"/>
                  </a:cubicBezTo>
                  <a:cubicBezTo>
                    <a:pt x="209" y="237"/>
                    <a:pt x="209" y="238"/>
                    <a:pt x="209" y="238"/>
                  </a:cubicBezTo>
                  <a:moveTo>
                    <a:pt x="270" y="174"/>
                  </a:moveTo>
                  <a:cubicBezTo>
                    <a:pt x="267" y="177"/>
                    <a:pt x="262" y="183"/>
                    <a:pt x="256" y="189"/>
                  </a:cubicBezTo>
                  <a:cubicBezTo>
                    <a:pt x="245" y="200"/>
                    <a:pt x="230" y="216"/>
                    <a:pt x="220" y="225"/>
                  </a:cubicBezTo>
                  <a:cubicBezTo>
                    <a:pt x="128" y="133"/>
                    <a:pt x="128" y="133"/>
                    <a:pt x="128" y="133"/>
                  </a:cubicBezTo>
                  <a:cubicBezTo>
                    <a:pt x="137" y="124"/>
                    <a:pt x="154" y="108"/>
                    <a:pt x="164" y="97"/>
                  </a:cubicBezTo>
                  <a:cubicBezTo>
                    <a:pt x="171" y="92"/>
                    <a:pt x="176" y="87"/>
                    <a:pt x="179" y="83"/>
                  </a:cubicBezTo>
                  <a:cubicBezTo>
                    <a:pt x="222" y="40"/>
                    <a:pt x="306" y="16"/>
                    <a:pt x="337" y="16"/>
                  </a:cubicBezTo>
                  <a:cubicBezTo>
                    <a:pt x="337" y="42"/>
                    <a:pt x="315" y="129"/>
                    <a:pt x="270" y="174"/>
                  </a:cubicBezTo>
                  <a:moveTo>
                    <a:pt x="62" y="197"/>
                  </a:moveTo>
                  <a:cubicBezTo>
                    <a:pt x="0" y="353"/>
                    <a:pt x="0" y="353"/>
                    <a:pt x="0" y="353"/>
                  </a:cubicBezTo>
                  <a:cubicBezTo>
                    <a:pt x="156" y="291"/>
                    <a:pt x="156" y="291"/>
                    <a:pt x="156" y="291"/>
                  </a:cubicBezTo>
                  <a:cubicBezTo>
                    <a:pt x="153" y="291"/>
                    <a:pt x="150" y="291"/>
                    <a:pt x="148" y="291"/>
                  </a:cubicBezTo>
                  <a:cubicBezTo>
                    <a:pt x="100" y="291"/>
                    <a:pt x="57" y="245"/>
                    <a:pt x="62" y="197"/>
                  </a:cubicBezTo>
                  <a:moveTo>
                    <a:pt x="29" y="324"/>
                  </a:moveTo>
                  <a:cubicBezTo>
                    <a:pt x="58" y="252"/>
                    <a:pt x="58" y="252"/>
                    <a:pt x="58" y="252"/>
                  </a:cubicBezTo>
                  <a:cubicBezTo>
                    <a:pt x="62" y="259"/>
                    <a:pt x="67" y="266"/>
                    <a:pt x="72" y="272"/>
                  </a:cubicBezTo>
                  <a:cubicBezTo>
                    <a:pt x="81" y="282"/>
                    <a:pt x="91" y="290"/>
                    <a:pt x="101" y="295"/>
                  </a:cubicBezTo>
                  <a:lnTo>
                    <a:pt x="29" y="324"/>
                  </a:lnTo>
                  <a:close/>
                  <a:moveTo>
                    <a:pt x="168" y="128"/>
                  </a:moveTo>
                  <a:cubicBezTo>
                    <a:pt x="164" y="128"/>
                    <a:pt x="160" y="132"/>
                    <a:pt x="160" y="136"/>
                  </a:cubicBezTo>
                  <a:cubicBezTo>
                    <a:pt x="160" y="141"/>
                    <a:pt x="164" y="145"/>
                    <a:pt x="168" y="145"/>
                  </a:cubicBezTo>
                  <a:cubicBezTo>
                    <a:pt x="173" y="145"/>
                    <a:pt x="176" y="141"/>
                    <a:pt x="176" y="136"/>
                  </a:cubicBezTo>
                  <a:cubicBezTo>
                    <a:pt x="176" y="132"/>
                    <a:pt x="173" y="128"/>
                    <a:pt x="168" y="128"/>
                  </a:cubicBezTo>
                  <a:moveTo>
                    <a:pt x="217" y="193"/>
                  </a:moveTo>
                  <a:cubicBezTo>
                    <a:pt x="221" y="193"/>
                    <a:pt x="225" y="189"/>
                    <a:pt x="225" y="185"/>
                  </a:cubicBezTo>
                  <a:cubicBezTo>
                    <a:pt x="225" y="180"/>
                    <a:pt x="221" y="177"/>
                    <a:pt x="217" y="177"/>
                  </a:cubicBezTo>
                  <a:cubicBezTo>
                    <a:pt x="212" y="177"/>
                    <a:pt x="209" y="180"/>
                    <a:pt x="209" y="185"/>
                  </a:cubicBezTo>
                  <a:cubicBezTo>
                    <a:pt x="209" y="189"/>
                    <a:pt x="212" y="193"/>
                    <a:pt x="217" y="193"/>
                  </a:cubicBezTo>
                  <a:moveTo>
                    <a:pt x="265" y="112"/>
                  </a:moveTo>
                  <a:cubicBezTo>
                    <a:pt x="278" y="112"/>
                    <a:pt x="289" y="102"/>
                    <a:pt x="289" y="88"/>
                  </a:cubicBezTo>
                  <a:cubicBezTo>
                    <a:pt x="289" y="75"/>
                    <a:pt x="278" y="64"/>
                    <a:pt x="265" y="64"/>
                  </a:cubicBezTo>
                  <a:cubicBezTo>
                    <a:pt x="251" y="64"/>
                    <a:pt x="241" y="75"/>
                    <a:pt x="241" y="88"/>
                  </a:cubicBezTo>
                  <a:cubicBezTo>
                    <a:pt x="241" y="102"/>
                    <a:pt x="251" y="112"/>
                    <a:pt x="265" y="112"/>
                  </a:cubicBezTo>
                  <a:moveTo>
                    <a:pt x="265" y="80"/>
                  </a:moveTo>
                  <a:cubicBezTo>
                    <a:pt x="269" y="80"/>
                    <a:pt x="273" y="84"/>
                    <a:pt x="273" y="88"/>
                  </a:cubicBezTo>
                  <a:cubicBezTo>
                    <a:pt x="273" y="93"/>
                    <a:pt x="269" y="96"/>
                    <a:pt x="265" y="96"/>
                  </a:cubicBezTo>
                  <a:cubicBezTo>
                    <a:pt x="260" y="96"/>
                    <a:pt x="257" y="93"/>
                    <a:pt x="257" y="88"/>
                  </a:cubicBezTo>
                  <a:cubicBezTo>
                    <a:pt x="257" y="84"/>
                    <a:pt x="260" y="80"/>
                    <a:pt x="265" y="80"/>
                  </a:cubicBezTo>
                  <a:moveTo>
                    <a:pt x="193" y="169"/>
                  </a:moveTo>
                  <a:cubicBezTo>
                    <a:pt x="197" y="169"/>
                    <a:pt x="201" y="165"/>
                    <a:pt x="201" y="161"/>
                  </a:cubicBezTo>
                  <a:cubicBezTo>
                    <a:pt x="201" y="156"/>
                    <a:pt x="197" y="153"/>
                    <a:pt x="193" y="153"/>
                  </a:cubicBezTo>
                  <a:cubicBezTo>
                    <a:pt x="188" y="153"/>
                    <a:pt x="185" y="156"/>
                    <a:pt x="185" y="161"/>
                  </a:cubicBezTo>
                  <a:cubicBezTo>
                    <a:pt x="185" y="165"/>
                    <a:pt x="188" y="169"/>
                    <a:pt x="193" y="169"/>
                  </a:cubicBezTo>
                </a:path>
              </a:pathLst>
            </a:custGeom>
            <a:solidFill>
              <a:schemeClr val="bg1"/>
            </a:solidFill>
            <a:ln>
              <a:noFill/>
            </a:ln>
          </p:spPr>
          <p:txBody>
            <a:bodyPr vert="horz" wrap="square" lIns="34290" tIns="17145" rIns="34290" bIns="17145" numCol="1" anchor="t" anchorCtr="0" compatLnSpc="1">
              <a:prstTxWarp prst="textNoShape">
                <a:avLst/>
              </a:prstTxWarp>
            </a:bodyPr>
            <a:lstStyle/>
            <a:p>
              <a:endParaRPr lang="en-US" sz="506" dirty="0"/>
            </a:p>
          </p:txBody>
        </p:sp>
      </p:grpSp>
      <p:grpSp>
        <p:nvGrpSpPr>
          <p:cNvPr id="30" name="Group 29"/>
          <p:cNvGrpSpPr/>
          <p:nvPr/>
        </p:nvGrpSpPr>
        <p:grpSpPr>
          <a:xfrm>
            <a:off x="4360332" y="1776953"/>
            <a:ext cx="3526367" cy="345200"/>
            <a:chOff x="4360333" y="1642551"/>
            <a:chExt cx="4177243" cy="345200"/>
          </a:xfrm>
        </p:grpSpPr>
        <p:sp>
          <p:nvSpPr>
            <p:cNvPr id="28" name="TextBox 27"/>
            <p:cNvSpPr txBox="1"/>
            <p:nvPr/>
          </p:nvSpPr>
          <p:spPr>
            <a:xfrm>
              <a:off x="4360333" y="1845853"/>
              <a:ext cx="4177243" cy="141898"/>
            </a:xfrm>
            <a:prstGeom prst="rect">
              <a:avLst/>
            </a:prstGeom>
            <a:noFill/>
          </p:spPr>
          <p:txBody>
            <a:bodyPr wrap="square" lIns="0" tIns="0" rIns="0" bIns="0" rtlCol="0">
              <a:spAutoFit/>
            </a:bodyPr>
            <a:lstStyle/>
            <a:p>
              <a:pPr>
                <a:lnSpc>
                  <a:spcPct val="130000"/>
                </a:lnSpc>
              </a:pPr>
              <a:endParaRPr lang="en-US" sz="800" dirty="0">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sp>
          <p:nvSpPr>
            <p:cNvPr id="29" name="Title 2"/>
            <p:cNvSpPr txBox="1">
              <a:spLocks/>
            </p:cNvSpPr>
            <p:nvPr/>
          </p:nvSpPr>
          <p:spPr>
            <a:xfrm>
              <a:off x="4360333" y="1642551"/>
              <a:ext cx="4177243" cy="30777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AI workloads require specialized, GPU-intensive servers. </a:t>
              </a:r>
            </a:p>
          </p:txBody>
        </p:sp>
      </p:grpSp>
      <p:grpSp>
        <p:nvGrpSpPr>
          <p:cNvPr id="34" name="Group 33"/>
          <p:cNvGrpSpPr/>
          <p:nvPr/>
        </p:nvGrpSpPr>
        <p:grpSpPr>
          <a:xfrm>
            <a:off x="4538132" y="2761238"/>
            <a:ext cx="3348567" cy="345200"/>
            <a:chOff x="4360333" y="1642551"/>
            <a:chExt cx="4177243" cy="345200"/>
          </a:xfrm>
        </p:grpSpPr>
        <p:sp>
          <p:nvSpPr>
            <p:cNvPr id="35" name="TextBox 34"/>
            <p:cNvSpPr txBox="1"/>
            <p:nvPr/>
          </p:nvSpPr>
          <p:spPr>
            <a:xfrm>
              <a:off x="4360333" y="1845853"/>
              <a:ext cx="4177243" cy="141898"/>
            </a:xfrm>
            <a:prstGeom prst="rect">
              <a:avLst/>
            </a:prstGeom>
            <a:noFill/>
          </p:spPr>
          <p:txBody>
            <a:bodyPr wrap="square" lIns="0" tIns="0" rIns="0" bIns="0" rtlCol="0">
              <a:spAutoFit/>
            </a:bodyPr>
            <a:lstStyle/>
            <a:p>
              <a:pPr>
                <a:lnSpc>
                  <a:spcPct val="130000"/>
                </a:lnSpc>
              </a:pPr>
              <a:endParaRPr lang="en-US" sz="800" dirty="0">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sp>
          <p:nvSpPr>
            <p:cNvPr id="36" name="Title 2"/>
            <p:cNvSpPr txBox="1">
              <a:spLocks/>
            </p:cNvSpPr>
            <p:nvPr/>
          </p:nvSpPr>
          <p:spPr>
            <a:xfrm>
              <a:off x="4360333" y="1642551"/>
              <a:ext cx="4177243" cy="30777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Significant operational power increases (multiple kW per server)</a:t>
              </a:r>
            </a:p>
          </p:txBody>
        </p:sp>
      </p:grpSp>
      <p:grpSp>
        <p:nvGrpSpPr>
          <p:cNvPr id="37" name="Group 36"/>
          <p:cNvGrpSpPr/>
          <p:nvPr/>
        </p:nvGrpSpPr>
        <p:grpSpPr>
          <a:xfrm>
            <a:off x="4360333" y="3697255"/>
            <a:ext cx="3526367" cy="345200"/>
            <a:chOff x="4360333" y="1642551"/>
            <a:chExt cx="4177243" cy="345200"/>
          </a:xfrm>
        </p:grpSpPr>
        <p:sp>
          <p:nvSpPr>
            <p:cNvPr id="38" name="TextBox 37"/>
            <p:cNvSpPr txBox="1"/>
            <p:nvPr/>
          </p:nvSpPr>
          <p:spPr>
            <a:xfrm>
              <a:off x="4360333" y="1845853"/>
              <a:ext cx="4177243" cy="141898"/>
            </a:xfrm>
            <a:prstGeom prst="rect">
              <a:avLst/>
            </a:prstGeom>
            <a:noFill/>
          </p:spPr>
          <p:txBody>
            <a:bodyPr wrap="square" lIns="0" tIns="0" rIns="0" bIns="0" rtlCol="0">
              <a:spAutoFit/>
            </a:bodyPr>
            <a:lstStyle/>
            <a:p>
              <a:pPr>
                <a:lnSpc>
                  <a:spcPct val="130000"/>
                </a:lnSpc>
              </a:pPr>
              <a:endParaRPr lang="en-US" sz="800" dirty="0">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p:txBody>
        </p:sp>
        <p:sp>
          <p:nvSpPr>
            <p:cNvPr id="39" name="Title 2"/>
            <p:cNvSpPr txBox="1">
              <a:spLocks/>
            </p:cNvSpPr>
            <p:nvPr/>
          </p:nvSpPr>
          <p:spPr>
            <a:xfrm>
              <a:off x="4360333" y="1642551"/>
              <a:ext cx="4177243" cy="30777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U.S. data center energy projected to reach 325–580 TWh by 2028.</a:t>
              </a:r>
            </a:p>
          </p:txBody>
        </p:sp>
      </p:grpSp>
      <p:pic>
        <p:nvPicPr>
          <p:cNvPr id="19" name="Picture 18">
            <a:extLst>
              <a:ext uri="{FF2B5EF4-FFF2-40B4-BE49-F238E27FC236}">
                <a16:creationId xmlns:a16="http://schemas.microsoft.com/office/drawing/2014/main" id="{7F8C9824-D385-4A40-C70A-D94F7C3FE215}"/>
              </a:ext>
            </a:extLst>
          </p:cNvPr>
          <p:cNvPicPr>
            <a:picLocks noChangeAspect="1"/>
          </p:cNvPicPr>
          <p:nvPr/>
        </p:nvPicPr>
        <p:blipFill>
          <a:blip r:embed="rId3"/>
          <a:stretch>
            <a:fillRect/>
          </a:stretch>
        </p:blipFill>
        <p:spPr>
          <a:xfrm>
            <a:off x="129402" y="1694795"/>
            <a:ext cx="3104265" cy="2331062"/>
          </a:xfrm>
          <a:prstGeom prst="rect">
            <a:avLst/>
          </a:prstGeom>
        </p:spPr>
      </p:pic>
      <p:sp>
        <p:nvSpPr>
          <p:cNvPr id="22" name="Freeform 20">
            <a:extLst>
              <a:ext uri="{FF2B5EF4-FFF2-40B4-BE49-F238E27FC236}">
                <a16:creationId xmlns:a16="http://schemas.microsoft.com/office/drawing/2014/main" id="{C779A42C-688A-0FB2-4366-FD8000D48338}"/>
              </a:ext>
            </a:extLst>
          </p:cNvPr>
          <p:cNvSpPr>
            <a:spLocks noEditPoints="1"/>
          </p:cNvSpPr>
          <p:nvPr/>
        </p:nvSpPr>
        <p:spPr bwMode="auto">
          <a:xfrm>
            <a:off x="3806060" y="2796549"/>
            <a:ext cx="223145" cy="223145"/>
          </a:xfrm>
          <a:custGeom>
            <a:avLst/>
            <a:gdLst>
              <a:gd name="T0" fmla="*/ 208 w 208"/>
              <a:gd name="T1" fmla="*/ 187 h 208"/>
              <a:gd name="T2" fmla="*/ 32 w 208"/>
              <a:gd name="T3" fmla="*/ 21 h 208"/>
              <a:gd name="T4" fmla="*/ 32 w 208"/>
              <a:gd name="T5" fmla="*/ 62 h 208"/>
              <a:gd name="T6" fmla="*/ 32 w 208"/>
              <a:gd name="T7" fmla="*/ 104 h 208"/>
              <a:gd name="T8" fmla="*/ 35 w 208"/>
              <a:gd name="T9" fmla="*/ 127 h 208"/>
              <a:gd name="T10" fmla="*/ 102 w 208"/>
              <a:gd name="T11" fmla="*/ 83 h 208"/>
              <a:gd name="T12" fmla="*/ 123 w 208"/>
              <a:gd name="T13" fmla="*/ 104 h 208"/>
              <a:gd name="T14" fmla="*/ 196 w 208"/>
              <a:gd name="T15" fmla="*/ 38 h 208"/>
              <a:gd name="T16" fmla="*/ 208 w 208"/>
              <a:gd name="T17" fmla="*/ 43 h 208"/>
              <a:gd name="T18" fmla="*/ 42 w 208"/>
              <a:gd name="T19" fmla="*/ 21 h 208"/>
              <a:gd name="T20" fmla="*/ 42 w 208"/>
              <a:gd name="T21" fmla="*/ 62 h 208"/>
              <a:gd name="T22" fmla="*/ 42 w 208"/>
              <a:gd name="T23" fmla="*/ 104 h 208"/>
              <a:gd name="T24" fmla="*/ 52 w 208"/>
              <a:gd name="T25" fmla="*/ 21 h 208"/>
              <a:gd name="T26" fmla="*/ 52 w 208"/>
              <a:gd name="T27" fmla="*/ 62 h 208"/>
              <a:gd name="T28" fmla="*/ 52 w 208"/>
              <a:gd name="T29" fmla="*/ 104 h 208"/>
              <a:gd name="T30" fmla="*/ 63 w 208"/>
              <a:gd name="T31" fmla="*/ 10 h 208"/>
              <a:gd name="T32" fmla="*/ 63 w 208"/>
              <a:gd name="T33" fmla="*/ 21 h 208"/>
              <a:gd name="T34" fmla="*/ 63 w 208"/>
              <a:gd name="T35" fmla="*/ 31 h 208"/>
              <a:gd name="T36" fmla="*/ 63 w 208"/>
              <a:gd name="T37" fmla="*/ 41 h 208"/>
              <a:gd name="T38" fmla="*/ 63 w 208"/>
              <a:gd name="T39" fmla="*/ 52 h 208"/>
              <a:gd name="T40" fmla="*/ 63 w 208"/>
              <a:gd name="T41" fmla="*/ 62 h 208"/>
              <a:gd name="T42" fmla="*/ 63 w 208"/>
              <a:gd name="T43" fmla="*/ 72 h 208"/>
              <a:gd name="T44" fmla="*/ 63 w 208"/>
              <a:gd name="T45" fmla="*/ 83 h 208"/>
              <a:gd name="T46" fmla="*/ 63 w 208"/>
              <a:gd name="T47" fmla="*/ 93 h 208"/>
              <a:gd name="T48" fmla="*/ 73 w 208"/>
              <a:gd name="T49" fmla="*/ 21 h 208"/>
              <a:gd name="T50" fmla="*/ 73 w 208"/>
              <a:gd name="T51" fmla="*/ 62 h 208"/>
              <a:gd name="T52" fmla="*/ 84 w 208"/>
              <a:gd name="T53" fmla="*/ 21 h 208"/>
              <a:gd name="T54" fmla="*/ 84 w 208"/>
              <a:gd name="T55" fmla="*/ 62 h 208"/>
              <a:gd name="T56" fmla="*/ 94 w 208"/>
              <a:gd name="T57" fmla="*/ 21 h 208"/>
              <a:gd name="T58" fmla="*/ 94 w 208"/>
              <a:gd name="T59" fmla="*/ 62 h 208"/>
              <a:gd name="T60" fmla="*/ 104 w 208"/>
              <a:gd name="T61" fmla="*/ 10 h 208"/>
              <a:gd name="T62" fmla="*/ 104 w 208"/>
              <a:gd name="T63" fmla="*/ 21 h 208"/>
              <a:gd name="T64" fmla="*/ 104 w 208"/>
              <a:gd name="T65" fmla="*/ 31 h 208"/>
              <a:gd name="T66" fmla="*/ 104 w 208"/>
              <a:gd name="T67" fmla="*/ 41 h 208"/>
              <a:gd name="T68" fmla="*/ 104 w 208"/>
              <a:gd name="T69" fmla="*/ 52 h 208"/>
              <a:gd name="T70" fmla="*/ 104 w 208"/>
              <a:gd name="T71" fmla="*/ 62 h 208"/>
              <a:gd name="T72" fmla="*/ 104 w 208"/>
              <a:gd name="T73" fmla="*/ 72 h 208"/>
              <a:gd name="T74" fmla="*/ 115 w 208"/>
              <a:gd name="T75" fmla="*/ 21 h 208"/>
              <a:gd name="T76" fmla="*/ 115 w 208"/>
              <a:gd name="T77" fmla="*/ 62 h 208"/>
              <a:gd name="T78" fmla="*/ 125 w 208"/>
              <a:gd name="T79" fmla="*/ 21 h 208"/>
              <a:gd name="T80" fmla="*/ 125 w 208"/>
              <a:gd name="T81" fmla="*/ 62 h 208"/>
              <a:gd name="T82" fmla="*/ 136 w 208"/>
              <a:gd name="T83" fmla="*/ 21 h 208"/>
              <a:gd name="T84" fmla="*/ 136 w 208"/>
              <a:gd name="T85" fmla="*/ 62 h 208"/>
              <a:gd name="T86" fmla="*/ 146 w 208"/>
              <a:gd name="T87" fmla="*/ 10 h 208"/>
              <a:gd name="T88" fmla="*/ 146 w 208"/>
              <a:gd name="T89" fmla="*/ 21 h 208"/>
              <a:gd name="T90" fmla="*/ 146 w 208"/>
              <a:gd name="T91" fmla="*/ 31 h 208"/>
              <a:gd name="T92" fmla="*/ 146 w 208"/>
              <a:gd name="T93" fmla="*/ 41 h 208"/>
              <a:gd name="T94" fmla="*/ 146 w 208"/>
              <a:gd name="T95" fmla="*/ 52 h 208"/>
              <a:gd name="T96" fmla="*/ 146 w 208"/>
              <a:gd name="T97" fmla="*/ 62 h 208"/>
              <a:gd name="T98" fmla="*/ 146 w 208"/>
              <a:gd name="T99" fmla="*/ 72 h 208"/>
              <a:gd name="T100" fmla="*/ 146 w 208"/>
              <a:gd name="T101" fmla="*/ 83 h 208"/>
              <a:gd name="T102" fmla="*/ 156 w 208"/>
              <a:gd name="T103" fmla="*/ 21 h 208"/>
              <a:gd name="T104" fmla="*/ 156 w 208"/>
              <a:gd name="T105" fmla="*/ 62 h 208"/>
              <a:gd name="T106" fmla="*/ 167 w 208"/>
              <a:gd name="T107" fmla="*/ 21 h 208"/>
              <a:gd name="T108" fmla="*/ 167 w 208"/>
              <a:gd name="T109" fmla="*/ 62 h 208"/>
              <a:gd name="T110" fmla="*/ 177 w 208"/>
              <a:gd name="T111" fmla="*/ 21 h 208"/>
              <a:gd name="T112" fmla="*/ 187 w 208"/>
              <a:gd name="T113" fmla="*/ 10 h 208"/>
              <a:gd name="T114" fmla="*/ 187 w 208"/>
              <a:gd name="T115" fmla="*/ 21 h 208"/>
              <a:gd name="T116" fmla="*/ 187 w 208"/>
              <a:gd name="T117" fmla="*/ 31 h 208"/>
              <a:gd name="T118" fmla="*/ 187 w 208"/>
              <a:gd name="T119" fmla="*/ 41 h 208"/>
              <a:gd name="T120" fmla="*/ 198 w 208"/>
              <a:gd name="T121" fmla="*/ 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08">
                <a:moveTo>
                  <a:pt x="0" y="208"/>
                </a:moveTo>
                <a:cubicBezTo>
                  <a:pt x="0" y="0"/>
                  <a:pt x="0" y="0"/>
                  <a:pt x="0" y="0"/>
                </a:cubicBezTo>
                <a:cubicBezTo>
                  <a:pt x="21" y="0"/>
                  <a:pt x="21" y="0"/>
                  <a:pt x="21" y="0"/>
                </a:cubicBezTo>
                <a:cubicBezTo>
                  <a:pt x="21" y="187"/>
                  <a:pt x="21" y="187"/>
                  <a:pt x="21" y="187"/>
                </a:cubicBezTo>
                <a:cubicBezTo>
                  <a:pt x="208" y="187"/>
                  <a:pt x="208" y="187"/>
                  <a:pt x="208" y="187"/>
                </a:cubicBezTo>
                <a:cubicBezTo>
                  <a:pt x="208" y="208"/>
                  <a:pt x="208" y="208"/>
                  <a:pt x="208" y="208"/>
                </a:cubicBezTo>
                <a:lnTo>
                  <a:pt x="0" y="208"/>
                </a:lnTo>
                <a:close/>
                <a:moveTo>
                  <a:pt x="29" y="23"/>
                </a:moveTo>
                <a:cubicBezTo>
                  <a:pt x="29" y="21"/>
                  <a:pt x="29" y="21"/>
                  <a:pt x="29" y="21"/>
                </a:cubicBezTo>
                <a:cubicBezTo>
                  <a:pt x="32" y="21"/>
                  <a:pt x="32" y="21"/>
                  <a:pt x="32" y="21"/>
                </a:cubicBezTo>
                <a:cubicBezTo>
                  <a:pt x="32" y="23"/>
                  <a:pt x="32" y="23"/>
                  <a:pt x="32" y="23"/>
                </a:cubicBezTo>
                <a:lnTo>
                  <a:pt x="29" y="23"/>
                </a:lnTo>
                <a:close/>
                <a:moveTo>
                  <a:pt x="29" y="65"/>
                </a:moveTo>
                <a:cubicBezTo>
                  <a:pt x="29" y="62"/>
                  <a:pt x="29" y="62"/>
                  <a:pt x="29" y="62"/>
                </a:cubicBezTo>
                <a:cubicBezTo>
                  <a:pt x="32" y="62"/>
                  <a:pt x="32" y="62"/>
                  <a:pt x="32" y="62"/>
                </a:cubicBezTo>
                <a:cubicBezTo>
                  <a:pt x="32" y="65"/>
                  <a:pt x="32" y="65"/>
                  <a:pt x="32" y="65"/>
                </a:cubicBezTo>
                <a:lnTo>
                  <a:pt x="29" y="65"/>
                </a:lnTo>
                <a:close/>
                <a:moveTo>
                  <a:pt x="29" y="106"/>
                </a:moveTo>
                <a:cubicBezTo>
                  <a:pt x="29" y="104"/>
                  <a:pt x="29" y="104"/>
                  <a:pt x="29" y="104"/>
                </a:cubicBezTo>
                <a:cubicBezTo>
                  <a:pt x="32" y="104"/>
                  <a:pt x="32" y="104"/>
                  <a:pt x="32" y="104"/>
                </a:cubicBezTo>
                <a:cubicBezTo>
                  <a:pt x="32" y="106"/>
                  <a:pt x="32" y="106"/>
                  <a:pt x="32" y="106"/>
                </a:cubicBezTo>
                <a:lnTo>
                  <a:pt x="29" y="106"/>
                </a:lnTo>
                <a:close/>
                <a:moveTo>
                  <a:pt x="32" y="176"/>
                </a:moveTo>
                <a:cubicBezTo>
                  <a:pt x="32" y="133"/>
                  <a:pt x="32" y="133"/>
                  <a:pt x="32" y="133"/>
                </a:cubicBezTo>
                <a:cubicBezTo>
                  <a:pt x="32" y="130"/>
                  <a:pt x="33" y="128"/>
                  <a:pt x="35" y="127"/>
                </a:cubicBezTo>
                <a:cubicBezTo>
                  <a:pt x="83" y="79"/>
                  <a:pt x="83" y="79"/>
                  <a:pt x="83" y="79"/>
                </a:cubicBezTo>
                <a:cubicBezTo>
                  <a:pt x="84" y="77"/>
                  <a:pt x="86" y="75"/>
                  <a:pt x="89" y="75"/>
                </a:cubicBezTo>
                <a:cubicBezTo>
                  <a:pt x="91" y="75"/>
                  <a:pt x="93" y="76"/>
                  <a:pt x="95" y="78"/>
                </a:cubicBezTo>
                <a:cubicBezTo>
                  <a:pt x="102" y="85"/>
                  <a:pt x="102" y="85"/>
                  <a:pt x="102" y="85"/>
                </a:cubicBezTo>
                <a:cubicBezTo>
                  <a:pt x="102" y="83"/>
                  <a:pt x="102" y="83"/>
                  <a:pt x="102" y="83"/>
                </a:cubicBezTo>
                <a:cubicBezTo>
                  <a:pt x="104" y="83"/>
                  <a:pt x="104" y="83"/>
                  <a:pt x="104" y="83"/>
                </a:cubicBezTo>
                <a:cubicBezTo>
                  <a:pt x="104" y="85"/>
                  <a:pt x="104" y="85"/>
                  <a:pt x="104" y="85"/>
                </a:cubicBezTo>
                <a:cubicBezTo>
                  <a:pt x="102" y="85"/>
                  <a:pt x="102" y="85"/>
                  <a:pt x="102" y="85"/>
                </a:cubicBezTo>
                <a:cubicBezTo>
                  <a:pt x="123" y="106"/>
                  <a:pt x="123" y="106"/>
                  <a:pt x="123" y="106"/>
                </a:cubicBezTo>
                <a:cubicBezTo>
                  <a:pt x="123" y="104"/>
                  <a:pt x="123" y="104"/>
                  <a:pt x="123" y="104"/>
                </a:cubicBezTo>
                <a:cubicBezTo>
                  <a:pt x="125" y="104"/>
                  <a:pt x="125" y="104"/>
                  <a:pt x="125" y="104"/>
                </a:cubicBezTo>
                <a:cubicBezTo>
                  <a:pt x="125" y="106"/>
                  <a:pt x="125" y="106"/>
                  <a:pt x="125" y="106"/>
                </a:cubicBezTo>
                <a:cubicBezTo>
                  <a:pt x="123" y="106"/>
                  <a:pt x="123" y="106"/>
                  <a:pt x="123" y="106"/>
                </a:cubicBezTo>
                <a:cubicBezTo>
                  <a:pt x="125" y="109"/>
                  <a:pt x="125" y="109"/>
                  <a:pt x="125" y="109"/>
                </a:cubicBezTo>
                <a:cubicBezTo>
                  <a:pt x="196" y="38"/>
                  <a:pt x="196" y="38"/>
                  <a:pt x="196" y="38"/>
                </a:cubicBezTo>
                <a:cubicBezTo>
                  <a:pt x="197" y="37"/>
                  <a:pt x="198" y="36"/>
                  <a:pt x="200" y="36"/>
                </a:cubicBezTo>
                <a:cubicBezTo>
                  <a:pt x="201" y="36"/>
                  <a:pt x="203" y="36"/>
                  <a:pt x="204" y="36"/>
                </a:cubicBezTo>
                <a:cubicBezTo>
                  <a:pt x="205" y="37"/>
                  <a:pt x="206" y="38"/>
                  <a:pt x="207" y="39"/>
                </a:cubicBezTo>
                <a:cubicBezTo>
                  <a:pt x="208" y="40"/>
                  <a:pt x="208" y="41"/>
                  <a:pt x="208" y="43"/>
                </a:cubicBezTo>
                <a:cubicBezTo>
                  <a:pt x="208" y="43"/>
                  <a:pt x="208" y="43"/>
                  <a:pt x="208" y="43"/>
                </a:cubicBezTo>
                <a:cubicBezTo>
                  <a:pt x="208" y="176"/>
                  <a:pt x="208" y="176"/>
                  <a:pt x="208" y="176"/>
                </a:cubicBezTo>
                <a:lnTo>
                  <a:pt x="32" y="176"/>
                </a:lnTo>
                <a:close/>
                <a:moveTo>
                  <a:pt x="40" y="23"/>
                </a:moveTo>
                <a:cubicBezTo>
                  <a:pt x="40" y="21"/>
                  <a:pt x="40" y="21"/>
                  <a:pt x="40" y="21"/>
                </a:cubicBezTo>
                <a:cubicBezTo>
                  <a:pt x="42" y="21"/>
                  <a:pt x="42" y="21"/>
                  <a:pt x="42" y="21"/>
                </a:cubicBezTo>
                <a:cubicBezTo>
                  <a:pt x="42" y="23"/>
                  <a:pt x="42" y="23"/>
                  <a:pt x="42" y="23"/>
                </a:cubicBezTo>
                <a:lnTo>
                  <a:pt x="40" y="23"/>
                </a:lnTo>
                <a:close/>
                <a:moveTo>
                  <a:pt x="40" y="65"/>
                </a:moveTo>
                <a:cubicBezTo>
                  <a:pt x="40" y="62"/>
                  <a:pt x="40" y="62"/>
                  <a:pt x="40" y="62"/>
                </a:cubicBezTo>
                <a:cubicBezTo>
                  <a:pt x="42" y="62"/>
                  <a:pt x="42" y="62"/>
                  <a:pt x="42" y="62"/>
                </a:cubicBezTo>
                <a:cubicBezTo>
                  <a:pt x="42" y="65"/>
                  <a:pt x="42" y="65"/>
                  <a:pt x="42" y="65"/>
                </a:cubicBezTo>
                <a:lnTo>
                  <a:pt x="40" y="65"/>
                </a:lnTo>
                <a:close/>
                <a:moveTo>
                  <a:pt x="40" y="106"/>
                </a:moveTo>
                <a:cubicBezTo>
                  <a:pt x="40" y="104"/>
                  <a:pt x="40" y="104"/>
                  <a:pt x="40" y="104"/>
                </a:cubicBezTo>
                <a:cubicBezTo>
                  <a:pt x="42" y="104"/>
                  <a:pt x="42" y="104"/>
                  <a:pt x="42" y="104"/>
                </a:cubicBezTo>
                <a:cubicBezTo>
                  <a:pt x="42" y="106"/>
                  <a:pt x="42" y="106"/>
                  <a:pt x="42" y="106"/>
                </a:cubicBezTo>
                <a:lnTo>
                  <a:pt x="40" y="106"/>
                </a:lnTo>
                <a:close/>
                <a:moveTo>
                  <a:pt x="50" y="23"/>
                </a:moveTo>
                <a:cubicBezTo>
                  <a:pt x="50" y="21"/>
                  <a:pt x="50" y="21"/>
                  <a:pt x="50" y="21"/>
                </a:cubicBezTo>
                <a:cubicBezTo>
                  <a:pt x="52" y="21"/>
                  <a:pt x="52" y="21"/>
                  <a:pt x="52" y="21"/>
                </a:cubicBezTo>
                <a:cubicBezTo>
                  <a:pt x="52" y="23"/>
                  <a:pt x="52" y="23"/>
                  <a:pt x="52" y="23"/>
                </a:cubicBezTo>
                <a:lnTo>
                  <a:pt x="50" y="23"/>
                </a:lnTo>
                <a:close/>
                <a:moveTo>
                  <a:pt x="50" y="65"/>
                </a:moveTo>
                <a:cubicBezTo>
                  <a:pt x="50" y="62"/>
                  <a:pt x="50" y="62"/>
                  <a:pt x="50" y="62"/>
                </a:cubicBezTo>
                <a:cubicBezTo>
                  <a:pt x="52" y="62"/>
                  <a:pt x="52" y="62"/>
                  <a:pt x="52" y="62"/>
                </a:cubicBezTo>
                <a:cubicBezTo>
                  <a:pt x="52" y="65"/>
                  <a:pt x="52" y="65"/>
                  <a:pt x="52" y="65"/>
                </a:cubicBezTo>
                <a:lnTo>
                  <a:pt x="50" y="65"/>
                </a:lnTo>
                <a:close/>
                <a:moveTo>
                  <a:pt x="50" y="106"/>
                </a:moveTo>
                <a:cubicBezTo>
                  <a:pt x="50" y="104"/>
                  <a:pt x="50" y="104"/>
                  <a:pt x="50" y="104"/>
                </a:cubicBezTo>
                <a:cubicBezTo>
                  <a:pt x="52" y="104"/>
                  <a:pt x="52" y="104"/>
                  <a:pt x="52" y="104"/>
                </a:cubicBezTo>
                <a:cubicBezTo>
                  <a:pt x="52" y="106"/>
                  <a:pt x="52" y="106"/>
                  <a:pt x="52" y="106"/>
                </a:cubicBezTo>
                <a:lnTo>
                  <a:pt x="50" y="106"/>
                </a:lnTo>
                <a:close/>
                <a:moveTo>
                  <a:pt x="60" y="13"/>
                </a:moveTo>
                <a:cubicBezTo>
                  <a:pt x="60" y="10"/>
                  <a:pt x="60" y="10"/>
                  <a:pt x="60" y="10"/>
                </a:cubicBezTo>
                <a:cubicBezTo>
                  <a:pt x="63" y="10"/>
                  <a:pt x="63" y="10"/>
                  <a:pt x="63" y="10"/>
                </a:cubicBezTo>
                <a:cubicBezTo>
                  <a:pt x="63" y="13"/>
                  <a:pt x="63" y="13"/>
                  <a:pt x="63" y="13"/>
                </a:cubicBezTo>
                <a:lnTo>
                  <a:pt x="60" y="13"/>
                </a:lnTo>
                <a:close/>
                <a:moveTo>
                  <a:pt x="60" y="23"/>
                </a:moveTo>
                <a:cubicBezTo>
                  <a:pt x="60" y="21"/>
                  <a:pt x="60" y="21"/>
                  <a:pt x="60" y="21"/>
                </a:cubicBezTo>
                <a:cubicBezTo>
                  <a:pt x="63" y="21"/>
                  <a:pt x="63" y="21"/>
                  <a:pt x="63" y="21"/>
                </a:cubicBezTo>
                <a:cubicBezTo>
                  <a:pt x="63" y="23"/>
                  <a:pt x="63" y="23"/>
                  <a:pt x="63" y="23"/>
                </a:cubicBezTo>
                <a:lnTo>
                  <a:pt x="60" y="23"/>
                </a:lnTo>
                <a:close/>
                <a:moveTo>
                  <a:pt x="60" y="34"/>
                </a:moveTo>
                <a:cubicBezTo>
                  <a:pt x="60" y="31"/>
                  <a:pt x="60" y="31"/>
                  <a:pt x="60" y="31"/>
                </a:cubicBezTo>
                <a:cubicBezTo>
                  <a:pt x="63" y="31"/>
                  <a:pt x="63" y="31"/>
                  <a:pt x="63" y="31"/>
                </a:cubicBezTo>
                <a:cubicBezTo>
                  <a:pt x="63" y="34"/>
                  <a:pt x="63" y="34"/>
                  <a:pt x="63" y="34"/>
                </a:cubicBezTo>
                <a:lnTo>
                  <a:pt x="60" y="34"/>
                </a:lnTo>
                <a:close/>
                <a:moveTo>
                  <a:pt x="60" y="44"/>
                </a:moveTo>
                <a:cubicBezTo>
                  <a:pt x="60" y="41"/>
                  <a:pt x="60" y="41"/>
                  <a:pt x="60" y="41"/>
                </a:cubicBezTo>
                <a:cubicBezTo>
                  <a:pt x="63" y="41"/>
                  <a:pt x="63" y="41"/>
                  <a:pt x="63" y="41"/>
                </a:cubicBezTo>
                <a:cubicBezTo>
                  <a:pt x="63" y="44"/>
                  <a:pt x="63" y="44"/>
                  <a:pt x="63" y="44"/>
                </a:cubicBezTo>
                <a:lnTo>
                  <a:pt x="60" y="44"/>
                </a:lnTo>
                <a:close/>
                <a:moveTo>
                  <a:pt x="60" y="54"/>
                </a:moveTo>
                <a:cubicBezTo>
                  <a:pt x="60" y="52"/>
                  <a:pt x="60" y="52"/>
                  <a:pt x="60" y="52"/>
                </a:cubicBezTo>
                <a:cubicBezTo>
                  <a:pt x="63" y="52"/>
                  <a:pt x="63" y="52"/>
                  <a:pt x="63" y="52"/>
                </a:cubicBezTo>
                <a:cubicBezTo>
                  <a:pt x="63" y="54"/>
                  <a:pt x="63" y="54"/>
                  <a:pt x="63" y="54"/>
                </a:cubicBezTo>
                <a:lnTo>
                  <a:pt x="60" y="54"/>
                </a:lnTo>
                <a:close/>
                <a:moveTo>
                  <a:pt x="60" y="65"/>
                </a:moveTo>
                <a:cubicBezTo>
                  <a:pt x="60" y="62"/>
                  <a:pt x="60" y="62"/>
                  <a:pt x="60" y="62"/>
                </a:cubicBezTo>
                <a:cubicBezTo>
                  <a:pt x="63" y="62"/>
                  <a:pt x="63" y="62"/>
                  <a:pt x="63" y="62"/>
                </a:cubicBezTo>
                <a:cubicBezTo>
                  <a:pt x="63" y="65"/>
                  <a:pt x="63" y="65"/>
                  <a:pt x="63" y="65"/>
                </a:cubicBezTo>
                <a:lnTo>
                  <a:pt x="60" y="65"/>
                </a:lnTo>
                <a:close/>
                <a:moveTo>
                  <a:pt x="60" y="75"/>
                </a:moveTo>
                <a:cubicBezTo>
                  <a:pt x="60" y="72"/>
                  <a:pt x="60" y="72"/>
                  <a:pt x="60" y="72"/>
                </a:cubicBezTo>
                <a:cubicBezTo>
                  <a:pt x="63" y="72"/>
                  <a:pt x="63" y="72"/>
                  <a:pt x="63" y="72"/>
                </a:cubicBezTo>
                <a:cubicBezTo>
                  <a:pt x="63" y="75"/>
                  <a:pt x="63" y="75"/>
                  <a:pt x="63" y="75"/>
                </a:cubicBezTo>
                <a:lnTo>
                  <a:pt x="60" y="75"/>
                </a:lnTo>
                <a:close/>
                <a:moveTo>
                  <a:pt x="60" y="85"/>
                </a:moveTo>
                <a:cubicBezTo>
                  <a:pt x="60" y="83"/>
                  <a:pt x="60" y="83"/>
                  <a:pt x="60" y="83"/>
                </a:cubicBezTo>
                <a:cubicBezTo>
                  <a:pt x="63" y="83"/>
                  <a:pt x="63" y="83"/>
                  <a:pt x="63" y="83"/>
                </a:cubicBezTo>
                <a:cubicBezTo>
                  <a:pt x="63" y="85"/>
                  <a:pt x="63" y="85"/>
                  <a:pt x="63" y="85"/>
                </a:cubicBezTo>
                <a:lnTo>
                  <a:pt x="60" y="85"/>
                </a:lnTo>
                <a:close/>
                <a:moveTo>
                  <a:pt x="60" y="96"/>
                </a:moveTo>
                <a:cubicBezTo>
                  <a:pt x="60" y="93"/>
                  <a:pt x="60" y="93"/>
                  <a:pt x="60" y="93"/>
                </a:cubicBezTo>
                <a:cubicBezTo>
                  <a:pt x="63" y="93"/>
                  <a:pt x="63" y="93"/>
                  <a:pt x="63" y="93"/>
                </a:cubicBezTo>
                <a:cubicBezTo>
                  <a:pt x="63" y="96"/>
                  <a:pt x="63" y="96"/>
                  <a:pt x="63" y="96"/>
                </a:cubicBezTo>
                <a:lnTo>
                  <a:pt x="60" y="96"/>
                </a:lnTo>
                <a:close/>
                <a:moveTo>
                  <a:pt x="71" y="23"/>
                </a:moveTo>
                <a:cubicBezTo>
                  <a:pt x="71" y="21"/>
                  <a:pt x="71" y="21"/>
                  <a:pt x="71" y="21"/>
                </a:cubicBezTo>
                <a:cubicBezTo>
                  <a:pt x="73" y="21"/>
                  <a:pt x="73" y="21"/>
                  <a:pt x="73" y="21"/>
                </a:cubicBezTo>
                <a:cubicBezTo>
                  <a:pt x="73" y="23"/>
                  <a:pt x="73" y="23"/>
                  <a:pt x="73" y="23"/>
                </a:cubicBezTo>
                <a:lnTo>
                  <a:pt x="71" y="23"/>
                </a:lnTo>
                <a:close/>
                <a:moveTo>
                  <a:pt x="71" y="65"/>
                </a:moveTo>
                <a:cubicBezTo>
                  <a:pt x="71" y="62"/>
                  <a:pt x="71" y="62"/>
                  <a:pt x="71" y="62"/>
                </a:cubicBezTo>
                <a:cubicBezTo>
                  <a:pt x="73" y="62"/>
                  <a:pt x="73" y="62"/>
                  <a:pt x="73" y="62"/>
                </a:cubicBezTo>
                <a:cubicBezTo>
                  <a:pt x="73" y="65"/>
                  <a:pt x="73" y="65"/>
                  <a:pt x="73" y="65"/>
                </a:cubicBezTo>
                <a:lnTo>
                  <a:pt x="71" y="65"/>
                </a:lnTo>
                <a:close/>
                <a:moveTo>
                  <a:pt x="81" y="23"/>
                </a:moveTo>
                <a:cubicBezTo>
                  <a:pt x="81" y="21"/>
                  <a:pt x="81" y="21"/>
                  <a:pt x="81" y="21"/>
                </a:cubicBezTo>
                <a:cubicBezTo>
                  <a:pt x="84" y="21"/>
                  <a:pt x="84" y="21"/>
                  <a:pt x="84" y="21"/>
                </a:cubicBezTo>
                <a:cubicBezTo>
                  <a:pt x="84" y="23"/>
                  <a:pt x="84" y="23"/>
                  <a:pt x="84" y="23"/>
                </a:cubicBezTo>
                <a:lnTo>
                  <a:pt x="81" y="23"/>
                </a:lnTo>
                <a:close/>
                <a:moveTo>
                  <a:pt x="81" y="65"/>
                </a:moveTo>
                <a:cubicBezTo>
                  <a:pt x="81" y="62"/>
                  <a:pt x="81" y="62"/>
                  <a:pt x="81" y="62"/>
                </a:cubicBezTo>
                <a:cubicBezTo>
                  <a:pt x="84" y="62"/>
                  <a:pt x="84" y="62"/>
                  <a:pt x="84" y="62"/>
                </a:cubicBezTo>
                <a:cubicBezTo>
                  <a:pt x="84" y="65"/>
                  <a:pt x="84" y="65"/>
                  <a:pt x="84" y="65"/>
                </a:cubicBezTo>
                <a:lnTo>
                  <a:pt x="81" y="65"/>
                </a:lnTo>
                <a:close/>
                <a:moveTo>
                  <a:pt x="91" y="23"/>
                </a:moveTo>
                <a:cubicBezTo>
                  <a:pt x="91" y="21"/>
                  <a:pt x="91" y="21"/>
                  <a:pt x="91" y="21"/>
                </a:cubicBezTo>
                <a:cubicBezTo>
                  <a:pt x="94" y="21"/>
                  <a:pt x="94" y="21"/>
                  <a:pt x="94" y="21"/>
                </a:cubicBezTo>
                <a:cubicBezTo>
                  <a:pt x="94" y="23"/>
                  <a:pt x="94" y="23"/>
                  <a:pt x="94" y="23"/>
                </a:cubicBezTo>
                <a:lnTo>
                  <a:pt x="91" y="23"/>
                </a:lnTo>
                <a:close/>
                <a:moveTo>
                  <a:pt x="91" y="65"/>
                </a:moveTo>
                <a:cubicBezTo>
                  <a:pt x="91" y="62"/>
                  <a:pt x="91" y="62"/>
                  <a:pt x="91" y="62"/>
                </a:cubicBezTo>
                <a:cubicBezTo>
                  <a:pt x="94" y="62"/>
                  <a:pt x="94" y="62"/>
                  <a:pt x="94" y="62"/>
                </a:cubicBezTo>
                <a:cubicBezTo>
                  <a:pt x="94" y="65"/>
                  <a:pt x="94" y="65"/>
                  <a:pt x="94" y="65"/>
                </a:cubicBezTo>
                <a:lnTo>
                  <a:pt x="91" y="65"/>
                </a:lnTo>
                <a:close/>
                <a:moveTo>
                  <a:pt x="102" y="13"/>
                </a:moveTo>
                <a:cubicBezTo>
                  <a:pt x="102" y="10"/>
                  <a:pt x="102" y="10"/>
                  <a:pt x="102" y="10"/>
                </a:cubicBezTo>
                <a:cubicBezTo>
                  <a:pt x="104" y="10"/>
                  <a:pt x="104" y="10"/>
                  <a:pt x="104" y="10"/>
                </a:cubicBezTo>
                <a:cubicBezTo>
                  <a:pt x="104" y="13"/>
                  <a:pt x="104" y="13"/>
                  <a:pt x="104" y="13"/>
                </a:cubicBezTo>
                <a:lnTo>
                  <a:pt x="102" y="13"/>
                </a:lnTo>
                <a:close/>
                <a:moveTo>
                  <a:pt x="102" y="23"/>
                </a:moveTo>
                <a:cubicBezTo>
                  <a:pt x="102" y="21"/>
                  <a:pt x="102" y="21"/>
                  <a:pt x="102" y="21"/>
                </a:cubicBezTo>
                <a:cubicBezTo>
                  <a:pt x="104" y="21"/>
                  <a:pt x="104" y="21"/>
                  <a:pt x="104" y="21"/>
                </a:cubicBezTo>
                <a:cubicBezTo>
                  <a:pt x="104" y="23"/>
                  <a:pt x="104" y="23"/>
                  <a:pt x="104" y="23"/>
                </a:cubicBezTo>
                <a:lnTo>
                  <a:pt x="102" y="23"/>
                </a:lnTo>
                <a:close/>
                <a:moveTo>
                  <a:pt x="102" y="34"/>
                </a:moveTo>
                <a:cubicBezTo>
                  <a:pt x="102" y="31"/>
                  <a:pt x="102" y="31"/>
                  <a:pt x="102" y="31"/>
                </a:cubicBezTo>
                <a:cubicBezTo>
                  <a:pt x="104" y="31"/>
                  <a:pt x="104" y="31"/>
                  <a:pt x="104" y="31"/>
                </a:cubicBezTo>
                <a:cubicBezTo>
                  <a:pt x="104" y="34"/>
                  <a:pt x="104" y="34"/>
                  <a:pt x="104" y="34"/>
                </a:cubicBezTo>
                <a:lnTo>
                  <a:pt x="102" y="34"/>
                </a:lnTo>
                <a:close/>
                <a:moveTo>
                  <a:pt x="102" y="44"/>
                </a:moveTo>
                <a:cubicBezTo>
                  <a:pt x="102" y="41"/>
                  <a:pt x="102" y="41"/>
                  <a:pt x="102" y="41"/>
                </a:cubicBezTo>
                <a:cubicBezTo>
                  <a:pt x="104" y="41"/>
                  <a:pt x="104" y="41"/>
                  <a:pt x="104" y="41"/>
                </a:cubicBezTo>
                <a:cubicBezTo>
                  <a:pt x="104" y="44"/>
                  <a:pt x="104" y="44"/>
                  <a:pt x="104" y="44"/>
                </a:cubicBezTo>
                <a:lnTo>
                  <a:pt x="102" y="44"/>
                </a:lnTo>
                <a:close/>
                <a:moveTo>
                  <a:pt x="102" y="54"/>
                </a:moveTo>
                <a:cubicBezTo>
                  <a:pt x="102" y="52"/>
                  <a:pt x="102" y="52"/>
                  <a:pt x="102" y="52"/>
                </a:cubicBezTo>
                <a:cubicBezTo>
                  <a:pt x="104" y="52"/>
                  <a:pt x="104" y="52"/>
                  <a:pt x="104" y="52"/>
                </a:cubicBezTo>
                <a:cubicBezTo>
                  <a:pt x="104" y="54"/>
                  <a:pt x="104" y="54"/>
                  <a:pt x="104" y="54"/>
                </a:cubicBezTo>
                <a:lnTo>
                  <a:pt x="102" y="54"/>
                </a:lnTo>
                <a:close/>
                <a:moveTo>
                  <a:pt x="102" y="65"/>
                </a:moveTo>
                <a:cubicBezTo>
                  <a:pt x="102" y="62"/>
                  <a:pt x="102" y="62"/>
                  <a:pt x="102" y="62"/>
                </a:cubicBezTo>
                <a:cubicBezTo>
                  <a:pt x="104" y="62"/>
                  <a:pt x="104" y="62"/>
                  <a:pt x="104" y="62"/>
                </a:cubicBezTo>
                <a:cubicBezTo>
                  <a:pt x="104" y="65"/>
                  <a:pt x="104" y="65"/>
                  <a:pt x="104" y="65"/>
                </a:cubicBezTo>
                <a:lnTo>
                  <a:pt x="102" y="65"/>
                </a:lnTo>
                <a:close/>
                <a:moveTo>
                  <a:pt x="102" y="75"/>
                </a:moveTo>
                <a:cubicBezTo>
                  <a:pt x="102" y="72"/>
                  <a:pt x="102" y="72"/>
                  <a:pt x="102" y="72"/>
                </a:cubicBezTo>
                <a:cubicBezTo>
                  <a:pt x="104" y="72"/>
                  <a:pt x="104" y="72"/>
                  <a:pt x="104" y="72"/>
                </a:cubicBezTo>
                <a:cubicBezTo>
                  <a:pt x="104" y="75"/>
                  <a:pt x="104" y="75"/>
                  <a:pt x="104" y="75"/>
                </a:cubicBezTo>
                <a:lnTo>
                  <a:pt x="102" y="75"/>
                </a:lnTo>
                <a:close/>
                <a:moveTo>
                  <a:pt x="112" y="23"/>
                </a:moveTo>
                <a:cubicBezTo>
                  <a:pt x="112" y="21"/>
                  <a:pt x="112" y="21"/>
                  <a:pt x="112" y="21"/>
                </a:cubicBezTo>
                <a:cubicBezTo>
                  <a:pt x="115" y="21"/>
                  <a:pt x="115" y="21"/>
                  <a:pt x="115" y="21"/>
                </a:cubicBezTo>
                <a:cubicBezTo>
                  <a:pt x="115" y="23"/>
                  <a:pt x="115" y="23"/>
                  <a:pt x="115" y="23"/>
                </a:cubicBezTo>
                <a:lnTo>
                  <a:pt x="112" y="23"/>
                </a:lnTo>
                <a:close/>
                <a:moveTo>
                  <a:pt x="112" y="65"/>
                </a:moveTo>
                <a:cubicBezTo>
                  <a:pt x="112" y="62"/>
                  <a:pt x="112" y="62"/>
                  <a:pt x="112" y="62"/>
                </a:cubicBezTo>
                <a:cubicBezTo>
                  <a:pt x="115" y="62"/>
                  <a:pt x="115" y="62"/>
                  <a:pt x="115" y="62"/>
                </a:cubicBezTo>
                <a:cubicBezTo>
                  <a:pt x="115" y="65"/>
                  <a:pt x="115" y="65"/>
                  <a:pt x="115" y="65"/>
                </a:cubicBezTo>
                <a:lnTo>
                  <a:pt x="112" y="65"/>
                </a:lnTo>
                <a:close/>
                <a:moveTo>
                  <a:pt x="123" y="23"/>
                </a:moveTo>
                <a:cubicBezTo>
                  <a:pt x="123" y="21"/>
                  <a:pt x="123" y="21"/>
                  <a:pt x="123" y="21"/>
                </a:cubicBezTo>
                <a:cubicBezTo>
                  <a:pt x="125" y="21"/>
                  <a:pt x="125" y="21"/>
                  <a:pt x="125" y="21"/>
                </a:cubicBezTo>
                <a:cubicBezTo>
                  <a:pt x="125" y="23"/>
                  <a:pt x="125" y="23"/>
                  <a:pt x="125" y="23"/>
                </a:cubicBezTo>
                <a:lnTo>
                  <a:pt x="123" y="23"/>
                </a:lnTo>
                <a:close/>
                <a:moveTo>
                  <a:pt x="123" y="65"/>
                </a:moveTo>
                <a:cubicBezTo>
                  <a:pt x="123" y="62"/>
                  <a:pt x="123" y="62"/>
                  <a:pt x="123" y="62"/>
                </a:cubicBezTo>
                <a:cubicBezTo>
                  <a:pt x="125" y="62"/>
                  <a:pt x="125" y="62"/>
                  <a:pt x="125" y="62"/>
                </a:cubicBezTo>
                <a:cubicBezTo>
                  <a:pt x="125" y="65"/>
                  <a:pt x="125" y="65"/>
                  <a:pt x="125" y="65"/>
                </a:cubicBezTo>
                <a:lnTo>
                  <a:pt x="123" y="65"/>
                </a:lnTo>
                <a:close/>
                <a:moveTo>
                  <a:pt x="133" y="23"/>
                </a:moveTo>
                <a:cubicBezTo>
                  <a:pt x="133" y="21"/>
                  <a:pt x="133" y="21"/>
                  <a:pt x="133" y="21"/>
                </a:cubicBezTo>
                <a:cubicBezTo>
                  <a:pt x="136" y="21"/>
                  <a:pt x="136" y="21"/>
                  <a:pt x="136" y="21"/>
                </a:cubicBezTo>
                <a:cubicBezTo>
                  <a:pt x="136" y="23"/>
                  <a:pt x="136" y="23"/>
                  <a:pt x="136" y="23"/>
                </a:cubicBezTo>
                <a:lnTo>
                  <a:pt x="133" y="23"/>
                </a:lnTo>
                <a:close/>
                <a:moveTo>
                  <a:pt x="133" y="65"/>
                </a:moveTo>
                <a:cubicBezTo>
                  <a:pt x="133" y="62"/>
                  <a:pt x="133" y="62"/>
                  <a:pt x="133" y="62"/>
                </a:cubicBezTo>
                <a:cubicBezTo>
                  <a:pt x="136" y="62"/>
                  <a:pt x="136" y="62"/>
                  <a:pt x="136" y="62"/>
                </a:cubicBezTo>
                <a:cubicBezTo>
                  <a:pt x="136" y="65"/>
                  <a:pt x="136" y="65"/>
                  <a:pt x="136" y="65"/>
                </a:cubicBezTo>
                <a:lnTo>
                  <a:pt x="133" y="65"/>
                </a:lnTo>
                <a:close/>
                <a:moveTo>
                  <a:pt x="143" y="13"/>
                </a:moveTo>
                <a:cubicBezTo>
                  <a:pt x="143" y="10"/>
                  <a:pt x="143" y="10"/>
                  <a:pt x="143" y="10"/>
                </a:cubicBezTo>
                <a:cubicBezTo>
                  <a:pt x="146" y="10"/>
                  <a:pt x="146" y="10"/>
                  <a:pt x="146" y="10"/>
                </a:cubicBezTo>
                <a:cubicBezTo>
                  <a:pt x="146" y="13"/>
                  <a:pt x="146" y="13"/>
                  <a:pt x="146" y="13"/>
                </a:cubicBezTo>
                <a:lnTo>
                  <a:pt x="143" y="13"/>
                </a:lnTo>
                <a:close/>
                <a:moveTo>
                  <a:pt x="143" y="23"/>
                </a:moveTo>
                <a:cubicBezTo>
                  <a:pt x="143" y="21"/>
                  <a:pt x="143" y="21"/>
                  <a:pt x="143" y="21"/>
                </a:cubicBezTo>
                <a:cubicBezTo>
                  <a:pt x="146" y="21"/>
                  <a:pt x="146" y="21"/>
                  <a:pt x="146" y="21"/>
                </a:cubicBezTo>
                <a:cubicBezTo>
                  <a:pt x="146" y="23"/>
                  <a:pt x="146" y="23"/>
                  <a:pt x="146" y="23"/>
                </a:cubicBezTo>
                <a:lnTo>
                  <a:pt x="143" y="23"/>
                </a:lnTo>
                <a:close/>
                <a:moveTo>
                  <a:pt x="143" y="34"/>
                </a:moveTo>
                <a:cubicBezTo>
                  <a:pt x="143" y="31"/>
                  <a:pt x="143" y="31"/>
                  <a:pt x="143" y="31"/>
                </a:cubicBezTo>
                <a:cubicBezTo>
                  <a:pt x="146" y="31"/>
                  <a:pt x="146" y="31"/>
                  <a:pt x="146" y="31"/>
                </a:cubicBezTo>
                <a:cubicBezTo>
                  <a:pt x="146" y="34"/>
                  <a:pt x="146" y="34"/>
                  <a:pt x="146" y="34"/>
                </a:cubicBezTo>
                <a:lnTo>
                  <a:pt x="143" y="34"/>
                </a:lnTo>
                <a:close/>
                <a:moveTo>
                  <a:pt x="143" y="44"/>
                </a:moveTo>
                <a:cubicBezTo>
                  <a:pt x="143" y="41"/>
                  <a:pt x="143" y="41"/>
                  <a:pt x="143" y="41"/>
                </a:cubicBezTo>
                <a:cubicBezTo>
                  <a:pt x="146" y="41"/>
                  <a:pt x="146" y="41"/>
                  <a:pt x="146" y="41"/>
                </a:cubicBezTo>
                <a:cubicBezTo>
                  <a:pt x="146" y="44"/>
                  <a:pt x="146" y="44"/>
                  <a:pt x="146" y="44"/>
                </a:cubicBezTo>
                <a:lnTo>
                  <a:pt x="143" y="44"/>
                </a:lnTo>
                <a:close/>
                <a:moveTo>
                  <a:pt x="143" y="54"/>
                </a:moveTo>
                <a:cubicBezTo>
                  <a:pt x="143" y="52"/>
                  <a:pt x="143" y="52"/>
                  <a:pt x="143" y="52"/>
                </a:cubicBezTo>
                <a:cubicBezTo>
                  <a:pt x="146" y="52"/>
                  <a:pt x="146" y="52"/>
                  <a:pt x="146" y="52"/>
                </a:cubicBezTo>
                <a:cubicBezTo>
                  <a:pt x="146" y="54"/>
                  <a:pt x="146" y="54"/>
                  <a:pt x="146" y="54"/>
                </a:cubicBezTo>
                <a:lnTo>
                  <a:pt x="143" y="54"/>
                </a:lnTo>
                <a:close/>
                <a:moveTo>
                  <a:pt x="143" y="65"/>
                </a:moveTo>
                <a:cubicBezTo>
                  <a:pt x="143" y="62"/>
                  <a:pt x="143" y="62"/>
                  <a:pt x="143" y="62"/>
                </a:cubicBezTo>
                <a:cubicBezTo>
                  <a:pt x="146" y="62"/>
                  <a:pt x="146" y="62"/>
                  <a:pt x="146" y="62"/>
                </a:cubicBezTo>
                <a:cubicBezTo>
                  <a:pt x="146" y="65"/>
                  <a:pt x="146" y="65"/>
                  <a:pt x="146" y="65"/>
                </a:cubicBezTo>
                <a:lnTo>
                  <a:pt x="143" y="65"/>
                </a:lnTo>
                <a:close/>
                <a:moveTo>
                  <a:pt x="143" y="75"/>
                </a:moveTo>
                <a:cubicBezTo>
                  <a:pt x="143" y="72"/>
                  <a:pt x="143" y="72"/>
                  <a:pt x="143" y="72"/>
                </a:cubicBezTo>
                <a:cubicBezTo>
                  <a:pt x="146" y="72"/>
                  <a:pt x="146" y="72"/>
                  <a:pt x="146" y="72"/>
                </a:cubicBezTo>
                <a:cubicBezTo>
                  <a:pt x="146" y="75"/>
                  <a:pt x="146" y="75"/>
                  <a:pt x="146" y="75"/>
                </a:cubicBezTo>
                <a:lnTo>
                  <a:pt x="143" y="75"/>
                </a:lnTo>
                <a:close/>
                <a:moveTo>
                  <a:pt x="143" y="85"/>
                </a:moveTo>
                <a:cubicBezTo>
                  <a:pt x="143" y="83"/>
                  <a:pt x="143" y="83"/>
                  <a:pt x="143" y="83"/>
                </a:cubicBezTo>
                <a:cubicBezTo>
                  <a:pt x="146" y="83"/>
                  <a:pt x="146" y="83"/>
                  <a:pt x="146" y="83"/>
                </a:cubicBezTo>
                <a:cubicBezTo>
                  <a:pt x="146" y="85"/>
                  <a:pt x="146" y="85"/>
                  <a:pt x="146" y="85"/>
                </a:cubicBezTo>
                <a:lnTo>
                  <a:pt x="143" y="85"/>
                </a:lnTo>
                <a:close/>
                <a:moveTo>
                  <a:pt x="154" y="23"/>
                </a:moveTo>
                <a:cubicBezTo>
                  <a:pt x="154" y="21"/>
                  <a:pt x="154" y="21"/>
                  <a:pt x="154" y="21"/>
                </a:cubicBezTo>
                <a:cubicBezTo>
                  <a:pt x="156" y="21"/>
                  <a:pt x="156" y="21"/>
                  <a:pt x="156" y="21"/>
                </a:cubicBezTo>
                <a:cubicBezTo>
                  <a:pt x="156" y="23"/>
                  <a:pt x="156" y="23"/>
                  <a:pt x="156" y="23"/>
                </a:cubicBezTo>
                <a:lnTo>
                  <a:pt x="154" y="23"/>
                </a:lnTo>
                <a:close/>
                <a:moveTo>
                  <a:pt x="154" y="65"/>
                </a:moveTo>
                <a:cubicBezTo>
                  <a:pt x="154" y="62"/>
                  <a:pt x="154" y="62"/>
                  <a:pt x="154" y="62"/>
                </a:cubicBezTo>
                <a:cubicBezTo>
                  <a:pt x="156" y="62"/>
                  <a:pt x="156" y="62"/>
                  <a:pt x="156" y="62"/>
                </a:cubicBezTo>
                <a:cubicBezTo>
                  <a:pt x="156" y="65"/>
                  <a:pt x="156" y="65"/>
                  <a:pt x="156" y="65"/>
                </a:cubicBezTo>
                <a:lnTo>
                  <a:pt x="154" y="65"/>
                </a:lnTo>
                <a:close/>
                <a:moveTo>
                  <a:pt x="164" y="23"/>
                </a:moveTo>
                <a:cubicBezTo>
                  <a:pt x="164" y="21"/>
                  <a:pt x="164" y="21"/>
                  <a:pt x="164" y="21"/>
                </a:cubicBezTo>
                <a:cubicBezTo>
                  <a:pt x="167" y="21"/>
                  <a:pt x="167" y="21"/>
                  <a:pt x="167" y="21"/>
                </a:cubicBezTo>
                <a:cubicBezTo>
                  <a:pt x="167" y="23"/>
                  <a:pt x="167" y="23"/>
                  <a:pt x="167" y="23"/>
                </a:cubicBezTo>
                <a:lnTo>
                  <a:pt x="164" y="23"/>
                </a:lnTo>
                <a:close/>
                <a:moveTo>
                  <a:pt x="164" y="65"/>
                </a:moveTo>
                <a:cubicBezTo>
                  <a:pt x="164" y="62"/>
                  <a:pt x="164" y="62"/>
                  <a:pt x="164" y="62"/>
                </a:cubicBezTo>
                <a:cubicBezTo>
                  <a:pt x="167" y="62"/>
                  <a:pt x="167" y="62"/>
                  <a:pt x="167" y="62"/>
                </a:cubicBezTo>
                <a:cubicBezTo>
                  <a:pt x="167" y="65"/>
                  <a:pt x="167" y="65"/>
                  <a:pt x="167" y="65"/>
                </a:cubicBezTo>
                <a:lnTo>
                  <a:pt x="164" y="65"/>
                </a:lnTo>
                <a:close/>
                <a:moveTo>
                  <a:pt x="174" y="23"/>
                </a:moveTo>
                <a:cubicBezTo>
                  <a:pt x="174" y="21"/>
                  <a:pt x="174" y="21"/>
                  <a:pt x="174" y="21"/>
                </a:cubicBezTo>
                <a:cubicBezTo>
                  <a:pt x="177" y="21"/>
                  <a:pt x="177" y="21"/>
                  <a:pt x="177" y="21"/>
                </a:cubicBezTo>
                <a:cubicBezTo>
                  <a:pt x="177" y="23"/>
                  <a:pt x="177" y="23"/>
                  <a:pt x="177" y="23"/>
                </a:cubicBezTo>
                <a:lnTo>
                  <a:pt x="174" y="23"/>
                </a:lnTo>
                <a:close/>
                <a:moveTo>
                  <a:pt x="185" y="13"/>
                </a:moveTo>
                <a:cubicBezTo>
                  <a:pt x="185" y="10"/>
                  <a:pt x="185" y="10"/>
                  <a:pt x="185" y="10"/>
                </a:cubicBezTo>
                <a:cubicBezTo>
                  <a:pt x="187" y="10"/>
                  <a:pt x="187" y="10"/>
                  <a:pt x="187" y="10"/>
                </a:cubicBezTo>
                <a:cubicBezTo>
                  <a:pt x="187" y="13"/>
                  <a:pt x="187" y="13"/>
                  <a:pt x="187" y="13"/>
                </a:cubicBezTo>
                <a:lnTo>
                  <a:pt x="185" y="13"/>
                </a:lnTo>
                <a:close/>
                <a:moveTo>
                  <a:pt x="185" y="23"/>
                </a:moveTo>
                <a:cubicBezTo>
                  <a:pt x="185" y="21"/>
                  <a:pt x="185" y="21"/>
                  <a:pt x="185" y="21"/>
                </a:cubicBezTo>
                <a:cubicBezTo>
                  <a:pt x="187" y="21"/>
                  <a:pt x="187" y="21"/>
                  <a:pt x="187" y="21"/>
                </a:cubicBezTo>
                <a:cubicBezTo>
                  <a:pt x="187" y="23"/>
                  <a:pt x="187" y="23"/>
                  <a:pt x="187" y="23"/>
                </a:cubicBezTo>
                <a:lnTo>
                  <a:pt x="185" y="23"/>
                </a:lnTo>
                <a:close/>
                <a:moveTo>
                  <a:pt x="185" y="34"/>
                </a:moveTo>
                <a:cubicBezTo>
                  <a:pt x="185" y="31"/>
                  <a:pt x="185" y="31"/>
                  <a:pt x="185" y="31"/>
                </a:cubicBezTo>
                <a:cubicBezTo>
                  <a:pt x="187" y="31"/>
                  <a:pt x="187" y="31"/>
                  <a:pt x="187" y="31"/>
                </a:cubicBezTo>
                <a:cubicBezTo>
                  <a:pt x="187" y="34"/>
                  <a:pt x="187" y="34"/>
                  <a:pt x="187" y="34"/>
                </a:cubicBezTo>
                <a:lnTo>
                  <a:pt x="185" y="34"/>
                </a:lnTo>
                <a:close/>
                <a:moveTo>
                  <a:pt x="185" y="44"/>
                </a:moveTo>
                <a:cubicBezTo>
                  <a:pt x="185" y="41"/>
                  <a:pt x="185" y="41"/>
                  <a:pt x="185" y="41"/>
                </a:cubicBezTo>
                <a:cubicBezTo>
                  <a:pt x="187" y="41"/>
                  <a:pt x="187" y="41"/>
                  <a:pt x="187" y="41"/>
                </a:cubicBezTo>
                <a:cubicBezTo>
                  <a:pt x="187" y="44"/>
                  <a:pt x="187" y="44"/>
                  <a:pt x="187" y="44"/>
                </a:cubicBezTo>
                <a:lnTo>
                  <a:pt x="185" y="44"/>
                </a:lnTo>
                <a:close/>
                <a:moveTo>
                  <a:pt x="196" y="23"/>
                </a:moveTo>
                <a:cubicBezTo>
                  <a:pt x="196" y="21"/>
                  <a:pt x="196" y="21"/>
                  <a:pt x="196" y="21"/>
                </a:cubicBezTo>
                <a:cubicBezTo>
                  <a:pt x="198" y="21"/>
                  <a:pt x="198" y="21"/>
                  <a:pt x="198" y="21"/>
                </a:cubicBezTo>
                <a:cubicBezTo>
                  <a:pt x="198" y="23"/>
                  <a:pt x="198" y="23"/>
                  <a:pt x="198" y="23"/>
                </a:cubicBezTo>
                <a:lnTo>
                  <a:pt x="196" y="23"/>
                </a:lnTo>
                <a:close/>
              </a:path>
            </a:pathLst>
          </a:custGeom>
          <a:solidFill>
            <a:schemeClr val="bg1"/>
          </a:solidFill>
          <a:ln>
            <a:noFill/>
          </a:ln>
        </p:spPr>
        <p:txBody>
          <a:bodyPr vert="horz" wrap="square" lIns="99060" tIns="49530" rIns="99060" bIns="49530" numCol="1" anchor="t" anchorCtr="0" compatLnSpc="1">
            <a:prstTxWarp prst="textNoShape">
              <a:avLst/>
            </a:prstTxWarp>
          </a:bodyPr>
          <a:lstStyle/>
          <a:p>
            <a:endParaRPr lang="en-US" sz="1716"/>
          </a:p>
        </p:txBody>
      </p:sp>
      <p:grpSp>
        <p:nvGrpSpPr>
          <p:cNvPr id="25" name="Group 24">
            <a:extLst>
              <a:ext uri="{FF2B5EF4-FFF2-40B4-BE49-F238E27FC236}">
                <a16:creationId xmlns:a16="http://schemas.microsoft.com/office/drawing/2014/main" id="{9010CD77-352D-02CB-046D-45CFF3B0F0C8}"/>
              </a:ext>
            </a:extLst>
          </p:cNvPr>
          <p:cNvGrpSpPr/>
          <p:nvPr/>
        </p:nvGrpSpPr>
        <p:grpSpPr>
          <a:xfrm>
            <a:off x="3477674" y="1832588"/>
            <a:ext cx="328386" cy="251450"/>
            <a:chOff x="3024189" y="3716338"/>
            <a:chExt cx="555625" cy="425451"/>
          </a:xfrm>
          <a:solidFill>
            <a:schemeClr val="bg1"/>
          </a:solidFill>
        </p:grpSpPr>
        <p:sp>
          <p:nvSpPr>
            <p:cNvPr id="26" name="Freeform 193">
              <a:extLst>
                <a:ext uri="{FF2B5EF4-FFF2-40B4-BE49-F238E27FC236}">
                  <a16:creationId xmlns:a16="http://schemas.microsoft.com/office/drawing/2014/main" id="{2C8F3AB9-BA59-CB9E-8FA4-62300D2810D4}"/>
                </a:ext>
              </a:extLst>
            </p:cNvPr>
            <p:cNvSpPr>
              <a:spLocks noEditPoints="1"/>
            </p:cNvSpPr>
            <p:nvPr/>
          </p:nvSpPr>
          <p:spPr bwMode="auto">
            <a:xfrm>
              <a:off x="3024189" y="3797301"/>
              <a:ext cx="344488" cy="344488"/>
            </a:xfrm>
            <a:custGeom>
              <a:avLst/>
              <a:gdLst>
                <a:gd name="T0" fmla="*/ 292 w 346"/>
                <a:gd name="T1" fmla="*/ 130 h 346"/>
                <a:gd name="T2" fmla="*/ 287 w 346"/>
                <a:gd name="T3" fmla="*/ 119 h 346"/>
                <a:gd name="T4" fmla="*/ 303 w 346"/>
                <a:gd name="T5" fmla="*/ 59 h 346"/>
                <a:gd name="T6" fmla="*/ 287 w 346"/>
                <a:gd name="T7" fmla="*/ 43 h 346"/>
                <a:gd name="T8" fmla="*/ 233 w 346"/>
                <a:gd name="T9" fmla="*/ 59 h 346"/>
                <a:gd name="T10" fmla="*/ 226 w 346"/>
                <a:gd name="T11" fmla="*/ 59 h 346"/>
                <a:gd name="T12" fmla="*/ 211 w 346"/>
                <a:gd name="T13" fmla="*/ 50 h 346"/>
                <a:gd name="T14" fmla="*/ 173 w 346"/>
                <a:gd name="T15" fmla="*/ 0 h 346"/>
                <a:gd name="T16" fmla="*/ 135 w 346"/>
                <a:gd name="T17" fmla="*/ 50 h 346"/>
                <a:gd name="T18" fmla="*/ 120 w 346"/>
                <a:gd name="T19" fmla="*/ 59 h 346"/>
                <a:gd name="T20" fmla="*/ 114 w 346"/>
                <a:gd name="T21" fmla="*/ 59 h 346"/>
                <a:gd name="T22" fmla="*/ 59 w 346"/>
                <a:gd name="T23" fmla="*/ 43 h 346"/>
                <a:gd name="T24" fmla="*/ 43 w 346"/>
                <a:gd name="T25" fmla="*/ 59 h 346"/>
                <a:gd name="T26" fmla="*/ 60 w 346"/>
                <a:gd name="T27" fmla="*/ 119 h 346"/>
                <a:gd name="T28" fmla="*/ 55 w 346"/>
                <a:gd name="T29" fmla="*/ 130 h 346"/>
                <a:gd name="T30" fmla="*/ 0 w 346"/>
                <a:gd name="T31" fmla="*/ 161 h 346"/>
                <a:gd name="T32" fmla="*/ 16 w 346"/>
                <a:gd name="T33" fmla="*/ 203 h 346"/>
                <a:gd name="T34" fmla="*/ 55 w 346"/>
                <a:gd name="T35" fmla="*/ 215 h 346"/>
                <a:gd name="T36" fmla="*/ 59 w 346"/>
                <a:gd name="T37" fmla="*/ 232 h 346"/>
                <a:gd name="T38" fmla="*/ 44 w 346"/>
                <a:gd name="T39" fmla="*/ 287 h 346"/>
                <a:gd name="T40" fmla="*/ 73 w 346"/>
                <a:gd name="T41" fmla="*/ 308 h 346"/>
                <a:gd name="T42" fmla="*/ 117 w 346"/>
                <a:gd name="T43" fmla="*/ 286 h 346"/>
                <a:gd name="T44" fmla="*/ 130 w 346"/>
                <a:gd name="T45" fmla="*/ 291 h 346"/>
                <a:gd name="T46" fmla="*/ 143 w 346"/>
                <a:gd name="T47" fmla="*/ 329 h 346"/>
                <a:gd name="T48" fmla="*/ 185 w 346"/>
                <a:gd name="T49" fmla="*/ 345 h 346"/>
                <a:gd name="T50" fmla="*/ 215 w 346"/>
                <a:gd name="T51" fmla="*/ 291 h 346"/>
                <a:gd name="T52" fmla="*/ 227 w 346"/>
                <a:gd name="T53" fmla="*/ 286 h 346"/>
                <a:gd name="T54" fmla="*/ 263 w 346"/>
                <a:gd name="T55" fmla="*/ 305 h 346"/>
                <a:gd name="T56" fmla="*/ 287 w 346"/>
                <a:gd name="T57" fmla="*/ 303 h 346"/>
                <a:gd name="T58" fmla="*/ 303 w 346"/>
                <a:gd name="T59" fmla="*/ 287 h 346"/>
                <a:gd name="T60" fmla="*/ 287 w 346"/>
                <a:gd name="T61" fmla="*/ 227 h 346"/>
                <a:gd name="T62" fmla="*/ 292 w 346"/>
                <a:gd name="T63" fmla="*/ 215 h 346"/>
                <a:gd name="T64" fmla="*/ 346 w 346"/>
                <a:gd name="T65" fmla="*/ 184 h 346"/>
                <a:gd name="T66" fmla="*/ 330 w 346"/>
                <a:gd name="T67" fmla="*/ 143 h 346"/>
                <a:gd name="T68" fmla="*/ 291 w 346"/>
                <a:gd name="T69" fmla="*/ 193 h 346"/>
                <a:gd name="T70" fmla="*/ 271 w 346"/>
                <a:gd name="T71" fmla="*/ 242 h 346"/>
                <a:gd name="T72" fmla="*/ 275 w 346"/>
                <a:gd name="T73" fmla="*/ 289 h 346"/>
                <a:gd name="T74" fmla="*/ 272 w 346"/>
                <a:gd name="T75" fmla="*/ 289 h 346"/>
                <a:gd name="T76" fmla="*/ 219 w 346"/>
                <a:gd name="T77" fmla="*/ 269 h 346"/>
                <a:gd name="T78" fmla="*/ 185 w 346"/>
                <a:gd name="T79" fmla="*/ 325 h 346"/>
                <a:gd name="T80" fmla="*/ 163 w 346"/>
                <a:gd name="T81" fmla="*/ 327 h 346"/>
                <a:gd name="T82" fmla="*/ 137 w 346"/>
                <a:gd name="T83" fmla="*/ 273 h 346"/>
                <a:gd name="T84" fmla="*/ 104 w 346"/>
                <a:gd name="T85" fmla="*/ 271 h 346"/>
                <a:gd name="T86" fmla="*/ 72 w 346"/>
                <a:gd name="T87" fmla="*/ 289 h 346"/>
                <a:gd name="T88" fmla="*/ 75 w 346"/>
                <a:gd name="T89" fmla="*/ 242 h 346"/>
                <a:gd name="T90" fmla="*/ 55 w 346"/>
                <a:gd name="T91" fmla="*/ 193 h 346"/>
                <a:gd name="T92" fmla="*/ 19 w 346"/>
                <a:gd name="T93" fmla="*/ 173 h 346"/>
                <a:gd name="T94" fmla="*/ 55 w 346"/>
                <a:gd name="T95" fmla="*/ 152 h 346"/>
                <a:gd name="T96" fmla="*/ 75 w 346"/>
                <a:gd name="T97" fmla="*/ 103 h 346"/>
                <a:gd name="T98" fmla="*/ 72 w 346"/>
                <a:gd name="T99" fmla="*/ 57 h 346"/>
                <a:gd name="T100" fmla="*/ 104 w 346"/>
                <a:gd name="T101" fmla="*/ 75 h 346"/>
                <a:gd name="T102" fmla="*/ 137 w 346"/>
                <a:gd name="T103" fmla="*/ 72 h 346"/>
                <a:gd name="T104" fmla="*/ 163 w 346"/>
                <a:gd name="T105" fmla="*/ 19 h 346"/>
                <a:gd name="T106" fmla="*/ 185 w 346"/>
                <a:gd name="T107" fmla="*/ 20 h 346"/>
                <a:gd name="T108" fmla="*/ 219 w 346"/>
                <a:gd name="T109" fmla="*/ 76 h 346"/>
                <a:gd name="T110" fmla="*/ 272 w 346"/>
                <a:gd name="T111" fmla="*/ 57 h 346"/>
                <a:gd name="T112" fmla="*/ 289 w 346"/>
                <a:gd name="T113" fmla="*/ 71 h 346"/>
                <a:gd name="T114" fmla="*/ 270 w 346"/>
                <a:gd name="T115" fmla="*/ 127 h 346"/>
                <a:gd name="T116" fmla="*/ 325 w 346"/>
                <a:gd name="T117" fmla="*/ 161 h 346"/>
                <a:gd name="T118" fmla="*/ 327 w 346"/>
                <a:gd name="T119" fmla="*/ 18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 h="346">
                  <a:moveTo>
                    <a:pt x="330" y="143"/>
                  </a:moveTo>
                  <a:cubicBezTo>
                    <a:pt x="296" y="134"/>
                    <a:pt x="296" y="134"/>
                    <a:pt x="296" y="134"/>
                  </a:cubicBezTo>
                  <a:cubicBezTo>
                    <a:pt x="294" y="134"/>
                    <a:pt x="292" y="132"/>
                    <a:pt x="292" y="130"/>
                  </a:cubicBezTo>
                  <a:cubicBezTo>
                    <a:pt x="291" y="130"/>
                    <a:pt x="291" y="130"/>
                    <a:pt x="291" y="130"/>
                  </a:cubicBezTo>
                  <a:cubicBezTo>
                    <a:pt x="287" y="119"/>
                    <a:pt x="287" y="119"/>
                    <a:pt x="287" y="119"/>
                  </a:cubicBezTo>
                  <a:cubicBezTo>
                    <a:pt x="287" y="119"/>
                    <a:pt x="287" y="119"/>
                    <a:pt x="287" y="119"/>
                  </a:cubicBezTo>
                  <a:cubicBezTo>
                    <a:pt x="286" y="117"/>
                    <a:pt x="286" y="114"/>
                    <a:pt x="287" y="113"/>
                  </a:cubicBezTo>
                  <a:cubicBezTo>
                    <a:pt x="305" y="83"/>
                    <a:pt x="305" y="83"/>
                    <a:pt x="305" y="83"/>
                  </a:cubicBezTo>
                  <a:cubicBezTo>
                    <a:pt x="310" y="76"/>
                    <a:pt x="309" y="65"/>
                    <a:pt x="303" y="59"/>
                  </a:cubicBezTo>
                  <a:cubicBezTo>
                    <a:pt x="303" y="59"/>
                    <a:pt x="303" y="58"/>
                    <a:pt x="303" y="58"/>
                  </a:cubicBezTo>
                  <a:cubicBezTo>
                    <a:pt x="287" y="43"/>
                    <a:pt x="287" y="43"/>
                    <a:pt x="287" y="43"/>
                  </a:cubicBezTo>
                  <a:cubicBezTo>
                    <a:pt x="287" y="43"/>
                    <a:pt x="287" y="43"/>
                    <a:pt x="287" y="43"/>
                  </a:cubicBezTo>
                  <a:cubicBezTo>
                    <a:pt x="283" y="40"/>
                    <a:pt x="278" y="38"/>
                    <a:pt x="273" y="38"/>
                  </a:cubicBezTo>
                  <a:cubicBezTo>
                    <a:pt x="269" y="38"/>
                    <a:pt x="266" y="39"/>
                    <a:pt x="263" y="41"/>
                  </a:cubicBezTo>
                  <a:cubicBezTo>
                    <a:pt x="233" y="59"/>
                    <a:pt x="233" y="59"/>
                    <a:pt x="233" y="59"/>
                  </a:cubicBezTo>
                  <a:cubicBezTo>
                    <a:pt x="232" y="59"/>
                    <a:pt x="231" y="59"/>
                    <a:pt x="229" y="59"/>
                  </a:cubicBezTo>
                  <a:cubicBezTo>
                    <a:pt x="228" y="59"/>
                    <a:pt x="227" y="59"/>
                    <a:pt x="227" y="59"/>
                  </a:cubicBezTo>
                  <a:cubicBezTo>
                    <a:pt x="227" y="59"/>
                    <a:pt x="227" y="59"/>
                    <a:pt x="226" y="59"/>
                  </a:cubicBezTo>
                  <a:cubicBezTo>
                    <a:pt x="216" y="54"/>
                    <a:pt x="216" y="54"/>
                    <a:pt x="216" y="54"/>
                  </a:cubicBezTo>
                  <a:cubicBezTo>
                    <a:pt x="216" y="54"/>
                    <a:pt x="215" y="54"/>
                    <a:pt x="215" y="54"/>
                  </a:cubicBezTo>
                  <a:cubicBezTo>
                    <a:pt x="214" y="54"/>
                    <a:pt x="212" y="51"/>
                    <a:pt x="211" y="50"/>
                  </a:cubicBezTo>
                  <a:cubicBezTo>
                    <a:pt x="203" y="16"/>
                    <a:pt x="203" y="16"/>
                    <a:pt x="203" y="16"/>
                  </a:cubicBezTo>
                  <a:cubicBezTo>
                    <a:pt x="201" y="8"/>
                    <a:pt x="193" y="1"/>
                    <a:pt x="185" y="0"/>
                  </a:cubicBezTo>
                  <a:cubicBezTo>
                    <a:pt x="185" y="0"/>
                    <a:pt x="180" y="0"/>
                    <a:pt x="173" y="0"/>
                  </a:cubicBezTo>
                  <a:cubicBezTo>
                    <a:pt x="166" y="0"/>
                    <a:pt x="162" y="0"/>
                    <a:pt x="161" y="0"/>
                  </a:cubicBezTo>
                  <a:cubicBezTo>
                    <a:pt x="153" y="1"/>
                    <a:pt x="145" y="8"/>
                    <a:pt x="143" y="16"/>
                  </a:cubicBezTo>
                  <a:cubicBezTo>
                    <a:pt x="135" y="50"/>
                    <a:pt x="135" y="50"/>
                    <a:pt x="135" y="50"/>
                  </a:cubicBezTo>
                  <a:cubicBezTo>
                    <a:pt x="134" y="51"/>
                    <a:pt x="132" y="54"/>
                    <a:pt x="131" y="54"/>
                  </a:cubicBezTo>
                  <a:cubicBezTo>
                    <a:pt x="131" y="54"/>
                    <a:pt x="131" y="54"/>
                    <a:pt x="130" y="54"/>
                  </a:cubicBezTo>
                  <a:cubicBezTo>
                    <a:pt x="120" y="59"/>
                    <a:pt x="120" y="59"/>
                    <a:pt x="120" y="59"/>
                  </a:cubicBezTo>
                  <a:cubicBezTo>
                    <a:pt x="120" y="59"/>
                    <a:pt x="119" y="59"/>
                    <a:pt x="119" y="59"/>
                  </a:cubicBezTo>
                  <a:cubicBezTo>
                    <a:pt x="119" y="59"/>
                    <a:pt x="118" y="59"/>
                    <a:pt x="117" y="59"/>
                  </a:cubicBezTo>
                  <a:cubicBezTo>
                    <a:pt x="115" y="59"/>
                    <a:pt x="114" y="59"/>
                    <a:pt x="114" y="59"/>
                  </a:cubicBezTo>
                  <a:cubicBezTo>
                    <a:pt x="84" y="41"/>
                    <a:pt x="84" y="41"/>
                    <a:pt x="84" y="41"/>
                  </a:cubicBezTo>
                  <a:cubicBezTo>
                    <a:pt x="81" y="39"/>
                    <a:pt x="77" y="38"/>
                    <a:pt x="73" y="38"/>
                  </a:cubicBezTo>
                  <a:cubicBezTo>
                    <a:pt x="68" y="38"/>
                    <a:pt x="63" y="40"/>
                    <a:pt x="59" y="43"/>
                  </a:cubicBezTo>
                  <a:cubicBezTo>
                    <a:pt x="59" y="43"/>
                    <a:pt x="59" y="43"/>
                    <a:pt x="59" y="43"/>
                  </a:cubicBezTo>
                  <a:cubicBezTo>
                    <a:pt x="44" y="58"/>
                    <a:pt x="44" y="58"/>
                    <a:pt x="44" y="58"/>
                  </a:cubicBezTo>
                  <a:cubicBezTo>
                    <a:pt x="43" y="58"/>
                    <a:pt x="43" y="59"/>
                    <a:pt x="43" y="59"/>
                  </a:cubicBezTo>
                  <a:cubicBezTo>
                    <a:pt x="37" y="65"/>
                    <a:pt x="36" y="76"/>
                    <a:pt x="41" y="83"/>
                  </a:cubicBezTo>
                  <a:cubicBezTo>
                    <a:pt x="59" y="113"/>
                    <a:pt x="59" y="113"/>
                    <a:pt x="59" y="113"/>
                  </a:cubicBezTo>
                  <a:cubicBezTo>
                    <a:pt x="60" y="114"/>
                    <a:pt x="60" y="117"/>
                    <a:pt x="60" y="119"/>
                  </a:cubicBezTo>
                  <a:cubicBezTo>
                    <a:pt x="59" y="119"/>
                    <a:pt x="59" y="119"/>
                    <a:pt x="59" y="119"/>
                  </a:cubicBezTo>
                  <a:cubicBezTo>
                    <a:pt x="55" y="130"/>
                    <a:pt x="55" y="130"/>
                    <a:pt x="55" y="130"/>
                  </a:cubicBezTo>
                  <a:cubicBezTo>
                    <a:pt x="55" y="130"/>
                    <a:pt x="55" y="130"/>
                    <a:pt x="55" y="130"/>
                  </a:cubicBezTo>
                  <a:cubicBezTo>
                    <a:pt x="54" y="132"/>
                    <a:pt x="52" y="134"/>
                    <a:pt x="51" y="134"/>
                  </a:cubicBezTo>
                  <a:cubicBezTo>
                    <a:pt x="16" y="143"/>
                    <a:pt x="16" y="143"/>
                    <a:pt x="16" y="143"/>
                  </a:cubicBezTo>
                  <a:cubicBezTo>
                    <a:pt x="8" y="145"/>
                    <a:pt x="1" y="152"/>
                    <a:pt x="0" y="161"/>
                  </a:cubicBezTo>
                  <a:cubicBezTo>
                    <a:pt x="0" y="161"/>
                    <a:pt x="0" y="166"/>
                    <a:pt x="0" y="173"/>
                  </a:cubicBezTo>
                  <a:cubicBezTo>
                    <a:pt x="0" y="179"/>
                    <a:pt x="0" y="184"/>
                    <a:pt x="0" y="184"/>
                  </a:cubicBezTo>
                  <a:cubicBezTo>
                    <a:pt x="1" y="193"/>
                    <a:pt x="8" y="201"/>
                    <a:pt x="16" y="203"/>
                  </a:cubicBezTo>
                  <a:cubicBezTo>
                    <a:pt x="50" y="211"/>
                    <a:pt x="50" y="211"/>
                    <a:pt x="50" y="211"/>
                  </a:cubicBezTo>
                  <a:cubicBezTo>
                    <a:pt x="52" y="211"/>
                    <a:pt x="54" y="214"/>
                    <a:pt x="55" y="215"/>
                  </a:cubicBezTo>
                  <a:cubicBezTo>
                    <a:pt x="55" y="215"/>
                    <a:pt x="55" y="215"/>
                    <a:pt x="55" y="215"/>
                  </a:cubicBezTo>
                  <a:cubicBezTo>
                    <a:pt x="59" y="226"/>
                    <a:pt x="59" y="226"/>
                    <a:pt x="59" y="226"/>
                  </a:cubicBezTo>
                  <a:cubicBezTo>
                    <a:pt x="59" y="226"/>
                    <a:pt x="59" y="226"/>
                    <a:pt x="60" y="227"/>
                  </a:cubicBezTo>
                  <a:cubicBezTo>
                    <a:pt x="60" y="228"/>
                    <a:pt x="60" y="231"/>
                    <a:pt x="59" y="232"/>
                  </a:cubicBezTo>
                  <a:cubicBezTo>
                    <a:pt x="41" y="262"/>
                    <a:pt x="41" y="262"/>
                    <a:pt x="41" y="262"/>
                  </a:cubicBezTo>
                  <a:cubicBezTo>
                    <a:pt x="36" y="270"/>
                    <a:pt x="37" y="280"/>
                    <a:pt x="43" y="287"/>
                  </a:cubicBezTo>
                  <a:cubicBezTo>
                    <a:pt x="43" y="287"/>
                    <a:pt x="43" y="287"/>
                    <a:pt x="44" y="287"/>
                  </a:cubicBezTo>
                  <a:cubicBezTo>
                    <a:pt x="59" y="302"/>
                    <a:pt x="59" y="302"/>
                    <a:pt x="59" y="302"/>
                  </a:cubicBezTo>
                  <a:cubicBezTo>
                    <a:pt x="59" y="302"/>
                    <a:pt x="59" y="302"/>
                    <a:pt x="59" y="303"/>
                  </a:cubicBezTo>
                  <a:cubicBezTo>
                    <a:pt x="63" y="306"/>
                    <a:pt x="68" y="308"/>
                    <a:pt x="73" y="308"/>
                  </a:cubicBezTo>
                  <a:cubicBezTo>
                    <a:pt x="77" y="308"/>
                    <a:pt x="81" y="307"/>
                    <a:pt x="84" y="305"/>
                  </a:cubicBezTo>
                  <a:cubicBezTo>
                    <a:pt x="114" y="286"/>
                    <a:pt x="114" y="286"/>
                    <a:pt x="114" y="286"/>
                  </a:cubicBezTo>
                  <a:cubicBezTo>
                    <a:pt x="114" y="286"/>
                    <a:pt x="115" y="286"/>
                    <a:pt x="117" y="286"/>
                  </a:cubicBezTo>
                  <a:cubicBezTo>
                    <a:pt x="118" y="286"/>
                    <a:pt x="119" y="286"/>
                    <a:pt x="119" y="286"/>
                  </a:cubicBezTo>
                  <a:cubicBezTo>
                    <a:pt x="119" y="286"/>
                    <a:pt x="120" y="286"/>
                    <a:pt x="120" y="286"/>
                  </a:cubicBezTo>
                  <a:cubicBezTo>
                    <a:pt x="130" y="291"/>
                    <a:pt x="130" y="291"/>
                    <a:pt x="130" y="291"/>
                  </a:cubicBezTo>
                  <a:cubicBezTo>
                    <a:pt x="131" y="291"/>
                    <a:pt x="131" y="291"/>
                    <a:pt x="131" y="291"/>
                  </a:cubicBezTo>
                  <a:cubicBezTo>
                    <a:pt x="132" y="292"/>
                    <a:pt x="134" y="294"/>
                    <a:pt x="135" y="295"/>
                  </a:cubicBezTo>
                  <a:cubicBezTo>
                    <a:pt x="143" y="329"/>
                    <a:pt x="143" y="329"/>
                    <a:pt x="143" y="329"/>
                  </a:cubicBezTo>
                  <a:cubicBezTo>
                    <a:pt x="145" y="338"/>
                    <a:pt x="153" y="345"/>
                    <a:pt x="161" y="345"/>
                  </a:cubicBezTo>
                  <a:cubicBezTo>
                    <a:pt x="162" y="345"/>
                    <a:pt x="166" y="346"/>
                    <a:pt x="173" y="346"/>
                  </a:cubicBezTo>
                  <a:cubicBezTo>
                    <a:pt x="180" y="346"/>
                    <a:pt x="185" y="345"/>
                    <a:pt x="185" y="345"/>
                  </a:cubicBezTo>
                  <a:cubicBezTo>
                    <a:pt x="193" y="345"/>
                    <a:pt x="201" y="338"/>
                    <a:pt x="203" y="329"/>
                  </a:cubicBezTo>
                  <a:cubicBezTo>
                    <a:pt x="211" y="295"/>
                    <a:pt x="211" y="295"/>
                    <a:pt x="211" y="295"/>
                  </a:cubicBezTo>
                  <a:cubicBezTo>
                    <a:pt x="212" y="294"/>
                    <a:pt x="214" y="292"/>
                    <a:pt x="215" y="291"/>
                  </a:cubicBezTo>
                  <a:cubicBezTo>
                    <a:pt x="215" y="291"/>
                    <a:pt x="216" y="291"/>
                    <a:pt x="216" y="291"/>
                  </a:cubicBezTo>
                  <a:cubicBezTo>
                    <a:pt x="226" y="286"/>
                    <a:pt x="226" y="286"/>
                    <a:pt x="226" y="286"/>
                  </a:cubicBezTo>
                  <a:cubicBezTo>
                    <a:pt x="227" y="286"/>
                    <a:pt x="227" y="286"/>
                    <a:pt x="227" y="286"/>
                  </a:cubicBezTo>
                  <a:cubicBezTo>
                    <a:pt x="227" y="286"/>
                    <a:pt x="228" y="286"/>
                    <a:pt x="229" y="286"/>
                  </a:cubicBezTo>
                  <a:cubicBezTo>
                    <a:pt x="231" y="286"/>
                    <a:pt x="232" y="286"/>
                    <a:pt x="233" y="286"/>
                  </a:cubicBezTo>
                  <a:cubicBezTo>
                    <a:pt x="263" y="305"/>
                    <a:pt x="263" y="305"/>
                    <a:pt x="263" y="305"/>
                  </a:cubicBezTo>
                  <a:cubicBezTo>
                    <a:pt x="266" y="307"/>
                    <a:pt x="269" y="308"/>
                    <a:pt x="273" y="308"/>
                  </a:cubicBezTo>
                  <a:cubicBezTo>
                    <a:pt x="273" y="308"/>
                    <a:pt x="273" y="308"/>
                    <a:pt x="273" y="308"/>
                  </a:cubicBezTo>
                  <a:cubicBezTo>
                    <a:pt x="278" y="308"/>
                    <a:pt x="283" y="306"/>
                    <a:pt x="287" y="303"/>
                  </a:cubicBezTo>
                  <a:cubicBezTo>
                    <a:pt x="287" y="302"/>
                    <a:pt x="287" y="302"/>
                    <a:pt x="287" y="302"/>
                  </a:cubicBezTo>
                  <a:cubicBezTo>
                    <a:pt x="303" y="287"/>
                    <a:pt x="303" y="287"/>
                    <a:pt x="303" y="287"/>
                  </a:cubicBezTo>
                  <a:cubicBezTo>
                    <a:pt x="303" y="287"/>
                    <a:pt x="303" y="287"/>
                    <a:pt x="303" y="287"/>
                  </a:cubicBezTo>
                  <a:cubicBezTo>
                    <a:pt x="309" y="280"/>
                    <a:pt x="310" y="270"/>
                    <a:pt x="305" y="262"/>
                  </a:cubicBezTo>
                  <a:cubicBezTo>
                    <a:pt x="287" y="232"/>
                    <a:pt x="287" y="232"/>
                    <a:pt x="287" y="232"/>
                  </a:cubicBezTo>
                  <a:cubicBezTo>
                    <a:pt x="286" y="231"/>
                    <a:pt x="286" y="228"/>
                    <a:pt x="287" y="227"/>
                  </a:cubicBezTo>
                  <a:cubicBezTo>
                    <a:pt x="287" y="226"/>
                    <a:pt x="287" y="226"/>
                    <a:pt x="287" y="226"/>
                  </a:cubicBezTo>
                  <a:cubicBezTo>
                    <a:pt x="291" y="215"/>
                    <a:pt x="291" y="215"/>
                    <a:pt x="291" y="215"/>
                  </a:cubicBezTo>
                  <a:cubicBezTo>
                    <a:pt x="291" y="215"/>
                    <a:pt x="291" y="215"/>
                    <a:pt x="292" y="215"/>
                  </a:cubicBezTo>
                  <a:cubicBezTo>
                    <a:pt x="292" y="214"/>
                    <a:pt x="294" y="211"/>
                    <a:pt x="296" y="211"/>
                  </a:cubicBezTo>
                  <a:cubicBezTo>
                    <a:pt x="330" y="203"/>
                    <a:pt x="330" y="203"/>
                    <a:pt x="330" y="203"/>
                  </a:cubicBezTo>
                  <a:cubicBezTo>
                    <a:pt x="338" y="201"/>
                    <a:pt x="345" y="193"/>
                    <a:pt x="346" y="184"/>
                  </a:cubicBezTo>
                  <a:cubicBezTo>
                    <a:pt x="346" y="184"/>
                    <a:pt x="346" y="179"/>
                    <a:pt x="346" y="173"/>
                  </a:cubicBezTo>
                  <a:cubicBezTo>
                    <a:pt x="346" y="166"/>
                    <a:pt x="346" y="161"/>
                    <a:pt x="346" y="161"/>
                  </a:cubicBezTo>
                  <a:cubicBezTo>
                    <a:pt x="345" y="152"/>
                    <a:pt x="338" y="145"/>
                    <a:pt x="330" y="143"/>
                  </a:cubicBezTo>
                  <a:close/>
                  <a:moveTo>
                    <a:pt x="327" y="183"/>
                  </a:moveTo>
                  <a:cubicBezTo>
                    <a:pt x="327" y="183"/>
                    <a:pt x="326" y="184"/>
                    <a:pt x="325" y="185"/>
                  </a:cubicBezTo>
                  <a:cubicBezTo>
                    <a:pt x="291" y="193"/>
                    <a:pt x="291" y="193"/>
                    <a:pt x="291" y="193"/>
                  </a:cubicBezTo>
                  <a:cubicBezTo>
                    <a:pt x="284" y="195"/>
                    <a:pt x="277" y="201"/>
                    <a:pt x="274" y="208"/>
                  </a:cubicBezTo>
                  <a:cubicBezTo>
                    <a:pt x="270" y="219"/>
                    <a:pt x="270" y="219"/>
                    <a:pt x="270" y="219"/>
                  </a:cubicBezTo>
                  <a:cubicBezTo>
                    <a:pt x="266" y="226"/>
                    <a:pt x="267" y="235"/>
                    <a:pt x="271" y="242"/>
                  </a:cubicBezTo>
                  <a:cubicBezTo>
                    <a:pt x="289" y="272"/>
                    <a:pt x="289" y="272"/>
                    <a:pt x="289" y="272"/>
                  </a:cubicBezTo>
                  <a:cubicBezTo>
                    <a:pt x="289" y="272"/>
                    <a:pt x="289" y="274"/>
                    <a:pt x="289" y="274"/>
                  </a:cubicBezTo>
                  <a:cubicBezTo>
                    <a:pt x="275" y="289"/>
                    <a:pt x="275" y="289"/>
                    <a:pt x="275" y="289"/>
                  </a:cubicBezTo>
                  <a:cubicBezTo>
                    <a:pt x="274" y="289"/>
                    <a:pt x="274" y="289"/>
                    <a:pt x="273" y="289"/>
                  </a:cubicBezTo>
                  <a:cubicBezTo>
                    <a:pt x="273" y="289"/>
                    <a:pt x="273" y="289"/>
                    <a:pt x="273" y="289"/>
                  </a:cubicBezTo>
                  <a:cubicBezTo>
                    <a:pt x="273" y="289"/>
                    <a:pt x="272" y="289"/>
                    <a:pt x="272" y="289"/>
                  </a:cubicBezTo>
                  <a:cubicBezTo>
                    <a:pt x="242" y="271"/>
                    <a:pt x="242" y="271"/>
                    <a:pt x="242" y="271"/>
                  </a:cubicBezTo>
                  <a:cubicBezTo>
                    <a:pt x="239" y="268"/>
                    <a:pt x="234" y="267"/>
                    <a:pt x="229" y="267"/>
                  </a:cubicBezTo>
                  <a:cubicBezTo>
                    <a:pt x="226" y="267"/>
                    <a:pt x="222" y="268"/>
                    <a:pt x="219" y="269"/>
                  </a:cubicBezTo>
                  <a:cubicBezTo>
                    <a:pt x="209" y="273"/>
                    <a:pt x="209" y="273"/>
                    <a:pt x="209" y="273"/>
                  </a:cubicBezTo>
                  <a:cubicBezTo>
                    <a:pt x="202" y="276"/>
                    <a:pt x="195" y="283"/>
                    <a:pt x="193" y="291"/>
                  </a:cubicBezTo>
                  <a:cubicBezTo>
                    <a:pt x="185" y="325"/>
                    <a:pt x="185" y="325"/>
                    <a:pt x="185" y="325"/>
                  </a:cubicBezTo>
                  <a:cubicBezTo>
                    <a:pt x="185" y="326"/>
                    <a:pt x="184" y="327"/>
                    <a:pt x="183" y="327"/>
                  </a:cubicBezTo>
                  <a:cubicBezTo>
                    <a:pt x="183" y="327"/>
                    <a:pt x="179" y="327"/>
                    <a:pt x="173" y="327"/>
                  </a:cubicBezTo>
                  <a:cubicBezTo>
                    <a:pt x="167" y="327"/>
                    <a:pt x="163" y="327"/>
                    <a:pt x="163" y="327"/>
                  </a:cubicBezTo>
                  <a:cubicBezTo>
                    <a:pt x="163" y="327"/>
                    <a:pt x="161" y="326"/>
                    <a:pt x="161" y="325"/>
                  </a:cubicBezTo>
                  <a:cubicBezTo>
                    <a:pt x="153" y="291"/>
                    <a:pt x="153" y="291"/>
                    <a:pt x="153" y="291"/>
                  </a:cubicBezTo>
                  <a:cubicBezTo>
                    <a:pt x="151" y="283"/>
                    <a:pt x="145" y="276"/>
                    <a:pt x="137" y="273"/>
                  </a:cubicBezTo>
                  <a:cubicBezTo>
                    <a:pt x="127" y="269"/>
                    <a:pt x="127" y="269"/>
                    <a:pt x="127" y="269"/>
                  </a:cubicBezTo>
                  <a:cubicBezTo>
                    <a:pt x="124" y="268"/>
                    <a:pt x="121" y="267"/>
                    <a:pt x="117" y="267"/>
                  </a:cubicBezTo>
                  <a:cubicBezTo>
                    <a:pt x="112" y="267"/>
                    <a:pt x="107" y="268"/>
                    <a:pt x="104" y="271"/>
                  </a:cubicBezTo>
                  <a:cubicBezTo>
                    <a:pt x="74" y="289"/>
                    <a:pt x="74" y="289"/>
                    <a:pt x="74" y="289"/>
                  </a:cubicBezTo>
                  <a:cubicBezTo>
                    <a:pt x="74" y="289"/>
                    <a:pt x="74" y="289"/>
                    <a:pt x="73" y="289"/>
                  </a:cubicBezTo>
                  <a:cubicBezTo>
                    <a:pt x="72" y="289"/>
                    <a:pt x="72" y="289"/>
                    <a:pt x="72" y="289"/>
                  </a:cubicBezTo>
                  <a:cubicBezTo>
                    <a:pt x="57" y="274"/>
                    <a:pt x="57" y="274"/>
                    <a:pt x="57" y="274"/>
                  </a:cubicBezTo>
                  <a:cubicBezTo>
                    <a:pt x="57" y="274"/>
                    <a:pt x="57" y="272"/>
                    <a:pt x="57" y="272"/>
                  </a:cubicBezTo>
                  <a:cubicBezTo>
                    <a:pt x="75" y="242"/>
                    <a:pt x="75" y="242"/>
                    <a:pt x="75" y="242"/>
                  </a:cubicBezTo>
                  <a:cubicBezTo>
                    <a:pt x="79" y="235"/>
                    <a:pt x="80" y="226"/>
                    <a:pt x="77" y="219"/>
                  </a:cubicBezTo>
                  <a:cubicBezTo>
                    <a:pt x="72" y="208"/>
                    <a:pt x="72" y="208"/>
                    <a:pt x="72" y="208"/>
                  </a:cubicBezTo>
                  <a:cubicBezTo>
                    <a:pt x="70" y="201"/>
                    <a:pt x="62" y="195"/>
                    <a:pt x="55" y="193"/>
                  </a:cubicBezTo>
                  <a:cubicBezTo>
                    <a:pt x="21" y="185"/>
                    <a:pt x="21" y="185"/>
                    <a:pt x="21" y="185"/>
                  </a:cubicBezTo>
                  <a:cubicBezTo>
                    <a:pt x="20" y="184"/>
                    <a:pt x="19" y="183"/>
                    <a:pt x="19" y="183"/>
                  </a:cubicBezTo>
                  <a:cubicBezTo>
                    <a:pt x="19" y="183"/>
                    <a:pt x="19" y="179"/>
                    <a:pt x="19" y="173"/>
                  </a:cubicBezTo>
                  <a:cubicBezTo>
                    <a:pt x="19" y="167"/>
                    <a:pt x="19" y="163"/>
                    <a:pt x="19" y="163"/>
                  </a:cubicBezTo>
                  <a:cubicBezTo>
                    <a:pt x="19" y="162"/>
                    <a:pt x="20" y="161"/>
                    <a:pt x="21" y="161"/>
                  </a:cubicBezTo>
                  <a:cubicBezTo>
                    <a:pt x="55" y="152"/>
                    <a:pt x="55" y="152"/>
                    <a:pt x="55" y="152"/>
                  </a:cubicBezTo>
                  <a:cubicBezTo>
                    <a:pt x="62" y="151"/>
                    <a:pt x="70" y="144"/>
                    <a:pt x="72" y="137"/>
                  </a:cubicBezTo>
                  <a:cubicBezTo>
                    <a:pt x="77" y="127"/>
                    <a:pt x="77" y="127"/>
                    <a:pt x="77" y="127"/>
                  </a:cubicBezTo>
                  <a:cubicBezTo>
                    <a:pt x="80" y="120"/>
                    <a:pt x="79" y="110"/>
                    <a:pt x="75" y="103"/>
                  </a:cubicBezTo>
                  <a:cubicBezTo>
                    <a:pt x="57" y="73"/>
                    <a:pt x="57" y="73"/>
                    <a:pt x="57" y="73"/>
                  </a:cubicBezTo>
                  <a:cubicBezTo>
                    <a:pt x="57" y="73"/>
                    <a:pt x="57" y="72"/>
                    <a:pt x="57" y="71"/>
                  </a:cubicBezTo>
                  <a:cubicBezTo>
                    <a:pt x="72" y="57"/>
                    <a:pt x="72" y="57"/>
                    <a:pt x="72" y="57"/>
                  </a:cubicBezTo>
                  <a:cubicBezTo>
                    <a:pt x="72" y="57"/>
                    <a:pt x="72" y="56"/>
                    <a:pt x="73" y="56"/>
                  </a:cubicBezTo>
                  <a:cubicBezTo>
                    <a:pt x="74" y="56"/>
                    <a:pt x="74" y="56"/>
                    <a:pt x="74" y="57"/>
                  </a:cubicBezTo>
                  <a:cubicBezTo>
                    <a:pt x="104" y="75"/>
                    <a:pt x="104" y="75"/>
                    <a:pt x="104" y="75"/>
                  </a:cubicBezTo>
                  <a:cubicBezTo>
                    <a:pt x="107" y="77"/>
                    <a:pt x="112" y="78"/>
                    <a:pt x="117" y="78"/>
                  </a:cubicBezTo>
                  <a:cubicBezTo>
                    <a:pt x="121" y="78"/>
                    <a:pt x="124" y="77"/>
                    <a:pt x="127" y="76"/>
                  </a:cubicBezTo>
                  <a:cubicBezTo>
                    <a:pt x="137" y="72"/>
                    <a:pt x="137" y="72"/>
                    <a:pt x="137" y="72"/>
                  </a:cubicBezTo>
                  <a:cubicBezTo>
                    <a:pt x="145" y="69"/>
                    <a:pt x="151" y="62"/>
                    <a:pt x="153" y="54"/>
                  </a:cubicBezTo>
                  <a:cubicBezTo>
                    <a:pt x="161" y="20"/>
                    <a:pt x="161" y="20"/>
                    <a:pt x="161" y="20"/>
                  </a:cubicBezTo>
                  <a:cubicBezTo>
                    <a:pt x="161" y="20"/>
                    <a:pt x="163" y="19"/>
                    <a:pt x="163" y="19"/>
                  </a:cubicBezTo>
                  <a:cubicBezTo>
                    <a:pt x="163" y="19"/>
                    <a:pt x="167" y="18"/>
                    <a:pt x="173" y="18"/>
                  </a:cubicBezTo>
                  <a:cubicBezTo>
                    <a:pt x="179" y="18"/>
                    <a:pt x="183" y="19"/>
                    <a:pt x="183" y="19"/>
                  </a:cubicBezTo>
                  <a:cubicBezTo>
                    <a:pt x="184" y="19"/>
                    <a:pt x="185" y="20"/>
                    <a:pt x="185" y="20"/>
                  </a:cubicBezTo>
                  <a:cubicBezTo>
                    <a:pt x="193" y="54"/>
                    <a:pt x="193" y="54"/>
                    <a:pt x="193" y="54"/>
                  </a:cubicBezTo>
                  <a:cubicBezTo>
                    <a:pt x="195" y="62"/>
                    <a:pt x="202" y="69"/>
                    <a:pt x="209" y="72"/>
                  </a:cubicBezTo>
                  <a:cubicBezTo>
                    <a:pt x="219" y="76"/>
                    <a:pt x="219" y="76"/>
                    <a:pt x="219" y="76"/>
                  </a:cubicBezTo>
                  <a:cubicBezTo>
                    <a:pt x="222" y="77"/>
                    <a:pt x="226" y="78"/>
                    <a:pt x="229" y="78"/>
                  </a:cubicBezTo>
                  <a:cubicBezTo>
                    <a:pt x="234" y="78"/>
                    <a:pt x="239" y="77"/>
                    <a:pt x="242" y="75"/>
                  </a:cubicBezTo>
                  <a:cubicBezTo>
                    <a:pt x="272" y="57"/>
                    <a:pt x="272" y="57"/>
                    <a:pt x="272" y="57"/>
                  </a:cubicBezTo>
                  <a:cubicBezTo>
                    <a:pt x="272" y="56"/>
                    <a:pt x="273" y="56"/>
                    <a:pt x="273" y="56"/>
                  </a:cubicBezTo>
                  <a:cubicBezTo>
                    <a:pt x="274" y="56"/>
                    <a:pt x="274" y="57"/>
                    <a:pt x="275" y="57"/>
                  </a:cubicBezTo>
                  <a:cubicBezTo>
                    <a:pt x="289" y="71"/>
                    <a:pt x="289" y="71"/>
                    <a:pt x="289" y="71"/>
                  </a:cubicBezTo>
                  <a:cubicBezTo>
                    <a:pt x="289" y="72"/>
                    <a:pt x="289" y="73"/>
                    <a:pt x="289" y="73"/>
                  </a:cubicBezTo>
                  <a:cubicBezTo>
                    <a:pt x="271" y="103"/>
                    <a:pt x="271" y="103"/>
                    <a:pt x="271" y="103"/>
                  </a:cubicBezTo>
                  <a:cubicBezTo>
                    <a:pt x="267" y="110"/>
                    <a:pt x="266" y="120"/>
                    <a:pt x="270" y="127"/>
                  </a:cubicBezTo>
                  <a:cubicBezTo>
                    <a:pt x="274" y="137"/>
                    <a:pt x="274" y="137"/>
                    <a:pt x="274" y="137"/>
                  </a:cubicBezTo>
                  <a:cubicBezTo>
                    <a:pt x="277" y="144"/>
                    <a:pt x="284" y="151"/>
                    <a:pt x="291" y="152"/>
                  </a:cubicBezTo>
                  <a:cubicBezTo>
                    <a:pt x="325" y="161"/>
                    <a:pt x="325" y="161"/>
                    <a:pt x="325" y="161"/>
                  </a:cubicBezTo>
                  <a:cubicBezTo>
                    <a:pt x="326" y="161"/>
                    <a:pt x="327" y="162"/>
                    <a:pt x="327" y="163"/>
                  </a:cubicBezTo>
                  <a:cubicBezTo>
                    <a:pt x="327" y="163"/>
                    <a:pt x="328" y="167"/>
                    <a:pt x="328" y="173"/>
                  </a:cubicBezTo>
                  <a:cubicBezTo>
                    <a:pt x="328" y="179"/>
                    <a:pt x="327" y="183"/>
                    <a:pt x="327" y="18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94">
              <a:extLst>
                <a:ext uri="{FF2B5EF4-FFF2-40B4-BE49-F238E27FC236}">
                  <a16:creationId xmlns:a16="http://schemas.microsoft.com/office/drawing/2014/main" id="{97112C74-B51D-2ADE-6738-06F068DF3A07}"/>
                </a:ext>
              </a:extLst>
            </p:cNvPr>
            <p:cNvSpPr>
              <a:spLocks noEditPoints="1"/>
            </p:cNvSpPr>
            <p:nvPr/>
          </p:nvSpPr>
          <p:spPr bwMode="auto">
            <a:xfrm>
              <a:off x="3122614" y="3894138"/>
              <a:ext cx="149225" cy="149225"/>
            </a:xfrm>
            <a:custGeom>
              <a:avLst/>
              <a:gdLst>
                <a:gd name="T0" fmla="*/ 75 w 150"/>
                <a:gd name="T1" fmla="*/ 0 h 150"/>
                <a:gd name="T2" fmla="*/ 0 w 150"/>
                <a:gd name="T3" fmla="*/ 75 h 150"/>
                <a:gd name="T4" fmla="*/ 75 w 150"/>
                <a:gd name="T5" fmla="*/ 150 h 150"/>
                <a:gd name="T6" fmla="*/ 150 w 150"/>
                <a:gd name="T7" fmla="*/ 75 h 150"/>
                <a:gd name="T8" fmla="*/ 75 w 150"/>
                <a:gd name="T9" fmla="*/ 0 h 150"/>
                <a:gd name="T10" fmla="*/ 75 w 150"/>
                <a:gd name="T11" fmla="*/ 131 h 150"/>
                <a:gd name="T12" fmla="*/ 19 w 150"/>
                <a:gd name="T13" fmla="*/ 75 h 150"/>
                <a:gd name="T14" fmla="*/ 75 w 150"/>
                <a:gd name="T15" fmla="*/ 19 h 150"/>
                <a:gd name="T16" fmla="*/ 131 w 150"/>
                <a:gd name="T17" fmla="*/ 75 h 150"/>
                <a:gd name="T18" fmla="*/ 75 w 150"/>
                <a:gd name="T19" fmla="*/ 13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34" y="0"/>
                    <a:pt x="0" y="33"/>
                    <a:pt x="0" y="75"/>
                  </a:cubicBezTo>
                  <a:cubicBezTo>
                    <a:pt x="0" y="116"/>
                    <a:pt x="34" y="150"/>
                    <a:pt x="75" y="150"/>
                  </a:cubicBezTo>
                  <a:cubicBezTo>
                    <a:pt x="116" y="150"/>
                    <a:pt x="150" y="116"/>
                    <a:pt x="150" y="75"/>
                  </a:cubicBezTo>
                  <a:cubicBezTo>
                    <a:pt x="150" y="33"/>
                    <a:pt x="116" y="0"/>
                    <a:pt x="75" y="0"/>
                  </a:cubicBezTo>
                  <a:close/>
                  <a:moveTo>
                    <a:pt x="75" y="131"/>
                  </a:moveTo>
                  <a:cubicBezTo>
                    <a:pt x="44" y="131"/>
                    <a:pt x="19" y="106"/>
                    <a:pt x="19" y="75"/>
                  </a:cubicBezTo>
                  <a:cubicBezTo>
                    <a:pt x="19" y="44"/>
                    <a:pt x="44" y="19"/>
                    <a:pt x="75" y="19"/>
                  </a:cubicBezTo>
                  <a:cubicBezTo>
                    <a:pt x="106" y="19"/>
                    <a:pt x="131" y="44"/>
                    <a:pt x="131" y="75"/>
                  </a:cubicBezTo>
                  <a:cubicBezTo>
                    <a:pt x="131" y="106"/>
                    <a:pt x="106" y="131"/>
                    <a:pt x="75"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95">
              <a:extLst>
                <a:ext uri="{FF2B5EF4-FFF2-40B4-BE49-F238E27FC236}">
                  <a16:creationId xmlns:a16="http://schemas.microsoft.com/office/drawing/2014/main" id="{ED63B84C-0873-6CA3-08D5-E2CED34BBFCC}"/>
                </a:ext>
              </a:extLst>
            </p:cNvPr>
            <p:cNvSpPr>
              <a:spLocks noEditPoints="1"/>
            </p:cNvSpPr>
            <p:nvPr/>
          </p:nvSpPr>
          <p:spPr bwMode="auto">
            <a:xfrm>
              <a:off x="3336926" y="3716338"/>
              <a:ext cx="242888" cy="241300"/>
            </a:xfrm>
            <a:custGeom>
              <a:avLst/>
              <a:gdLst>
                <a:gd name="T0" fmla="*/ 212 w 244"/>
                <a:gd name="T1" fmla="*/ 113 h 242"/>
                <a:gd name="T2" fmla="*/ 210 w 244"/>
                <a:gd name="T3" fmla="*/ 104 h 242"/>
                <a:gd name="T4" fmla="*/ 231 w 244"/>
                <a:gd name="T5" fmla="*/ 66 h 242"/>
                <a:gd name="T6" fmla="*/ 223 w 244"/>
                <a:gd name="T7" fmla="*/ 52 h 242"/>
                <a:gd name="T8" fmla="*/ 181 w 244"/>
                <a:gd name="T9" fmla="*/ 53 h 242"/>
                <a:gd name="T10" fmla="*/ 172 w 244"/>
                <a:gd name="T11" fmla="*/ 47 h 242"/>
                <a:gd name="T12" fmla="*/ 172 w 244"/>
                <a:gd name="T13" fmla="*/ 22 h 242"/>
                <a:gd name="T14" fmla="*/ 144 w 244"/>
                <a:gd name="T15" fmla="*/ 1 h 242"/>
                <a:gd name="T16" fmla="*/ 114 w 244"/>
                <a:gd name="T17" fmla="*/ 32 h 242"/>
                <a:gd name="T18" fmla="*/ 105 w 244"/>
                <a:gd name="T19" fmla="*/ 34 h 242"/>
                <a:gd name="T20" fmla="*/ 74 w 244"/>
                <a:gd name="T21" fmla="*/ 11 h 242"/>
                <a:gd name="T22" fmla="*/ 53 w 244"/>
                <a:gd name="T23" fmla="*/ 21 h 242"/>
                <a:gd name="T24" fmla="*/ 53 w 244"/>
                <a:gd name="T25" fmla="*/ 63 h 242"/>
                <a:gd name="T26" fmla="*/ 48 w 244"/>
                <a:gd name="T27" fmla="*/ 71 h 242"/>
                <a:gd name="T28" fmla="*/ 22 w 244"/>
                <a:gd name="T29" fmla="*/ 72 h 242"/>
                <a:gd name="T30" fmla="*/ 1 w 244"/>
                <a:gd name="T31" fmla="*/ 100 h 242"/>
                <a:gd name="T32" fmla="*/ 33 w 244"/>
                <a:gd name="T33" fmla="*/ 130 h 242"/>
                <a:gd name="T34" fmla="*/ 34 w 244"/>
                <a:gd name="T35" fmla="*/ 139 h 242"/>
                <a:gd name="T36" fmla="*/ 13 w 244"/>
                <a:gd name="T37" fmla="*/ 177 h 242"/>
                <a:gd name="T38" fmla="*/ 21 w 244"/>
                <a:gd name="T39" fmla="*/ 191 h 242"/>
                <a:gd name="T40" fmla="*/ 64 w 244"/>
                <a:gd name="T41" fmla="*/ 191 h 242"/>
                <a:gd name="T42" fmla="*/ 72 w 244"/>
                <a:gd name="T43" fmla="*/ 196 h 242"/>
                <a:gd name="T44" fmla="*/ 73 w 244"/>
                <a:gd name="T45" fmla="*/ 222 h 242"/>
                <a:gd name="T46" fmla="*/ 100 w 244"/>
                <a:gd name="T47" fmla="*/ 242 h 242"/>
                <a:gd name="T48" fmla="*/ 130 w 244"/>
                <a:gd name="T49" fmla="*/ 212 h 242"/>
                <a:gd name="T50" fmla="*/ 139 w 244"/>
                <a:gd name="T51" fmla="*/ 210 h 242"/>
                <a:gd name="T52" fmla="*/ 158 w 244"/>
                <a:gd name="T53" fmla="*/ 227 h 242"/>
                <a:gd name="T54" fmla="*/ 178 w 244"/>
                <a:gd name="T55" fmla="*/ 230 h 242"/>
                <a:gd name="T56" fmla="*/ 198 w 244"/>
                <a:gd name="T57" fmla="*/ 203 h 242"/>
                <a:gd name="T58" fmla="*/ 192 w 244"/>
                <a:gd name="T59" fmla="*/ 178 h 242"/>
                <a:gd name="T60" fmla="*/ 198 w 244"/>
                <a:gd name="T61" fmla="*/ 171 h 242"/>
                <a:gd name="T62" fmla="*/ 239 w 244"/>
                <a:gd name="T63" fmla="*/ 160 h 242"/>
                <a:gd name="T64" fmla="*/ 234 w 244"/>
                <a:gd name="T65" fmla="*/ 125 h 242"/>
                <a:gd name="T66" fmla="*/ 198 w 244"/>
                <a:gd name="T67" fmla="*/ 152 h 242"/>
                <a:gd name="T68" fmla="*/ 173 w 244"/>
                <a:gd name="T69" fmla="*/ 185 h 242"/>
                <a:gd name="T70" fmla="*/ 154 w 244"/>
                <a:gd name="T71" fmla="*/ 197 h 242"/>
                <a:gd name="T72" fmla="*/ 113 w 244"/>
                <a:gd name="T73" fmla="*/ 203 h 242"/>
                <a:gd name="T74" fmla="*/ 91 w 244"/>
                <a:gd name="T75" fmla="*/ 221 h 242"/>
                <a:gd name="T76" fmla="*/ 77 w 244"/>
                <a:gd name="T77" fmla="*/ 176 h 242"/>
                <a:gd name="T78" fmla="*/ 30 w 244"/>
                <a:gd name="T79" fmla="*/ 170 h 242"/>
                <a:gd name="T80" fmla="*/ 51 w 244"/>
                <a:gd name="T81" fmla="*/ 128 h 242"/>
                <a:gd name="T82" fmla="*/ 21 w 244"/>
                <a:gd name="T83" fmla="*/ 96 h 242"/>
                <a:gd name="T84" fmla="*/ 63 w 244"/>
                <a:gd name="T85" fmla="*/ 82 h 242"/>
                <a:gd name="T86" fmla="*/ 64 w 244"/>
                <a:gd name="T87" fmla="*/ 36 h 242"/>
                <a:gd name="T88" fmla="*/ 108 w 244"/>
                <a:gd name="T89" fmla="*/ 52 h 242"/>
                <a:gd name="T90" fmla="*/ 142 w 244"/>
                <a:gd name="T91" fmla="*/ 20 h 242"/>
                <a:gd name="T92" fmla="*/ 153 w 244"/>
                <a:gd name="T93" fmla="*/ 46 h 242"/>
                <a:gd name="T94" fmla="*/ 186 w 244"/>
                <a:gd name="T95" fmla="*/ 70 h 242"/>
                <a:gd name="T96" fmla="*/ 197 w 244"/>
                <a:gd name="T97" fmla="*/ 90 h 242"/>
                <a:gd name="T98" fmla="*/ 203 w 244"/>
                <a:gd name="T99" fmla="*/ 13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 h="242">
                  <a:moveTo>
                    <a:pt x="234" y="125"/>
                  </a:moveTo>
                  <a:cubicBezTo>
                    <a:pt x="212" y="114"/>
                    <a:pt x="212" y="114"/>
                    <a:pt x="212" y="114"/>
                  </a:cubicBezTo>
                  <a:cubicBezTo>
                    <a:pt x="212" y="114"/>
                    <a:pt x="212" y="113"/>
                    <a:pt x="212" y="113"/>
                  </a:cubicBezTo>
                  <a:cubicBezTo>
                    <a:pt x="212" y="113"/>
                    <a:pt x="212" y="113"/>
                    <a:pt x="211" y="113"/>
                  </a:cubicBezTo>
                  <a:cubicBezTo>
                    <a:pt x="210" y="105"/>
                    <a:pt x="210" y="105"/>
                    <a:pt x="210" y="105"/>
                  </a:cubicBezTo>
                  <a:cubicBezTo>
                    <a:pt x="210" y="104"/>
                    <a:pt x="210" y="104"/>
                    <a:pt x="210" y="104"/>
                  </a:cubicBezTo>
                  <a:cubicBezTo>
                    <a:pt x="210" y="104"/>
                    <a:pt x="210" y="103"/>
                    <a:pt x="211" y="103"/>
                  </a:cubicBezTo>
                  <a:cubicBezTo>
                    <a:pt x="228" y="86"/>
                    <a:pt x="228" y="86"/>
                    <a:pt x="228" y="86"/>
                  </a:cubicBezTo>
                  <a:cubicBezTo>
                    <a:pt x="233" y="81"/>
                    <a:pt x="234" y="72"/>
                    <a:pt x="231" y="66"/>
                  </a:cubicBezTo>
                  <a:cubicBezTo>
                    <a:pt x="231" y="66"/>
                    <a:pt x="231" y="65"/>
                    <a:pt x="231" y="65"/>
                  </a:cubicBezTo>
                  <a:cubicBezTo>
                    <a:pt x="223" y="53"/>
                    <a:pt x="223" y="53"/>
                    <a:pt x="223" y="53"/>
                  </a:cubicBezTo>
                  <a:cubicBezTo>
                    <a:pt x="223" y="52"/>
                    <a:pt x="223" y="52"/>
                    <a:pt x="223" y="52"/>
                  </a:cubicBezTo>
                  <a:cubicBezTo>
                    <a:pt x="220" y="47"/>
                    <a:pt x="214" y="45"/>
                    <a:pt x="208" y="45"/>
                  </a:cubicBezTo>
                  <a:cubicBezTo>
                    <a:pt x="207" y="45"/>
                    <a:pt x="205" y="45"/>
                    <a:pt x="204" y="45"/>
                  </a:cubicBezTo>
                  <a:cubicBezTo>
                    <a:pt x="181" y="53"/>
                    <a:pt x="181" y="53"/>
                    <a:pt x="181" y="53"/>
                  </a:cubicBezTo>
                  <a:cubicBezTo>
                    <a:pt x="180" y="53"/>
                    <a:pt x="179" y="52"/>
                    <a:pt x="179" y="52"/>
                  </a:cubicBezTo>
                  <a:cubicBezTo>
                    <a:pt x="179" y="52"/>
                    <a:pt x="179" y="52"/>
                    <a:pt x="179" y="52"/>
                  </a:cubicBezTo>
                  <a:cubicBezTo>
                    <a:pt x="172" y="47"/>
                    <a:pt x="172" y="47"/>
                    <a:pt x="172" y="47"/>
                  </a:cubicBezTo>
                  <a:cubicBezTo>
                    <a:pt x="172" y="47"/>
                    <a:pt x="172" y="47"/>
                    <a:pt x="172" y="47"/>
                  </a:cubicBezTo>
                  <a:cubicBezTo>
                    <a:pt x="172" y="47"/>
                    <a:pt x="171" y="46"/>
                    <a:pt x="171" y="46"/>
                  </a:cubicBezTo>
                  <a:cubicBezTo>
                    <a:pt x="172" y="22"/>
                    <a:pt x="172" y="22"/>
                    <a:pt x="172" y="22"/>
                  </a:cubicBezTo>
                  <a:cubicBezTo>
                    <a:pt x="172" y="14"/>
                    <a:pt x="167" y="7"/>
                    <a:pt x="160" y="5"/>
                  </a:cubicBezTo>
                  <a:cubicBezTo>
                    <a:pt x="160" y="5"/>
                    <a:pt x="157" y="4"/>
                    <a:pt x="152" y="3"/>
                  </a:cubicBezTo>
                  <a:cubicBezTo>
                    <a:pt x="147" y="2"/>
                    <a:pt x="144" y="1"/>
                    <a:pt x="144" y="1"/>
                  </a:cubicBezTo>
                  <a:cubicBezTo>
                    <a:pt x="137" y="0"/>
                    <a:pt x="129" y="4"/>
                    <a:pt x="126" y="10"/>
                  </a:cubicBezTo>
                  <a:cubicBezTo>
                    <a:pt x="115" y="31"/>
                    <a:pt x="115" y="31"/>
                    <a:pt x="115" y="31"/>
                  </a:cubicBezTo>
                  <a:cubicBezTo>
                    <a:pt x="114" y="32"/>
                    <a:pt x="114" y="32"/>
                    <a:pt x="114" y="32"/>
                  </a:cubicBezTo>
                  <a:cubicBezTo>
                    <a:pt x="113" y="32"/>
                    <a:pt x="113" y="32"/>
                    <a:pt x="113" y="32"/>
                  </a:cubicBezTo>
                  <a:cubicBezTo>
                    <a:pt x="105" y="33"/>
                    <a:pt x="105" y="33"/>
                    <a:pt x="105" y="33"/>
                  </a:cubicBezTo>
                  <a:cubicBezTo>
                    <a:pt x="105" y="33"/>
                    <a:pt x="105" y="33"/>
                    <a:pt x="105" y="34"/>
                  </a:cubicBezTo>
                  <a:cubicBezTo>
                    <a:pt x="104" y="34"/>
                    <a:pt x="104" y="33"/>
                    <a:pt x="103" y="33"/>
                  </a:cubicBezTo>
                  <a:cubicBezTo>
                    <a:pt x="86" y="16"/>
                    <a:pt x="86" y="16"/>
                    <a:pt x="86" y="16"/>
                  </a:cubicBezTo>
                  <a:cubicBezTo>
                    <a:pt x="83" y="13"/>
                    <a:pt x="79" y="11"/>
                    <a:pt x="74" y="11"/>
                  </a:cubicBezTo>
                  <a:cubicBezTo>
                    <a:pt x="71" y="11"/>
                    <a:pt x="69" y="12"/>
                    <a:pt x="66" y="13"/>
                  </a:cubicBezTo>
                  <a:cubicBezTo>
                    <a:pt x="66" y="13"/>
                    <a:pt x="66" y="13"/>
                    <a:pt x="66" y="13"/>
                  </a:cubicBezTo>
                  <a:cubicBezTo>
                    <a:pt x="53" y="21"/>
                    <a:pt x="53" y="21"/>
                    <a:pt x="53" y="21"/>
                  </a:cubicBezTo>
                  <a:cubicBezTo>
                    <a:pt x="53" y="21"/>
                    <a:pt x="53" y="21"/>
                    <a:pt x="53" y="21"/>
                  </a:cubicBezTo>
                  <a:cubicBezTo>
                    <a:pt x="47" y="25"/>
                    <a:pt x="44" y="33"/>
                    <a:pt x="46" y="40"/>
                  </a:cubicBezTo>
                  <a:cubicBezTo>
                    <a:pt x="53" y="63"/>
                    <a:pt x="53" y="63"/>
                    <a:pt x="53" y="63"/>
                  </a:cubicBezTo>
                  <a:cubicBezTo>
                    <a:pt x="53" y="64"/>
                    <a:pt x="53" y="64"/>
                    <a:pt x="53" y="64"/>
                  </a:cubicBezTo>
                  <a:cubicBezTo>
                    <a:pt x="53" y="65"/>
                    <a:pt x="53" y="65"/>
                    <a:pt x="52" y="65"/>
                  </a:cubicBezTo>
                  <a:cubicBezTo>
                    <a:pt x="48" y="71"/>
                    <a:pt x="48" y="71"/>
                    <a:pt x="48" y="71"/>
                  </a:cubicBezTo>
                  <a:cubicBezTo>
                    <a:pt x="48" y="72"/>
                    <a:pt x="48" y="71"/>
                    <a:pt x="48" y="72"/>
                  </a:cubicBezTo>
                  <a:cubicBezTo>
                    <a:pt x="47" y="72"/>
                    <a:pt x="47" y="72"/>
                    <a:pt x="46" y="72"/>
                  </a:cubicBezTo>
                  <a:cubicBezTo>
                    <a:pt x="22" y="72"/>
                    <a:pt x="22" y="72"/>
                    <a:pt x="22" y="72"/>
                  </a:cubicBezTo>
                  <a:cubicBezTo>
                    <a:pt x="15" y="72"/>
                    <a:pt x="8" y="77"/>
                    <a:pt x="6" y="84"/>
                  </a:cubicBezTo>
                  <a:cubicBezTo>
                    <a:pt x="5" y="84"/>
                    <a:pt x="4" y="87"/>
                    <a:pt x="3" y="92"/>
                  </a:cubicBezTo>
                  <a:cubicBezTo>
                    <a:pt x="2" y="96"/>
                    <a:pt x="2" y="100"/>
                    <a:pt x="1" y="100"/>
                  </a:cubicBezTo>
                  <a:cubicBezTo>
                    <a:pt x="0" y="107"/>
                    <a:pt x="4" y="115"/>
                    <a:pt x="11" y="118"/>
                  </a:cubicBezTo>
                  <a:cubicBezTo>
                    <a:pt x="32" y="129"/>
                    <a:pt x="32" y="129"/>
                    <a:pt x="32" y="129"/>
                  </a:cubicBezTo>
                  <a:cubicBezTo>
                    <a:pt x="32" y="129"/>
                    <a:pt x="33" y="130"/>
                    <a:pt x="33" y="130"/>
                  </a:cubicBezTo>
                  <a:cubicBezTo>
                    <a:pt x="33" y="130"/>
                    <a:pt x="33" y="131"/>
                    <a:pt x="33" y="131"/>
                  </a:cubicBezTo>
                  <a:cubicBezTo>
                    <a:pt x="34" y="139"/>
                    <a:pt x="34" y="139"/>
                    <a:pt x="34" y="139"/>
                  </a:cubicBezTo>
                  <a:cubicBezTo>
                    <a:pt x="34" y="139"/>
                    <a:pt x="34" y="139"/>
                    <a:pt x="34" y="139"/>
                  </a:cubicBezTo>
                  <a:cubicBezTo>
                    <a:pt x="34" y="139"/>
                    <a:pt x="34" y="140"/>
                    <a:pt x="34" y="140"/>
                  </a:cubicBezTo>
                  <a:cubicBezTo>
                    <a:pt x="16" y="157"/>
                    <a:pt x="16" y="157"/>
                    <a:pt x="16" y="157"/>
                  </a:cubicBezTo>
                  <a:cubicBezTo>
                    <a:pt x="11" y="162"/>
                    <a:pt x="10" y="171"/>
                    <a:pt x="13" y="177"/>
                  </a:cubicBezTo>
                  <a:cubicBezTo>
                    <a:pt x="13" y="178"/>
                    <a:pt x="13" y="178"/>
                    <a:pt x="13" y="178"/>
                  </a:cubicBezTo>
                  <a:cubicBezTo>
                    <a:pt x="21" y="191"/>
                    <a:pt x="21" y="191"/>
                    <a:pt x="21" y="191"/>
                  </a:cubicBezTo>
                  <a:cubicBezTo>
                    <a:pt x="21" y="191"/>
                    <a:pt x="21" y="191"/>
                    <a:pt x="21" y="191"/>
                  </a:cubicBezTo>
                  <a:cubicBezTo>
                    <a:pt x="25" y="196"/>
                    <a:pt x="30" y="199"/>
                    <a:pt x="36" y="199"/>
                  </a:cubicBezTo>
                  <a:cubicBezTo>
                    <a:pt x="38" y="199"/>
                    <a:pt x="39" y="198"/>
                    <a:pt x="41" y="198"/>
                  </a:cubicBezTo>
                  <a:cubicBezTo>
                    <a:pt x="64" y="191"/>
                    <a:pt x="64" y="191"/>
                    <a:pt x="64" y="191"/>
                  </a:cubicBezTo>
                  <a:cubicBezTo>
                    <a:pt x="64" y="191"/>
                    <a:pt x="65" y="191"/>
                    <a:pt x="65" y="191"/>
                  </a:cubicBezTo>
                  <a:cubicBezTo>
                    <a:pt x="65" y="191"/>
                    <a:pt x="65" y="191"/>
                    <a:pt x="65" y="191"/>
                  </a:cubicBezTo>
                  <a:cubicBezTo>
                    <a:pt x="72" y="196"/>
                    <a:pt x="72" y="196"/>
                    <a:pt x="72" y="196"/>
                  </a:cubicBezTo>
                  <a:cubicBezTo>
                    <a:pt x="72" y="196"/>
                    <a:pt x="72" y="196"/>
                    <a:pt x="72" y="196"/>
                  </a:cubicBezTo>
                  <a:cubicBezTo>
                    <a:pt x="72" y="196"/>
                    <a:pt x="73" y="197"/>
                    <a:pt x="73" y="197"/>
                  </a:cubicBezTo>
                  <a:cubicBezTo>
                    <a:pt x="73" y="222"/>
                    <a:pt x="73" y="222"/>
                    <a:pt x="73" y="222"/>
                  </a:cubicBezTo>
                  <a:cubicBezTo>
                    <a:pt x="73" y="229"/>
                    <a:pt x="77" y="236"/>
                    <a:pt x="84" y="238"/>
                  </a:cubicBezTo>
                  <a:cubicBezTo>
                    <a:pt x="84" y="238"/>
                    <a:pt x="88" y="239"/>
                    <a:pt x="92" y="241"/>
                  </a:cubicBezTo>
                  <a:cubicBezTo>
                    <a:pt x="97" y="242"/>
                    <a:pt x="100" y="242"/>
                    <a:pt x="100" y="242"/>
                  </a:cubicBezTo>
                  <a:cubicBezTo>
                    <a:pt x="101" y="242"/>
                    <a:pt x="102" y="242"/>
                    <a:pt x="103" y="242"/>
                  </a:cubicBezTo>
                  <a:cubicBezTo>
                    <a:pt x="109" y="242"/>
                    <a:pt x="116" y="239"/>
                    <a:pt x="119" y="233"/>
                  </a:cubicBezTo>
                  <a:cubicBezTo>
                    <a:pt x="130" y="212"/>
                    <a:pt x="130" y="212"/>
                    <a:pt x="130" y="212"/>
                  </a:cubicBezTo>
                  <a:cubicBezTo>
                    <a:pt x="130" y="212"/>
                    <a:pt x="131" y="211"/>
                    <a:pt x="131" y="211"/>
                  </a:cubicBezTo>
                  <a:cubicBezTo>
                    <a:pt x="131" y="211"/>
                    <a:pt x="131" y="211"/>
                    <a:pt x="131" y="211"/>
                  </a:cubicBezTo>
                  <a:cubicBezTo>
                    <a:pt x="139" y="210"/>
                    <a:pt x="139" y="210"/>
                    <a:pt x="139" y="210"/>
                  </a:cubicBezTo>
                  <a:cubicBezTo>
                    <a:pt x="139" y="210"/>
                    <a:pt x="139" y="210"/>
                    <a:pt x="140" y="210"/>
                  </a:cubicBezTo>
                  <a:cubicBezTo>
                    <a:pt x="140" y="210"/>
                    <a:pt x="141" y="210"/>
                    <a:pt x="141" y="210"/>
                  </a:cubicBezTo>
                  <a:cubicBezTo>
                    <a:pt x="158" y="227"/>
                    <a:pt x="158" y="227"/>
                    <a:pt x="158" y="227"/>
                  </a:cubicBezTo>
                  <a:cubicBezTo>
                    <a:pt x="161" y="231"/>
                    <a:pt x="165" y="232"/>
                    <a:pt x="170" y="232"/>
                  </a:cubicBezTo>
                  <a:cubicBezTo>
                    <a:pt x="173" y="232"/>
                    <a:pt x="176" y="232"/>
                    <a:pt x="178" y="231"/>
                  </a:cubicBezTo>
                  <a:cubicBezTo>
                    <a:pt x="178" y="230"/>
                    <a:pt x="178" y="230"/>
                    <a:pt x="178" y="230"/>
                  </a:cubicBezTo>
                  <a:cubicBezTo>
                    <a:pt x="191" y="223"/>
                    <a:pt x="191" y="223"/>
                    <a:pt x="191" y="223"/>
                  </a:cubicBezTo>
                  <a:cubicBezTo>
                    <a:pt x="191" y="223"/>
                    <a:pt x="192" y="222"/>
                    <a:pt x="192" y="222"/>
                  </a:cubicBezTo>
                  <a:cubicBezTo>
                    <a:pt x="198" y="218"/>
                    <a:pt x="201" y="210"/>
                    <a:pt x="198" y="203"/>
                  </a:cubicBezTo>
                  <a:cubicBezTo>
                    <a:pt x="191" y="180"/>
                    <a:pt x="191" y="180"/>
                    <a:pt x="191" y="180"/>
                  </a:cubicBezTo>
                  <a:cubicBezTo>
                    <a:pt x="191" y="180"/>
                    <a:pt x="191" y="179"/>
                    <a:pt x="191" y="179"/>
                  </a:cubicBezTo>
                  <a:cubicBezTo>
                    <a:pt x="192" y="179"/>
                    <a:pt x="192" y="178"/>
                    <a:pt x="192" y="178"/>
                  </a:cubicBezTo>
                  <a:cubicBezTo>
                    <a:pt x="197" y="172"/>
                    <a:pt x="197" y="172"/>
                    <a:pt x="197" y="172"/>
                  </a:cubicBezTo>
                  <a:cubicBezTo>
                    <a:pt x="197" y="172"/>
                    <a:pt x="197" y="172"/>
                    <a:pt x="197" y="172"/>
                  </a:cubicBezTo>
                  <a:cubicBezTo>
                    <a:pt x="197" y="171"/>
                    <a:pt x="198" y="171"/>
                    <a:pt x="198" y="171"/>
                  </a:cubicBezTo>
                  <a:cubicBezTo>
                    <a:pt x="222" y="171"/>
                    <a:pt x="222" y="171"/>
                    <a:pt x="222" y="171"/>
                  </a:cubicBezTo>
                  <a:cubicBezTo>
                    <a:pt x="222" y="171"/>
                    <a:pt x="222" y="171"/>
                    <a:pt x="222" y="171"/>
                  </a:cubicBezTo>
                  <a:cubicBezTo>
                    <a:pt x="229" y="171"/>
                    <a:pt x="236" y="166"/>
                    <a:pt x="239" y="160"/>
                  </a:cubicBezTo>
                  <a:cubicBezTo>
                    <a:pt x="239" y="159"/>
                    <a:pt x="240" y="156"/>
                    <a:pt x="241" y="152"/>
                  </a:cubicBezTo>
                  <a:cubicBezTo>
                    <a:pt x="242" y="147"/>
                    <a:pt x="243" y="144"/>
                    <a:pt x="243" y="143"/>
                  </a:cubicBezTo>
                  <a:cubicBezTo>
                    <a:pt x="244" y="136"/>
                    <a:pt x="240" y="129"/>
                    <a:pt x="234" y="125"/>
                  </a:cubicBezTo>
                  <a:close/>
                  <a:moveTo>
                    <a:pt x="223" y="147"/>
                  </a:moveTo>
                  <a:cubicBezTo>
                    <a:pt x="222" y="149"/>
                    <a:pt x="222" y="151"/>
                    <a:pt x="221" y="152"/>
                  </a:cubicBezTo>
                  <a:cubicBezTo>
                    <a:pt x="198" y="152"/>
                    <a:pt x="198" y="152"/>
                    <a:pt x="198" y="152"/>
                  </a:cubicBezTo>
                  <a:cubicBezTo>
                    <a:pt x="192" y="152"/>
                    <a:pt x="185" y="156"/>
                    <a:pt x="181" y="161"/>
                  </a:cubicBezTo>
                  <a:cubicBezTo>
                    <a:pt x="177" y="167"/>
                    <a:pt x="177" y="167"/>
                    <a:pt x="177" y="167"/>
                  </a:cubicBezTo>
                  <a:cubicBezTo>
                    <a:pt x="173" y="172"/>
                    <a:pt x="171" y="180"/>
                    <a:pt x="173" y="185"/>
                  </a:cubicBezTo>
                  <a:cubicBezTo>
                    <a:pt x="180" y="207"/>
                    <a:pt x="180" y="207"/>
                    <a:pt x="180" y="207"/>
                  </a:cubicBezTo>
                  <a:cubicBezTo>
                    <a:pt x="170" y="213"/>
                    <a:pt x="170" y="213"/>
                    <a:pt x="170" y="213"/>
                  </a:cubicBezTo>
                  <a:cubicBezTo>
                    <a:pt x="154" y="197"/>
                    <a:pt x="154" y="197"/>
                    <a:pt x="154" y="197"/>
                  </a:cubicBezTo>
                  <a:cubicBezTo>
                    <a:pt x="150" y="193"/>
                    <a:pt x="142" y="190"/>
                    <a:pt x="136" y="191"/>
                  </a:cubicBezTo>
                  <a:cubicBezTo>
                    <a:pt x="129" y="192"/>
                    <a:pt x="129" y="192"/>
                    <a:pt x="129" y="192"/>
                  </a:cubicBezTo>
                  <a:cubicBezTo>
                    <a:pt x="122" y="193"/>
                    <a:pt x="116" y="197"/>
                    <a:pt x="113" y="203"/>
                  </a:cubicBezTo>
                  <a:cubicBezTo>
                    <a:pt x="102" y="224"/>
                    <a:pt x="102" y="224"/>
                    <a:pt x="102" y="224"/>
                  </a:cubicBezTo>
                  <a:cubicBezTo>
                    <a:pt x="101" y="223"/>
                    <a:pt x="99" y="223"/>
                    <a:pt x="97" y="222"/>
                  </a:cubicBezTo>
                  <a:cubicBezTo>
                    <a:pt x="94" y="222"/>
                    <a:pt x="92" y="221"/>
                    <a:pt x="91" y="221"/>
                  </a:cubicBezTo>
                  <a:cubicBezTo>
                    <a:pt x="92" y="198"/>
                    <a:pt x="92" y="198"/>
                    <a:pt x="92" y="198"/>
                  </a:cubicBezTo>
                  <a:cubicBezTo>
                    <a:pt x="92" y="191"/>
                    <a:pt x="88" y="184"/>
                    <a:pt x="83" y="181"/>
                  </a:cubicBezTo>
                  <a:cubicBezTo>
                    <a:pt x="77" y="176"/>
                    <a:pt x="77" y="176"/>
                    <a:pt x="77" y="176"/>
                  </a:cubicBezTo>
                  <a:cubicBezTo>
                    <a:pt x="72" y="173"/>
                    <a:pt x="64" y="171"/>
                    <a:pt x="58" y="173"/>
                  </a:cubicBezTo>
                  <a:cubicBezTo>
                    <a:pt x="36" y="180"/>
                    <a:pt x="36" y="180"/>
                    <a:pt x="36" y="180"/>
                  </a:cubicBezTo>
                  <a:cubicBezTo>
                    <a:pt x="30" y="170"/>
                    <a:pt x="30" y="170"/>
                    <a:pt x="30" y="170"/>
                  </a:cubicBezTo>
                  <a:cubicBezTo>
                    <a:pt x="47" y="154"/>
                    <a:pt x="47" y="154"/>
                    <a:pt x="47" y="154"/>
                  </a:cubicBezTo>
                  <a:cubicBezTo>
                    <a:pt x="51" y="149"/>
                    <a:pt x="54" y="142"/>
                    <a:pt x="52" y="136"/>
                  </a:cubicBezTo>
                  <a:cubicBezTo>
                    <a:pt x="51" y="128"/>
                    <a:pt x="51" y="128"/>
                    <a:pt x="51" y="128"/>
                  </a:cubicBezTo>
                  <a:cubicBezTo>
                    <a:pt x="51" y="122"/>
                    <a:pt x="46" y="116"/>
                    <a:pt x="41" y="113"/>
                  </a:cubicBezTo>
                  <a:cubicBezTo>
                    <a:pt x="20" y="102"/>
                    <a:pt x="20" y="102"/>
                    <a:pt x="20" y="102"/>
                  </a:cubicBezTo>
                  <a:cubicBezTo>
                    <a:pt x="20" y="101"/>
                    <a:pt x="21" y="99"/>
                    <a:pt x="21" y="96"/>
                  </a:cubicBezTo>
                  <a:cubicBezTo>
                    <a:pt x="22" y="94"/>
                    <a:pt x="23" y="92"/>
                    <a:pt x="23" y="91"/>
                  </a:cubicBezTo>
                  <a:cubicBezTo>
                    <a:pt x="46" y="91"/>
                    <a:pt x="46" y="91"/>
                    <a:pt x="46" y="91"/>
                  </a:cubicBezTo>
                  <a:cubicBezTo>
                    <a:pt x="53" y="91"/>
                    <a:pt x="59" y="87"/>
                    <a:pt x="63" y="82"/>
                  </a:cubicBezTo>
                  <a:cubicBezTo>
                    <a:pt x="67" y="76"/>
                    <a:pt x="67" y="76"/>
                    <a:pt x="67" y="76"/>
                  </a:cubicBezTo>
                  <a:cubicBezTo>
                    <a:pt x="71" y="71"/>
                    <a:pt x="73" y="64"/>
                    <a:pt x="71" y="58"/>
                  </a:cubicBezTo>
                  <a:cubicBezTo>
                    <a:pt x="64" y="36"/>
                    <a:pt x="64" y="36"/>
                    <a:pt x="64" y="36"/>
                  </a:cubicBezTo>
                  <a:cubicBezTo>
                    <a:pt x="74" y="30"/>
                    <a:pt x="74" y="30"/>
                    <a:pt x="74" y="30"/>
                  </a:cubicBezTo>
                  <a:cubicBezTo>
                    <a:pt x="90" y="46"/>
                    <a:pt x="90" y="46"/>
                    <a:pt x="90" y="46"/>
                  </a:cubicBezTo>
                  <a:cubicBezTo>
                    <a:pt x="94" y="51"/>
                    <a:pt x="102" y="53"/>
                    <a:pt x="108" y="52"/>
                  </a:cubicBezTo>
                  <a:cubicBezTo>
                    <a:pt x="116" y="51"/>
                    <a:pt x="116" y="51"/>
                    <a:pt x="116" y="51"/>
                  </a:cubicBezTo>
                  <a:cubicBezTo>
                    <a:pt x="122" y="50"/>
                    <a:pt x="128" y="46"/>
                    <a:pt x="131" y="40"/>
                  </a:cubicBezTo>
                  <a:cubicBezTo>
                    <a:pt x="142" y="20"/>
                    <a:pt x="142" y="20"/>
                    <a:pt x="142" y="20"/>
                  </a:cubicBezTo>
                  <a:cubicBezTo>
                    <a:pt x="143" y="20"/>
                    <a:pt x="145" y="20"/>
                    <a:pt x="147" y="21"/>
                  </a:cubicBezTo>
                  <a:cubicBezTo>
                    <a:pt x="150" y="21"/>
                    <a:pt x="152" y="22"/>
                    <a:pt x="153" y="22"/>
                  </a:cubicBezTo>
                  <a:cubicBezTo>
                    <a:pt x="153" y="46"/>
                    <a:pt x="153" y="46"/>
                    <a:pt x="153" y="46"/>
                  </a:cubicBezTo>
                  <a:cubicBezTo>
                    <a:pt x="153" y="52"/>
                    <a:pt x="156" y="59"/>
                    <a:pt x="161" y="62"/>
                  </a:cubicBezTo>
                  <a:cubicBezTo>
                    <a:pt x="168" y="67"/>
                    <a:pt x="168" y="67"/>
                    <a:pt x="168" y="67"/>
                  </a:cubicBezTo>
                  <a:cubicBezTo>
                    <a:pt x="172" y="71"/>
                    <a:pt x="180" y="72"/>
                    <a:pt x="186" y="70"/>
                  </a:cubicBezTo>
                  <a:cubicBezTo>
                    <a:pt x="208" y="64"/>
                    <a:pt x="208" y="64"/>
                    <a:pt x="208" y="64"/>
                  </a:cubicBezTo>
                  <a:cubicBezTo>
                    <a:pt x="214" y="73"/>
                    <a:pt x="214" y="73"/>
                    <a:pt x="214" y="73"/>
                  </a:cubicBezTo>
                  <a:cubicBezTo>
                    <a:pt x="197" y="90"/>
                    <a:pt x="197" y="90"/>
                    <a:pt x="197" y="90"/>
                  </a:cubicBezTo>
                  <a:cubicBezTo>
                    <a:pt x="193" y="94"/>
                    <a:pt x="191" y="101"/>
                    <a:pt x="192" y="108"/>
                  </a:cubicBezTo>
                  <a:cubicBezTo>
                    <a:pt x="193" y="115"/>
                    <a:pt x="193" y="115"/>
                    <a:pt x="193" y="115"/>
                  </a:cubicBezTo>
                  <a:cubicBezTo>
                    <a:pt x="194" y="121"/>
                    <a:pt x="198" y="128"/>
                    <a:pt x="203" y="131"/>
                  </a:cubicBezTo>
                  <a:cubicBezTo>
                    <a:pt x="224" y="141"/>
                    <a:pt x="224" y="141"/>
                    <a:pt x="224" y="141"/>
                  </a:cubicBezTo>
                  <a:cubicBezTo>
                    <a:pt x="224" y="142"/>
                    <a:pt x="224" y="144"/>
                    <a:pt x="223" y="1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96">
              <a:extLst>
                <a:ext uri="{FF2B5EF4-FFF2-40B4-BE49-F238E27FC236}">
                  <a16:creationId xmlns:a16="http://schemas.microsoft.com/office/drawing/2014/main" id="{0DED41FE-F573-7B99-5687-2C567E0CA094}"/>
                </a:ext>
              </a:extLst>
            </p:cNvPr>
            <p:cNvSpPr>
              <a:spLocks noEditPoints="1"/>
            </p:cNvSpPr>
            <p:nvPr/>
          </p:nvSpPr>
          <p:spPr bwMode="auto">
            <a:xfrm>
              <a:off x="3416301" y="3797301"/>
              <a:ext cx="82550" cy="82550"/>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65 h 84"/>
                <a:gd name="T12" fmla="*/ 19 w 84"/>
                <a:gd name="T13" fmla="*/ 42 h 84"/>
                <a:gd name="T14" fmla="*/ 42 w 84"/>
                <a:gd name="T15" fmla="*/ 18 h 84"/>
                <a:gd name="T16" fmla="*/ 66 w 84"/>
                <a:gd name="T17" fmla="*/ 42 h 84"/>
                <a:gd name="T18" fmla="*/ 42 w 84"/>
                <a:gd name="T19" fmla="*/ 6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0"/>
                  </a:moveTo>
                  <a:cubicBezTo>
                    <a:pt x="19" y="0"/>
                    <a:pt x="0" y="18"/>
                    <a:pt x="0" y="42"/>
                  </a:cubicBezTo>
                  <a:cubicBezTo>
                    <a:pt x="0" y="65"/>
                    <a:pt x="19" y="84"/>
                    <a:pt x="42" y="84"/>
                  </a:cubicBezTo>
                  <a:cubicBezTo>
                    <a:pt x="65" y="84"/>
                    <a:pt x="84" y="65"/>
                    <a:pt x="84" y="42"/>
                  </a:cubicBezTo>
                  <a:cubicBezTo>
                    <a:pt x="84" y="18"/>
                    <a:pt x="65" y="0"/>
                    <a:pt x="42" y="0"/>
                  </a:cubicBezTo>
                  <a:close/>
                  <a:moveTo>
                    <a:pt x="42" y="65"/>
                  </a:moveTo>
                  <a:cubicBezTo>
                    <a:pt x="29" y="65"/>
                    <a:pt x="19" y="55"/>
                    <a:pt x="19" y="42"/>
                  </a:cubicBezTo>
                  <a:cubicBezTo>
                    <a:pt x="19" y="29"/>
                    <a:pt x="29" y="18"/>
                    <a:pt x="42" y="18"/>
                  </a:cubicBezTo>
                  <a:cubicBezTo>
                    <a:pt x="55" y="18"/>
                    <a:pt x="66" y="29"/>
                    <a:pt x="66" y="42"/>
                  </a:cubicBezTo>
                  <a:cubicBezTo>
                    <a:pt x="66" y="55"/>
                    <a:pt x="55" y="65"/>
                    <a:pt x="42" y="6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Text Placeholder 2">
            <a:extLst>
              <a:ext uri="{FF2B5EF4-FFF2-40B4-BE49-F238E27FC236}">
                <a16:creationId xmlns:a16="http://schemas.microsoft.com/office/drawing/2014/main" id="{31098572-0198-A913-9A4B-FCC999D45300}"/>
              </a:ext>
            </a:extLst>
          </p:cNvPr>
          <p:cNvSpPr txBox="1">
            <a:spLocks/>
          </p:cNvSpPr>
          <p:nvPr/>
        </p:nvSpPr>
        <p:spPr>
          <a:xfrm>
            <a:off x="244170" y="4011177"/>
            <a:ext cx="2874727" cy="109241"/>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a:solidFill>
                  <a:schemeClr val="accent2"/>
                </a:solidFill>
                <a:hlinkClick r:id="rId4">
                  <a:extLst>
                    <a:ext uri="{A12FA001-AC4F-418D-AE19-62706E023703}">
                      <ahyp:hlinkClr xmlns:ahyp="http://schemas.microsoft.com/office/drawing/2018/hyperlinkcolor" val="tx"/>
                    </a:ext>
                  </a:extLst>
                </a:hlinkClick>
              </a:rPr>
              <a:t>2024 United States Data Center Energy Usage Report</a:t>
            </a:r>
            <a:endParaRPr lang="en-US" sz="800" dirty="0">
              <a:solidFill>
                <a:schemeClr val="accent2"/>
              </a:solidFill>
            </a:endParaRPr>
          </a:p>
        </p:txBody>
      </p:sp>
    </p:spTree>
    <p:extLst>
      <p:ext uri="{BB962C8B-B14F-4D97-AF65-F5344CB8AC3E}">
        <p14:creationId xmlns:p14="http://schemas.microsoft.com/office/powerpoint/2010/main" val="849686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0869" y="807498"/>
            <a:ext cx="7576231" cy="492443"/>
          </a:xfrm>
          <a:prstGeom prst="rect">
            <a:avLst/>
          </a:prstGeom>
          <a:noFill/>
          <a:ln>
            <a:noFill/>
          </a:ln>
        </p:spPr>
        <p:txBody>
          <a:bodyPr wrap="square" lIns="0" tIns="0" rIns="0" bIns="0" rtlCol="0">
            <a:spAutoFit/>
          </a:bodyPr>
          <a:lstStyle/>
          <a:p>
            <a:r>
              <a:rPr lang="en-US" sz="32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NATIONAL SECURITY</a:t>
            </a:r>
            <a:r>
              <a:rPr lang="en-US" sz="3200" cap="all" spc="80" dirty="0">
                <a:solidFill>
                  <a:schemeClr val="accent2"/>
                </a:solidFill>
                <a:latin typeface="Lato Black" panose="020F0A02020204030203" pitchFamily="34" charset="0"/>
                <a:ea typeface="Open Sans Light" panose="020B0306030504020204" pitchFamily="34" charset="0"/>
                <a:cs typeface="Open Sans Light" panose="020B0306030504020204" pitchFamily="34" charset="0"/>
              </a:rPr>
              <a:t> IMPLICATIONS</a:t>
            </a:r>
          </a:p>
        </p:txBody>
      </p:sp>
      <p:sp>
        <p:nvSpPr>
          <p:cNvPr id="3" name="TextBox 2"/>
          <p:cNvSpPr txBox="1"/>
          <p:nvPr/>
        </p:nvSpPr>
        <p:spPr>
          <a:xfrm>
            <a:off x="970869" y="1504968"/>
            <a:ext cx="7576231" cy="248722"/>
          </a:xfrm>
          <a:prstGeom prst="rect">
            <a:avLst/>
          </a:prstGeom>
          <a:noFill/>
          <a:ln>
            <a:noFill/>
          </a:ln>
        </p:spPr>
        <p:txBody>
          <a:bodyPr wrap="square" lIns="0" tIns="0" rIns="0" bIns="0" rtlCol="0" anchor="t">
            <a:spAutoFit/>
          </a:bodyPr>
          <a:lstStyle/>
          <a:p>
            <a:pPr>
              <a:lnSpc>
                <a:spcPct val="120000"/>
              </a:lnSpc>
            </a:pPr>
            <a:r>
              <a:rPr lang="en-US" sz="1500" b="1" dirty="0">
                <a:solidFill>
                  <a:schemeClr val="accent3"/>
                </a:solidFill>
                <a:latin typeface="Lato"/>
                <a:ea typeface="Open Sans Light"/>
                <a:cs typeface="Open Sans Light"/>
              </a:rPr>
              <a:t>THE </a:t>
            </a:r>
            <a:r>
              <a:rPr lang="en-US" sz="1500" b="1" dirty="0">
                <a:solidFill>
                  <a:schemeClr val="accent2"/>
                </a:solidFill>
                <a:latin typeface="Lato"/>
                <a:ea typeface="Open Sans Light"/>
                <a:cs typeface="Open Sans Light"/>
              </a:rPr>
              <a:t>AI </a:t>
            </a:r>
            <a:r>
              <a:rPr lang="en-US" sz="1500" b="1" dirty="0">
                <a:solidFill>
                  <a:schemeClr val="accent3"/>
                </a:solidFill>
                <a:latin typeface="Lato"/>
                <a:ea typeface="Open Sans Light"/>
                <a:cs typeface="Open Sans Light"/>
              </a:rPr>
              <a:t>RACE WITH CHINA</a:t>
            </a:r>
            <a:endParaRPr lang="en-US" sz="1500" b="1" dirty="0">
              <a:solidFill>
                <a:schemeClr val="accent3"/>
              </a:solidFill>
              <a:latin typeface="Lato" panose="020F0502020204030203" pitchFamily="34" charset="0"/>
              <a:ea typeface="Open Sans Light" panose="020B0306030504020204" pitchFamily="34" charset="0"/>
              <a:cs typeface="Open Sans Light" panose="020B0306030504020204" pitchFamily="34" charset="0"/>
            </a:endParaRPr>
          </a:p>
        </p:txBody>
      </p:sp>
      <p:cxnSp>
        <p:nvCxnSpPr>
          <p:cNvPr id="5" name="Straight Connector 4"/>
          <p:cNvCxnSpPr/>
          <p:nvPr/>
        </p:nvCxnSpPr>
        <p:spPr>
          <a:xfrm>
            <a:off x="593725" y="912517"/>
            <a:ext cx="0" cy="142344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970869" y="2921603"/>
            <a:ext cx="2157413" cy="851240"/>
            <a:chOff x="970869" y="2921603"/>
            <a:chExt cx="2157413" cy="851240"/>
          </a:xfrm>
        </p:grpSpPr>
        <p:sp>
          <p:nvSpPr>
            <p:cNvPr id="16" name="TextBox 15"/>
            <p:cNvSpPr txBox="1"/>
            <p:nvPr/>
          </p:nvSpPr>
          <p:spPr>
            <a:xfrm>
              <a:off x="970869" y="3137604"/>
              <a:ext cx="2157413" cy="635239"/>
            </a:xfrm>
            <a:prstGeom prst="rect">
              <a:avLst/>
            </a:prstGeom>
            <a:noFill/>
          </p:spPr>
          <p:txBody>
            <a:bodyPr wrap="square" lIns="0" tIns="0" rIns="0" bIns="0" rtlCol="0">
              <a:spAutoFit/>
            </a:bodyPr>
            <a:lstStyle/>
            <a:p>
              <a:pPr>
                <a:lnSpc>
                  <a:spcPct val="130000"/>
                </a:lnSpc>
              </a:pPr>
              <a:r>
                <a:rPr lang="en-US" sz="1100" dirty="0">
                  <a:solidFill>
                    <a:schemeClr val="accent1"/>
                  </a:solidFill>
                  <a:latin typeface="Lato" panose="020F0502020204030203" pitchFamily="34" charset="0"/>
                  <a:ea typeface="Open Sans Light" panose="020B0306030504020204" pitchFamily="34" charset="0"/>
                  <a:cs typeface="Open Sans Light" panose="020B0306030504020204" pitchFamily="34" charset="0"/>
                </a:rPr>
                <a:t>Increased AI capability is essential for maintaining technological supremacy.</a:t>
              </a:r>
            </a:p>
          </p:txBody>
        </p:sp>
        <p:sp>
          <p:nvSpPr>
            <p:cNvPr id="17" name="Title 2"/>
            <p:cNvSpPr txBox="1">
              <a:spLocks/>
            </p:cNvSpPr>
            <p:nvPr/>
          </p:nvSpPr>
          <p:spPr>
            <a:xfrm>
              <a:off x="970869" y="2921603"/>
              <a:ext cx="2157413" cy="153888"/>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AI CAPABILITIES</a:t>
              </a:r>
            </a:p>
          </p:txBody>
        </p:sp>
      </p:grpSp>
      <p:grpSp>
        <p:nvGrpSpPr>
          <p:cNvPr id="7" name="Group 6"/>
          <p:cNvGrpSpPr/>
          <p:nvPr/>
        </p:nvGrpSpPr>
        <p:grpSpPr>
          <a:xfrm>
            <a:off x="6389687" y="2921603"/>
            <a:ext cx="2157413" cy="851240"/>
            <a:chOff x="6389687" y="2921603"/>
            <a:chExt cx="2157413" cy="851240"/>
          </a:xfrm>
        </p:grpSpPr>
        <p:sp>
          <p:nvSpPr>
            <p:cNvPr id="27" name="TextBox 26"/>
            <p:cNvSpPr txBox="1"/>
            <p:nvPr/>
          </p:nvSpPr>
          <p:spPr>
            <a:xfrm>
              <a:off x="6389687" y="3137604"/>
              <a:ext cx="2157413" cy="635239"/>
            </a:xfrm>
            <a:prstGeom prst="rect">
              <a:avLst/>
            </a:prstGeom>
            <a:noFill/>
          </p:spPr>
          <p:txBody>
            <a:bodyPr wrap="square" lIns="0" tIns="0" rIns="0" bIns="0" rtlCol="0">
              <a:spAutoFit/>
            </a:bodyPr>
            <a:lstStyle/>
            <a:p>
              <a:pPr>
                <a:lnSpc>
                  <a:spcPct val="130000"/>
                </a:lnSpc>
              </a:pPr>
              <a:r>
                <a:rPr lang="en-US" sz="1100" dirty="0">
                  <a:solidFill>
                    <a:schemeClr val="accent1"/>
                  </a:solidFill>
                  <a:latin typeface="Lato" panose="020F0502020204030203" pitchFamily="34" charset="0"/>
                  <a:ea typeface="Open Sans Light" panose="020B0306030504020204" pitchFamily="34" charset="0"/>
                  <a:cs typeface="Open Sans Light" panose="020B0306030504020204" pitchFamily="34" charset="0"/>
                </a:rPr>
                <a:t>There is a strategic imperative to maintain AI infrastructure leadership. </a:t>
              </a:r>
            </a:p>
          </p:txBody>
        </p:sp>
        <p:sp>
          <p:nvSpPr>
            <p:cNvPr id="28" name="Title 2"/>
            <p:cNvSpPr txBox="1">
              <a:spLocks/>
            </p:cNvSpPr>
            <p:nvPr/>
          </p:nvSpPr>
          <p:spPr>
            <a:xfrm>
              <a:off x="6389687" y="2921603"/>
              <a:ext cx="2157413" cy="153888"/>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STRATEGIC Imperative</a:t>
              </a:r>
            </a:p>
          </p:txBody>
        </p:sp>
      </p:grpSp>
      <p:grpSp>
        <p:nvGrpSpPr>
          <p:cNvPr id="6" name="Group 5"/>
          <p:cNvGrpSpPr/>
          <p:nvPr/>
        </p:nvGrpSpPr>
        <p:grpSpPr>
          <a:xfrm>
            <a:off x="3680277" y="2921603"/>
            <a:ext cx="2157413" cy="851240"/>
            <a:chOff x="3680277" y="2921603"/>
            <a:chExt cx="2157413" cy="851240"/>
          </a:xfrm>
        </p:grpSpPr>
        <p:sp>
          <p:nvSpPr>
            <p:cNvPr id="30" name="TextBox 29"/>
            <p:cNvSpPr txBox="1"/>
            <p:nvPr/>
          </p:nvSpPr>
          <p:spPr>
            <a:xfrm>
              <a:off x="3680277" y="3137604"/>
              <a:ext cx="2157413" cy="635239"/>
            </a:xfrm>
            <a:prstGeom prst="rect">
              <a:avLst/>
            </a:prstGeom>
            <a:noFill/>
          </p:spPr>
          <p:txBody>
            <a:bodyPr wrap="square" lIns="0" tIns="0" rIns="0" bIns="0" rtlCol="0">
              <a:spAutoFit/>
            </a:bodyPr>
            <a:lstStyle/>
            <a:p>
              <a:pPr>
                <a:lnSpc>
                  <a:spcPct val="130000"/>
                </a:lnSpc>
              </a:pPr>
              <a:r>
                <a:rPr lang="en-US" sz="1100" dirty="0">
                  <a:solidFill>
                    <a:schemeClr val="accent1"/>
                  </a:solidFill>
                  <a:latin typeface="Lato" panose="020F0502020204030203" pitchFamily="34" charset="0"/>
                  <a:ea typeface="Open Sans Light" panose="020B0306030504020204" pitchFamily="34" charset="0"/>
                  <a:cs typeface="Open Sans Light" panose="020B0306030504020204" pitchFamily="34" charset="0"/>
                </a:rPr>
                <a:t>Increased dependency on data centers (including energy and power) elevates vulnerabilities.</a:t>
              </a:r>
            </a:p>
          </p:txBody>
        </p:sp>
        <p:sp>
          <p:nvSpPr>
            <p:cNvPr id="31" name="Title 2"/>
            <p:cNvSpPr txBox="1">
              <a:spLocks/>
            </p:cNvSpPr>
            <p:nvPr/>
          </p:nvSpPr>
          <p:spPr>
            <a:xfrm>
              <a:off x="3680277" y="2921603"/>
              <a:ext cx="2157413" cy="153888"/>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DATA CENTERS</a:t>
              </a:r>
            </a:p>
          </p:txBody>
        </p:sp>
      </p:grpSp>
    </p:spTree>
    <p:extLst>
      <p:ext uri="{BB962C8B-B14F-4D97-AF65-F5344CB8AC3E}">
        <p14:creationId xmlns:p14="http://schemas.microsoft.com/office/powerpoint/2010/main" val="22900901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E0153-E202-455B-BDD3-6EFB6BCCBF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7CD2B8-5FF6-851B-E639-C8EA78308064}"/>
              </a:ext>
            </a:extLst>
          </p:cNvPr>
          <p:cNvSpPr>
            <a:spLocks noGrp="1"/>
          </p:cNvSpPr>
          <p:nvPr>
            <p:ph type="body" sz="quarter" idx="10"/>
          </p:nvPr>
        </p:nvSpPr>
        <p:spPr/>
        <p:txBody>
          <a:bodyPr/>
          <a:lstStyle/>
          <a:p>
            <a:r>
              <a:rPr lang="en-US" dirty="0"/>
              <a:t>AI’S IMPACT ON </a:t>
            </a:r>
            <a:r>
              <a:rPr lang="en-US" dirty="0">
                <a:solidFill>
                  <a:schemeClr val="accent2"/>
                </a:solidFill>
              </a:rPr>
              <a:t>JOBS</a:t>
            </a:r>
          </a:p>
        </p:txBody>
      </p:sp>
      <p:grpSp>
        <p:nvGrpSpPr>
          <p:cNvPr id="14" name="Group 13">
            <a:extLst>
              <a:ext uri="{FF2B5EF4-FFF2-40B4-BE49-F238E27FC236}">
                <a16:creationId xmlns:a16="http://schemas.microsoft.com/office/drawing/2014/main" id="{34E42B28-DDD6-710D-0015-0E8858D6FE12}"/>
              </a:ext>
            </a:extLst>
          </p:cNvPr>
          <p:cNvGrpSpPr/>
          <p:nvPr/>
        </p:nvGrpSpPr>
        <p:grpSpPr>
          <a:xfrm>
            <a:off x="2760988" y="1536069"/>
            <a:ext cx="4079562" cy="2375568"/>
            <a:chOff x="5671712" y="1543050"/>
            <a:chExt cx="2865864" cy="2375568"/>
          </a:xfrm>
        </p:grpSpPr>
        <p:sp>
          <p:nvSpPr>
            <p:cNvPr id="36" name="Title 2">
              <a:extLst>
                <a:ext uri="{FF2B5EF4-FFF2-40B4-BE49-F238E27FC236}">
                  <a16:creationId xmlns:a16="http://schemas.microsoft.com/office/drawing/2014/main" id="{2A06D20E-C5AC-A3BA-91F5-9F64216A4CB2}"/>
                </a:ext>
              </a:extLst>
            </p:cNvPr>
            <p:cNvSpPr txBox="1">
              <a:spLocks/>
            </p:cNvSpPr>
            <p:nvPr/>
          </p:nvSpPr>
          <p:spPr>
            <a:xfrm>
              <a:off x="5671712" y="1543050"/>
              <a:ext cx="2865864"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IT IS TOUGH TO ESTIMATE AI’S TRUE IMPACT ON JOBS, AS WE’RE STILL IN THE EARLY DAYS OF ADOPTION.</a:t>
              </a:r>
            </a:p>
          </p:txBody>
        </p:sp>
        <p:sp>
          <p:nvSpPr>
            <p:cNvPr id="40" name="Title 2">
              <a:extLst>
                <a:ext uri="{FF2B5EF4-FFF2-40B4-BE49-F238E27FC236}">
                  <a16:creationId xmlns:a16="http://schemas.microsoft.com/office/drawing/2014/main" id="{A737B66F-DC40-1665-C47B-638EC82655EB}"/>
                </a:ext>
              </a:extLst>
            </p:cNvPr>
            <p:cNvSpPr txBox="1">
              <a:spLocks/>
            </p:cNvSpPr>
            <p:nvPr/>
          </p:nvSpPr>
          <p:spPr>
            <a:xfrm>
              <a:off x="5671712" y="2583489"/>
              <a:ext cx="2865864"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ONE THING IS CLEAR, LIKE DURING TECHNOLOGICAL REVOLUTIONS OF THE PAST, JOBS WILL BE LOST.</a:t>
              </a:r>
            </a:p>
          </p:txBody>
        </p:sp>
        <p:sp>
          <p:nvSpPr>
            <p:cNvPr id="44" name="Title 2">
              <a:extLst>
                <a:ext uri="{FF2B5EF4-FFF2-40B4-BE49-F238E27FC236}">
                  <a16:creationId xmlns:a16="http://schemas.microsoft.com/office/drawing/2014/main" id="{D9BB7809-293B-FB02-E51E-03DB07582CBB}"/>
                </a:ext>
              </a:extLst>
            </p:cNvPr>
            <p:cNvSpPr txBox="1">
              <a:spLocks/>
            </p:cNvSpPr>
            <p:nvPr/>
          </p:nvSpPr>
          <p:spPr>
            <a:xfrm>
              <a:off x="5671712" y="3610841"/>
              <a:ext cx="2865864"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LIKE WITH PREVIOUS TECHNOLOGICAL ADVANCEMENTS, NEW JOBS WILL ALSO BE CREATED.</a:t>
              </a:r>
            </a:p>
          </p:txBody>
        </p:sp>
      </p:grpSp>
      <p:sp>
        <p:nvSpPr>
          <p:cNvPr id="28" name="Freeform 27">
            <a:extLst>
              <a:ext uri="{FF2B5EF4-FFF2-40B4-BE49-F238E27FC236}">
                <a16:creationId xmlns:a16="http://schemas.microsoft.com/office/drawing/2014/main" id="{1740F9C2-3A93-2807-7E6E-A72C8444FB02}"/>
              </a:ext>
            </a:extLst>
          </p:cNvPr>
          <p:cNvSpPr>
            <a:spLocks/>
          </p:cNvSpPr>
          <p:nvPr/>
        </p:nvSpPr>
        <p:spPr bwMode="auto">
          <a:xfrm>
            <a:off x="2226912" y="1536069"/>
            <a:ext cx="304314" cy="304314"/>
          </a:xfrm>
          <a:custGeom>
            <a:avLst/>
            <a:gdLst>
              <a:gd name="T0" fmla="*/ 156 w 289"/>
              <a:gd name="T1" fmla="*/ 145 h 289"/>
              <a:gd name="T2" fmla="*/ 287 w 289"/>
              <a:gd name="T3" fmla="*/ 14 h 289"/>
              <a:gd name="T4" fmla="*/ 289 w 289"/>
              <a:gd name="T5" fmla="*/ 8 h 289"/>
              <a:gd name="T6" fmla="*/ 281 w 289"/>
              <a:gd name="T7" fmla="*/ 0 h 289"/>
              <a:gd name="T8" fmla="*/ 275 w 289"/>
              <a:gd name="T9" fmla="*/ 3 h 289"/>
              <a:gd name="T10" fmla="*/ 144 w 289"/>
              <a:gd name="T11" fmla="*/ 133 h 289"/>
              <a:gd name="T12" fmla="*/ 14 w 289"/>
              <a:gd name="T13" fmla="*/ 3 h 289"/>
              <a:gd name="T14" fmla="*/ 8 w 289"/>
              <a:gd name="T15" fmla="*/ 0 h 289"/>
              <a:gd name="T16" fmla="*/ 0 w 289"/>
              <a:gd name="T17" fmla="*/ 8 h 289"/>
              <a:gd name="T18" fmla="*/ 2 w 289"/>
              <a:gd name="T19" fmla="*/ 14 h 289"/>
              <a:gd name="T20" fmla="*/ 133 w 289"/>
              <a:gd name="T21" fmla="*/ 145 h 289"/>
              <a:gd name="T22" fmla="*/ 2 w 289"/>
              <a:gd name="T23" fmla="*/ 276 h 289"/>
              <a:gd name="T24" fmla="*/ 0 w 289"/>
              <a:gd name="T25" fmla="*/ 281 h 289"/>
              <a:gd name="T26" fmla="*/ 8 w 289"/>
              <a:gd name="T27" fmla="*/ 289 h 289"/>
              <a:gd name="T28" fmla="*/ 14 w 289"/>
              <a:gd name="T29" fmla="*/ 287 h 289"/>
              <a:gd name="T30" fmla="*/ 144 w 289"/>
              <a:gd name="T31" fmla="*/ 156 h 289"/>
              <a:gd name="T32" fmla="*/ 275 w 289"/>
              <a:gd name="T33" fmla="*/ 287 h 289"/>
              <a:gd name="T34" fmla="*/ 281 w 289"/>
              <a:gd name="T35" fmla="*/ 289 h 289"/>
              <a:gd name="T36" fmla="*/ 289 w 289"/>
              <a:gd name="T37" fmla="*/ 281 h 289"/>
              <a:gd name="T38" fmla="*/ 287 w 289"/>
              <a:gd name="T39" fmla="*/ 276 h 289"/>
              <a:gd name="T40" fmla="*/ 156 w 289"/>
              <a:gd name="T41" fmla="*/ 14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289">
                <a:moveTo>
                  <a:pt x="156" y="145"/>
                </a:moveTo>
                <a:cubicBezTo>
                  <a:pt x="287" y="14"/>
                  <a:pt x="287" y="14"/>
                  <a:pt x="287" y="14"/>
                </a:cubicBezTo>
                <a:cubicBezTo>
                  <a:pt x="288" y="12"/>
                  <a:pt x="289" y="10"/>
                  <a:pt x="289" y="8"/>
                </a:cubicBezTo>
                <a:cubicBezTo>
                  <a:pt x="289" y="4"/>
                  <a:pt x="285" y="0"/>
                  <a:pt x="281" y="0"/>
                </a:cubicBezTo>
                <a:cubicBezTo>
                  <a:pt x="279" y="0"/>
                  <a:pt x="277" y="1"/>
                  <a:pt x="275" y="3"/>
                </a:cubicBezTo>
                <a:cubicBezTo>
                  <a:pt x="144" y="133"/>
                  <a:pt x="144" y="133"/>
                  <a:pt x="144" y="133"/>
                </a:cubicBezTo>
                <a:cubicBezTo>
                  <a:pt x="14" y="3"/>
                  <a:pt x="14" y="3"/>
                  <a:pt x="14" y="3"/>
                </a:cubicBezTo>
                <a:cubicBezTo>
                  <a:pt x="12" y="1"/>
                  <a:pt x="10" y="0"/>
                  <a:pt x="8" y="0"/>
                </a:cubicBezTo>
                <a:cubicBezTo>
                  <a:pt x="4" y="0"/>
                  <a:pt x="0" y="4"/>
                  <a:pt x="0" y="8"/>
                </a:cubicBezTo>
                <a:cubicBezTo>
                  <a:pt x="0" y="10"/>
                  <a:pt x="1" y="12"/>
                  <a:pt x="2" y="14"/>
                </a:cubicBezTo>
                <a:cubicBezTo>
                  <a:pt x="133" y="145"/>
                  <a:pt x="133" y="145"/>
                  <a:pt x="133" y="145"/>
                </a:cubicBezTo>
                <a:cubicBezTo>
                  <a:pt x="2" y="276"/>
                  <a:pt x="2" y="276"/>
                  <a:pt x="2" y="276"/>
                </a:cubicBezTo>
                <a:cubicBezTo>
                  <a:pt x="1" y="277"/>
                  <a:pt x="0" y="279"/>
                  <a:pt x="0" y="281"/>
                </a:cubicBezTo>
                <a:cubicBezTo>
                  <a:pt x="0" y="286"/>
                  <a:pt x="4" y="289"/>
                  <a:pt x="8" y="289"/>
                </a:cubicBezTo>
                <a:cubicBezTo>
                  <a:pt x="10" y="289"/>
                  <a:pt x="12" y="288"/>
                  <a:pt x="14" y="287"/>
                </a:cubicBezTo>
                <a:cubicBezTo>
                  <a:pt x="144" y="156"/>
                  <a:pt x="144" y="156"/>
                  <a:pt x="144" y="156"/>
                </a:cubicBezTo>
                <a:cubicBezTo>
                  <a:pt x="275" y="287"/>
                  <a:pt x="275" y="287"/>
                  <a:pt x="275" y="287"/>
                </a:cubicBezTo>
                <a:cubicBezTo>
                  <a:pt x="277" y="288"/>
                  <a:pt x="279" y="289"/>
                  <a:pt x="281" y="289"/>
                </a:cubicBezTo>
                <a:cubicBezTo>
                  <a:pt x="285" y="289"/>
                  <a:pt x="289" y="286"/>
                  <a:pt x="289" y="281"/>
                </a:cubicBezTo>
                <a:cubicBezTo>
                  <a:pt x="289" y="279"/>
                  <a:pt x="288" y="277"/>
                  <a:pt x="287" y="276"/>
                </a:cubicBezTo>
                <a:lnTo>
                  <a:pt x="156" y="145"/>
                </a:lnTo>
                <a:close/>
              </a:path>
            </a:pathLst>
          </a:custGeom>
          <a:solidFill>
            <a:schemeClr val="accent1"/>
          </a:solidFill>
          <a:ln>
            <a:noFill/>
          </a:ln>
        </p:spPr>
        <p:txBody>
          <a:bodyPr vert="horz" wrap="square" lIns="34290" tIns="17145" rIns="34290" bIns="17145" numCol="1" anchor="ctr" anchorCtr="0" compatLnSpc="1">
            <a:prstTxWarp prst="textNoShape">
              <a:avLst/>
            </a:prstTxWarp>
          </a:bodyPr>
          <a:lstStyle/>
          <a:p>
            <a:endParaRPr lang="en-US" sz="506"/>
          </a:p>
        </p:txBody>
      </p:sp>
      <p:sp>
        <p:nvSpPr>
          <p:cNvPr id="29" name="Freeform 28">
            <a:extLst>
              <a:ext uri="{FF2B5EF4-FFF2-40B4-BE49-F238E27FC236}">
                <a16:creationId xmlns:a16="http://schemas.microsoft.com/office/drawing/2014/main" id="{BF218706-67BA-961F-ADF8-E56F862076C2}"/>
              </a:ext>
            </a:extLst>
          </p:cNvPr>
          <p:cNvSpPr>
            <a:spLocks/>
          </p:cNvSpPr>
          <p:nvPr/>
        </p:nvSpPr>
        <p:spPr bwMode="auto">
          <a:xfrm>
            <a:off x="2228485" y="2578240"/>
            <a:ext cx="304314" cy="304314"/>
          </a:xfrm>
          <a:custGeom>
            <a:avLst/>
            <a:gdLst>
              <a:gd name="T0" fmla="*/ 156 w 289"/>
              <a:gd name="T1" fmla="*/ 145 h 289"/>
              <a:gd name="T2" fmla="*/ 287 w 289"/>
              <a:gd name="T3" fmla="*/ 14 h 289"/>
              <a:gd name="T4" fmla="*/ 289 w 289"/>
              <a:gd name="T5" fmla="*/ 8 h 289"/>
              <a:gd name="T6" fmla="*/ 281 w 289"/>
              <a:gd name="T7" fmla="*/ 0 h 289"/>
              <a:gd name="T8" fmla="*/ 275 w 289"/>
              <a:gd name="T9" fmla="*/ 3 h 289"/>
              <a:gd name="T10" fmla="*/ 144 w 289"/>
              <a:gd name="T11" fmla="*/ 133 h 289"/>
              <a:gd name="T12" fmla="*/ 14 w 289"/>
              <a:gd name="T13" fmla="*/ 3 h 289"/>
              <a:gd name="T14" fmla="*/ 8 w 289"/>
              <a:gd name="T15" fmla="*/ 0 h 289"/>
              <a:gd name="T16" fmla="*/ 0 w 289"/>
              <a:gd name="T17" fmla="*/ 8 h 289"/>
              <a:gd name="T18" fmla="*/ 2 w 289"/>
              <a:gd name="T19" fmla="*/ 14 h 289"/>
              <a:gd name="T20" fmla="*/ 133 w 289"/>
              <a:gd name="T21" fmla="*/ 145 h 289"/>
              <a:gd name="T22" fmla="*/ 2 w 289"/>
              <a:gd name="T23" fmla="*/ 276 h 289"/>
              <a:gd name="T24" fmla="*/ 0 w 289"/>
              <a:gd name="T25" fmla="*/ 281 h 289"/>
              <a:gd name="T26" fmla="*/ 8 w 289"/>
              <a:gd name="T27" fmla="*/ 289 h 289"/>
              <a:gd name="T28" fmla="*/ 14 w 289"/>
              <a:gd name="T29" fmla="*/ 287 h 289"/>
              <a:gd name="T30" fmla="*/ 144 w 289"/>
              <a:gd name="T31" fmla="*/ 156 h 289"/>
              <a:gd name="T32" fmla="*/ 275 w 289"/>
              <a:gd name="T33" fmla="*/ 287 h 289"/>
              <a:gd name="T34" fmla="*/ 281 w 289"/>
              <a:gd name="T35" fmla="*/ 289 h 289"/>
              <a:gd name="T36" fmla="*/ 289 w 289"/>
              <a:gd name="T37" fmla="*/ 281 h 289"/>
              <a:gd name="T38" fmla="*/ 287 w 289"/>
              <a:gd name="T39" fmla="*/ 276 h 289"/>
              <a:gd name="T40" fmla="*/ 156 w 289"/>
              <a:gd name="T41" fmla="*/ 14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289">
                <a:moveTo>
                  <a:pt x="156" y="145"/>
                </a:moveTo>
                <a:cubicBezTo>
                  <a:pt x="287" y="14"/>
                  <a:pt x="287" y="14"/>
                  <a:pt x="287" y="14"/>
                </a:cubicBezTo>
                <a:cubicBezTo>
                  <a:pt x="288" y="12"/>
                  <a:pt x="289" y="10"/>
                  <a:pt x="289" y="8"/>
                </a:cubicBezTo>
                <a:cubicBezTo>
                  <a:pt x="289" y="4"/>
                  <a:pt x="285" y="0"/>
                  <a:pt x="281" y="0"/>
                </a:cubicBezTo>
                <a:cubicBezTo>
                  <a:pt x="279" y="0"/>
                  <a:pt x="277" y="1"/>
                  <a:pt x="275" y="3"/>
                </a:cubicBezTo>
                <a:cubicBezTo>
                  <a:pt x="144" y="133"/>
                  <a:pt x="144" y="133"/>
                  <a:pt x="144" y="133"/>
                </a:cubicBezTo>
                <a:cubicBezTo>
                  <a:pt x="14" y="3"/>
                  <a:pt x="14" y="3"/>
                  <a:pt x="14" y="3"/>
                </a:cubicBezTo>
                <a:cubicBezTo>
                  <a:pt x="12" y="1"/>
                  <a:pt x="10" y="0"/>
                  <a:pt x="8" y="0"/>
                </a:cubicBezTo>
                <a:cubicBezTo>
                  <a:pt x="4" y="0"/>
                  <a:pt x="0" y="4"/>
                  <a:pt x="0" y="8"/>
                </a:cubicBezTo>
                <a:cubicBezTo>
                  <a:pt x="0" y="10"/>
                  <a:pt x="1" y="12"/>
                  <a:pt x="2" y="14"/>
                </a:cubicBezTo>
                <a:cubicBezTo>
                  <a:pt x="133" y="145"/>
                  <a:pt x="133" y="145"/>
                  <a:pt x="133" y="145"/>
                </a:cubicBezTo>
                <a:cubicBezTo>
                  <a:pt x="2" y="276"/>
                  <a:pt x="2" y="276"/>
                  <a:pt x="2" y="276"/>
                </a:cubicBezTo>
                <a:cubicBezTo>
                  <a:pt x="1" y="277"/>
                  <a:pt x="0" y="279"/>
                  <a:pt x="0" y="281"/>
                </a:cubicBezTo>
                <a:cubicBezTo>
                  <a:pt x="0" y="286"/>
                  <a:pt x="4" y="289"/>
                  <a:pt x="8" y="289"/>
                </a:cubicBezTo>
                <a:cubicBezTo>
                  <a:pt x="10" y="289"/>
                  <a:pt x="12" y="288"/>
                  <a:pt x="14" y="287"/>
                </a:cubicBezTo>
                <a:cubicBezTo>
                  <a:pt x="144" y="156"/>
                  <a:pt x="144" y="156"/>
                  <a:pt x="144" y="156"/>
                </a:cubicBezTo>
                <a:cubicBezTo>
                  <a:pt x="275" y="287"/>
                  <a:pt x="275" y="287"/>
                  <a:pt x="275" y="287"/>
                </a:cubicBezTo>
                <a:cubicBezTo>
                  <a:pt x="277" y="288"/>
                  <a:pt x="279" y="289"/>
                  <a:pt x="281" y="289"/>
                </a:cubicBezTo>
                <a:cubicBezTo>
                  <a:pt x="285" y="289"/>
                  <a:pt x="289" y="286"/>
                  <a:pt x="289" y="281"/>
                </a:cubicBezTo>
                <a:cubicBezTo>
                  <a:pt x="289" y="279"/>
                  <a:pt x="288" y="277"/>
                  <a:pt x="287" y="276"/>
                </a:cubicBezTo>
                <a:lnTo>
                  <a:pt x="156" y="145"/>
                </a:lnTo>
                <a:close/>
              </a:path>
            </a:pathLst>
          </a:custGeom>
          <a:solidFill>
            <a:schemeClr val="accent1"/>
          </a:solidFill>
          <a:ln>
            <a:noFill/>
          </a:ln>
        </p:spPr>
        <p:txBody>
          <a:bodyPr vert="horz" wrap="square" lIns="34290" tIns="17145" rIns="34290" bIns="17145" numCol="1" anchor="ctr" anchorCtr="0" compatLnSpc="1">
            <a:prstTxWarp prst="textNoShape">
              <a:avLst/>
            </a:prstTxWarp>
          </a:bodyPr>
          <a:lstStyle/>
          <a:p>
            <a:endParaRPr lang="en-US" sz="506"/>
          </a:p>
        </p:txBody>
      </p:sp>
      <p:sp>
        <p:nvSpPr>
          <p:cNvPr id="30" name="Freeform 29">
            <a:extLst>
              <a:ext uri="{FF2B5EF4-FFF2-40B4-BE49-F238E27FC236}">
                <a16:creationId xmlns:a16="http://schemas.microsoft.com/office/drawing/2014/main" id="{89DC43FA-46C3-F535-707A-B510BDDB714E}"/>
              </a:ext>
            </a:extLst>
          </p:cNvPr>
          <p:cNvSpPr>
            <a:spLocks/>
          </p:cNvSpPr>
          <p:nvPr/>
        </p:nvSpPr>
        <p:spPr bwMode="auto">
          <a:xfrm>
            <a:off x="2226912" y="3605592"/>
            <a:ext cx="304314" cy="304314"/>
          </a:xfrm>
          <a:custGeom>
            <a:avLst/>
            <a:gdLst>
              <a:gd name="T0" fmla="*/ 156 w 289"/>
              <a:gd name="T1" fmla="*/ 145 h 289"/>
              <a:gd name="T2" fmla="*/ 287 w 289"/>
              <a:gd name="T3" fmla="*/ 14 h 289"/>
              <a:gd name="T4" fmla="*/ 289 w 289"/>
              <a:gd name="T5" fmla="*/ 8 h 289"/>
              <a:gd name="T6" fmla="*/ 281 w 289"/>
              <a:gd name="T7" fmla="*/ 0 h 289"/>
              <a:gd name="T8" fmla="*/ 275 w 289"/>
              <a:gd name="T9" fmla="*/ 3 h 289"/>
              <a:gd name="T10" fmla="*/ 144 w 289"/>
              <a:gd name="T11" fmla="*/ 133 h 289"/>
              <a:gd name="T12" fmla="*/ 14 w 289"/>
              <a:gd name="T13" fmla="*/ 3 h 289"/>
              <a:gd name="T14" fmla="*/ 8 w 289"/>
              <a:gd name="T15" fmla="*/ 0 h 289"/>
              <a:gd name="T16" fmla="*/ 0 w 289"/>
              <a:gd name="T17" fmla="*/ 8 h 289"/>
              <a:gd name="T18" fmla="*/ 2 w 289"/>
              <a:gd name="T19" fmla="*/ 14 h 289"/>
              <a:gd name="T20" fmla="*/ 133 w 289"/>
              <a:gd name="T21" fmla="*/ 145 h 289"/>
              <a:gd name="T22" fmla="*/ 2 w 289"/>
              <a:gd name="T23" fmla="*/ 276 h 289"/>
              <a:gd name="T24" fmla="*/ 0 w 289"/>
              <a:gd name="T25" fmla="*/ 281 h 289"/>
              <a:gd name="T26" fmla="*/ 8 w 289"/>
              <a:gd name="T27" fmla="*/ 289 h 289"/>
              <a:gd name="T28" fmla="*/ 14 w 289"/>
              <a:gd name="T29" fmla="*/ 287 h 289"/>
              <a:gd name="T30" fmla="*/ 144 w 289"/>
              <a:gd name="T31" fmla="*/ 156 h 289"/>
              <a:gd name="T32" fmla="*/ 275 w 289"/>
              <a:gd name="T33" fmla="*/ 287 h 289"/>
              <a:gd name="T34" fmla="*/ 281 w 289"/>
              <a:gd name="T35" fmla="*/ 289 h 289"/>
              <a:gd name="T36" fmla="*/ 289 w 289"/>
              <a:gd name="T37" fmla="*/ 281 h 289"/>
              <a:gd name="T38" fmla="*/ 287 w 289"/>
              <a:gd name="T39" fmla="*/ 276 h 289"/>
              <a:gd name="T40" fmla="*/ 156 w 289"/>
              <a:gd name="T41" fmla="*/ 14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289">
                <a:moveTo>
                  <a:pt x="156" y="145"/>
                </a:moveTo>
                <a:cubicBezTo>
                  <a:pt x="287" y="14"/>
                  <a:pt x="287" y="14"/>
                  <a:pt x="287" y="14"/>
                </a:cubicBezTo>
                <a:cubicBezTo>
                  <a:pt x="288" y="12"/>
                  <a:pt x="289" y="10"/>
                  <a:pt x="289" y="8"/>
                </a:cubicBezTo>
                <a:cubicBezTo>
                  <a:pt x="289" y="4"/>
                  <a:pt x="285" y="0"/>
                  <a:pt x="281" y="0"/>
                </a:cubicBezTo>
                <a:cubicBezTo>
                  <a:pt x="279" y="0"/>
                  <a:pt x="277" y="1"/>
                  <a:pt x="275" y="3"/>
                </a:cubicBezTo>
                <a:cubicBezTo>
                  <a:pt x="144" y="133"/>
                  <a:pt x="144" y="133"/>
                  <a:pt x="144" y="133"/>
                </a:cubicBezTo>
                <a:cubicBezTo>
                  <a:pt x="14" y="3"/>
                  <a:pt x="14" y="3"/>
                  <a:pt x="14" y="3"/>
                </a:cubicBezTo>
                <a:cubicBezTo>
                  <a:pt x="12" y="1"/>
                  <a:pt x="10" y="0"/>
                  <a:pt x="8" y="0"/>
                </a:cubicBezTo>
                <a:cubicBezTo>
                  <a:pt x="4" y="0"/>
                  <a:pt x="0" y="4"/>
                  <a:pt x="0" y="8"/>
                </a:cubicBezTo>
                <a:cubicBezTo>
                  <a:pt x="0" y="10"/>
                  <a:pt x="1" y="12"/>
                  <a:pt x="2" y="14"/>
                </a:cubicBezTo>
                <a:cubicBezTo>
                  <a:pt x="133" y="145"/>
                  <a:pt x="133" y="145"/>
                  <a:pt x="133" y="145"/>
                </a:cubicBezTo>
                <a:cubicBezTo>
                  <a:pt x="2" y="276"/>
                  <a:pt x="2" y="276"/>
                  <a:pt x="2" y="276"/>
                </a:cubicBezTo>
                <a:cubicBezTo>
                  <a:pt x="1" y="277"/>
                  <a:pt x="0" y="279"/>
                  <a:pt x="0" y="281"/>
                </a:cubicBezTo>
                <a:cubicBezTo>
                  <a:pt x="0" y="286"/>
                  <a:pt x="4" y="289"/>
                  <a:pt x="8" y="289"/>
                </a:cubicBezTo>
                <a:cubicBezTo>
                  <a:pt x="10" y="289"/>
                  <a:pt x="12" y="288"/>
                  <a:pt x="14" y="287"/>
                </a:cubicBezTo>
                <a:cubicBezTo>
                  <a:pt x="144" y="156"/>
                  <a:pt x="144" y="156"/>
                  <a:pt x="144" y="156"/>
                </a:cubicBezTo>
                <a:cubicBezTo>
                  <a:pt x="275" y="287"/>
                  <a:pt x="275" y="287"/>
                  <a:pt x="275" y="287"/>
                </a:cubicBezTo>
                <a:cubicBezTo>
                  <a:pt x="277" y="288"/>
                  <a:pt x="279" y="289"/>
                  <a:pt x="281" y="289"/>
                </a:cubicBezTo>
                <a:cubicBezTo>
                  <a:pt x="285" y="289"/>
                  <a:pt x="289" y="286"/>
                  <a:pt x="289" y="281"/>
                </a:cubicBezTo>
                <a:cubicBezTo>
                  <a:pt x="289" y="279"/>
                  <a:pt x="288" y="277"/>
                  <a:pt x="287" y="276"/>
                </a:cubicBezTo>
                <a:lnTo>
                  <a:pt x="156" y="145"/>
                </a:lnTo>
                <a:close/>
              </a:path>
            </a:pathLst>
          </a:custGeom>
          <a:solidFill>
            <a:schemeClr val="accent1"/>
          </a:solidFill>
          <a:ln>
            <a:noFill/>
          </a:ln>
        </p:spPr>
        <p:txBody>
          <a:bodyPr vert="horz" wrap="square" lIns="34290" tIns="17145" rIns="34290" bIns="17145" numCol="1" anchor="ctr" anchorCtr="0" compatLnSpc="1">
            <a:prstTxWarp prst="textNoShape">
              <a:avLst/>
            </a:prstTxWarp>
          </a:bodyPr>
          <a:lstStyle/>
          <a:p>
            <a:endParaRPr lang="en-US" sz="506"/>
          </a:p>
        </p:txBody>
      </p:sp>
      <p:sp>
        <p:nvSpPr>
          <p:cNvPr id="3" name="Title 2">
            <a:extLst>
              <a:ext uri="{FF2B5EF4-FFF2-40B4-BE49-F238E27FC236}">
                <a16:creationId xmlns:a16="http://schemas.microsoft.com/office/drawing/2014/main" id="{08F2291D-8996-C1CB-6049-BA8806CA4349}"/>
              </a:ext>
            </a:extLst>
          </p:cNvPr>
          <p:cNvSpPr txBox="1">
            <a:spLocks/>
          </p:cNvSpPr>
          <p:nvPr/>
        </p:nvSpPr>
        <p:spPr>
          <a:xfrm>
            <a:off x="2760988" y="1895856"/>
            <a:ext cx="4079562"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The transportation and manufacturing sectors will likely be the most affected.</a:t>
            </a:r>
          </a:p>
        </p:txBody>
      </p:sp>
      <p:sp>
        <p:nvSpPr>
          <p:cNvPr id="4" name="Title 2">
            <a:extLst>
              <a:ext uri="{FF2B5EF4-FFF2-40B4-BE49-F238E27FC236}">
                <a16:creationId xmlns:a16="http://schemas.microsoft.com/office/drawing/2014/main" id="{6F476DBC-FD13-D1CC-0648-9E1F70A6AC0F}"/>
              </a:ext>
            </a:extLst>
          </p:cNvPr>
          <p:cNvSpPr txBox="1">
            <a:spLocks/>
          </p:cNvSpPr>
          <p:nvPr/>
        </p:nvSpPr>
        <p:spPr>
          <a:xfrm>
            <a:off x="2760988" y="2936295"/>
            <a:ext cx="4079562"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The transportation </a:t>
            </a:r>
            <a:r>
              <a:rPr lang="en-US" sz="1000" cap="all" spc="20" dirty="0" err="1">
                <a:solidFill>
                  <a:schemeClr val="accent1"/>
                </a:solidFill>
                <a:latin typeface="Lato" panose="020F0502020204030203" pitchFamily="34" charset="0"/>
              </a:rPr>
              <a:t>sECTOR</a:t>
            </a:r>
            <a:r>
              <a:rPr lang="en-US" sz="1000" cap="all" spc="20" dirty="0">
                <a:solidFill>
                  <a:schemeClr val="accent1"/>
                </a:solidFill>
                <a:latin typeface="Lato" panose="020F0502020204030203" pitchFamily="34" charset="0"/>
              </a:rPr>
              <a:t> ACCOUNTS FOR 25% of THE US ECONOMY, and WAYMO, TESLA, and Aurora are coming.</a:t>
            </a:r>
          </a:p>
        </p:txBody>
      </p:sp>
      <p:sp>
        <p:nvSpPr>
          <p:cNvPr id="5" name="Title 2">
            <a:extLst>
              <a:ext uri="{FF2B5EF4-FFF2-40B4-BE49-F238E27FC236}">
                <a16:creationId xmlns:a16="http://schemas.microsoft.com/office/drawing/2014/main" id="{AD5C1C91-AA44-536C-2B31-5B89110B8B70}"/>
              </a:ext>
            </a:extLst>
          </p:cNvPr>
          <p:cNvSpPr txBox="1">
            <a:spLocks/>
          </p:cNvSpPr>
          <p:nvPr/>
        </p:nvSpPr>
        <p:spPr>
          <a:xfrm>
            <a:off x="2760988" y="4022409"/>
            <a:ext cx="4202520"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With the time freed up from automation and ai, business leaders will have more time to plan big picture.</a:t>
            </a:r>
          </a:p>
        </p:txBody>
      </p:sp>
    </p:spTree>
    <p:extLst>
      <p:ext uri="{BB962C8B-B14F-4D97-AF65-F5344CB8AC3E}">
        <p14:creationId xmlns:p14="http://schemas.microsoft.com/office/powerpoint/2010/main" val="3762526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6600" y="0"/>
            <a:ext cx="45974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51206" y="1052765"/>
            <a:ext cx="4104330" cy="2954655"/>
          </a:xfrm>
          <a:prstGeom prst="rect">
            <a:avLst/>
          </a:prstGeom>
          <a:noFill/>
        </p:spPr>
        <p:txBody>
          <a:bodyPr wrap="square" lIns="0" tIns="0" rIns="0" bIns="0" rtlCol="0" anchor="t">
            <a:spAutoFit/>
          </a:bodyPr>
          <a:lstStyle/>
          <a:p>
            <a:pPr algn="ctr"/>
            <a:r>
              <a:rPr lang="en-US" sz="3200" cap="all" dirty="0">
                <a:solidFill>
                  <a:schemeClr val="accent1"/>
                </a:solidFill>
                <a:latin typeface="Lato Black"/>
                <a:ea typeface="Open Sans Light"/>
                <a:cs typeface="Open Sans Light"/>
              </a:rPr>
              <a:t>CHINA </a:t>
            </a:r>
            <a:r>
              <a:rPr lang="en-US" sz="3200" cap="all" dirty="0">
                <a:solidFill>
                  <a:schemeClr val="bg1"/>
                </a:solidFill>
                <a:latin typeface="Lato Black"/>
                <a:ea typeface="Open Sans Light"/>
                <a:cs typeface="Open Sans Light"/>
              </a:rPr>
              <a:t>is scaling AI infrastructure aggressively using everything from </a:t>
            </a:r>
            <a:r>
              <a:rPr lang="en-US" sz="3200" cap="all" dirty="0">
                <a:solidFill>
                  <a:schemeClr val="accent1"/>
                </a:solidFill>
                <a:latin typeface="Lato Black"/>
                <a:ea typeface="Open Sans Light"/>
                <a:cs typeface="Open Sans Light"/>
              </a:rPr>
              <a:t>SOLAR</a:t>
            </a:r>
            <a:r>
              <a:rPr lang="en-US" sz="3200" cap="all" dirty="0">
                <a:solidFill>
                  <a:schemeClr val="bg1"/>
                </a:solidFill>
                <a:latin typeface="Lato Black"/>
                <a:ea typeface="Open Sans Light"/>
                <a:cs typeface="Open Sans Light"/>
              </a:rPr>
              <a:t> to </a:t>
            </a:r>
            <a:r>
              <a:rPr lang="en-US" sz="3200" cap="all" dirty="0">
                <a:solidFill>
                  <a:schemeClr val="accent1"/>
                </a:solidFill>
                <a:latin typeface="Lato Black"/>
                <a:ea typeface="Open Sans Light"/>
                <a:cs typeface="Open Sans Light"/>
              </a:rPr>
              <a:t>COAL</a:t>
            </a:r>
            <a:r>
              <a:rPr lang="en-US" sz="3200" cap="all" dirty="0">
                <a:solidFill>
                  <a:schemeClr val="bg1"/>
                </a:solidFill>
                <a:latin typeface="Lato Black"/>
                <a:ea typeface="Open Sans Light"/>
                <a:cs typeface="Open Sans Light"/>
              </a:rPr>
              <a:t>.</a:t>
            </a:r>
          </a:p>
        </p:txBody>
      </p:sp>
      <p:sp>
        <p:nvSpPr>
          <p:cNvPr id="4" name="Text Placeholder 1"/>
          <p:cNvSpPr txBox="1">
            <a:spLocks/>
          </p:cNvSpPr>
          <p:nvPr/>
        </p:nvSpPr>
        <p:spPr>
          <a:xfrm>
            <a:off x="581029" y="569549"/>
            <a:ext cx="3732705" cy="677108"/>
          </a:xfrm>
          <a:prstGeom prst="rect">
            <a:avLst/>
          </a:prstGeom>
        </p:spPr>
        <p:txBody>
          <a:bodyPr wrap="square" lIns="0" tIns="0" rIns="0" bIns="0">
            <a:spAutoFit/>
          </a:bodyPr>
          <a:lstStyle>
            <a:lvl1pPr marL="0" indent="0" algn="l" defTabSz="685800" rtl="0" eaLnBrk="1" latinLnBrk="0" hangingPunct="1">
              <a:lnSpc>
                <a:spcPct val="100000"/>
              </a:lnSpc>
              <a:spcBef>
                <a:spcPts val="0"/>
              </a:spcBef>
              <a:buFont typeface="Arial" panose="020B0604020202020204" pitchFamily="34" charset="0"/>
              <a:buNone/>
              <a:defRPr sz="2200" b="0" kern="120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Energy Demand and </a:t>
            </a:r>
            <a:r>
              <a:rPr lang="en-US" dirty="0">
                <a:solidFill>
                  <a:schemeClr val="accent2"/>
                </a:solidFill>
              </a:rPr>
              <a:t>Strategic Competition</a:t>
            </a:r>
          </a:p>
        </p:txBody>
      </p:sp>
      <p:cxnSp>
        <p:nvCxnSpPr>
          <p:cNvPr id="5" name="Straight Connector 4"/>
          <p:cNvCxnSpPr/>
          <p:nvPr/>
        </p:nvCxnSpPr>
        <p:spPr>
          <a:xfrm>
            <a:off x="590552" y="485775"/>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1287" y="1635508"/>
            <a:ext cx="2248683" cy="307777"/>
          </a:xfrm>
          <a:prstGeom prst="rect">
            <a:avLst/>
          </a:prstGeom>
          <a:noFill/>
        </p:spPr>
        <p:txBody>
          <a:bodyPr wrap="square" lIns="0" tIns="0" rIns="0" bIns="0" rtlCol="0">
            <a:spAutoFit/>
          </a:bodyPr>
          <a:lstStyle/>
          <a:p>
            <a:r>
              <a:rPr lang="en-US" sz="1000" b="1" cap="all" spc="20" dirty="0">
                <a:solidFill>
                  <a:schemeClr val="accent1"/>
                </a:solidFill>
                <a:latin typeface="Lato" panose="020F0502020204030203" pitchFamily="34" charset="0"/>
                <a:ea typeface="Open Sans" panose="020B0606030504020204" pitchFamily="34" charset="0"/>
                <a:cs typeface="Open Sans" panose="020B0606030504020204" pitchFamily="34" charset="0"/>
              </a:rPr>
              <a:t>China's rapid expansion of data center infrastructure.</a:t>
            </a:r>
          </a:p>
        </p:txBody>
      </p:sp>
      <p:sp>
        <p:nvSpPr>
          <p:cNvPr id="10" name="TextBox 9"/>
          <p:cNvSpPr txBox="1"/>
          <p:nvPr/>
        </p:nvSpPr>
        <p:spPr>
          <a:xfrm>
            <a:off x="1141287" y="2571750"/>
            <a:ext cx="2248683" cy="461665"/>
          </a:xfrm>
          <a:prstGeom prst="rect">
            <a:avLst/>
          </a:prstGeom>
          <a:noFill/>
        </p:spPr>
        <p:txBody>
          <a:bodyPr wrap="square" lIns="0" tIns="0" rIns="0" bIns="0" rtlCol="0">
            <a:spAutoFit/>
          </a:bodyPr>
          <a:lstStyle/>
          <a:p>
            <a:r>
              <a:rPr lang="en-US" sz="1000" b="1" cap="all" spc="20" dirty="0">
                <a:solidFill>
                  <a:schemeClr val="accent1"/>
                </a:solidFill>
                <a:latin typeface="Lato" panose="020F0502020204030203" pitchFamily="34" charset="0"/>
                <a:ea typeface="Open Sans" panose="020B0606030504020204" pitchFamily="34" charset="0"/>
                <a:cs typeface="Open Sans" panose="020B0606030504020204" pitchFamily="34" charset="0"/>
              </a:rPr>
              <a:t>Critical to recognize AI infrastructure as national security priority.</a:t>
            </a:r>
          </a:p>
        </p:txBody>
      </p:sp>
      <p:sp>
        <p:nvSpPr>
          <p:cNvPr id="12" name="TextBox 11"/>
          <p:cNvSpPr txBox="1"/>
          <p:nvPr/>
        </p:nvSpPr>
        <p:spPr>
          <a:xfrm>
            <a:off x="1141287" y="3587413"/>
            <a:ext cx="2248683" cy="461665"/>
          </a:xfrm>
          <a:prstGeom prst="rect">
            <a:avLst/>
          </a:prstGeom>
          <a:noFill/>
        </p:spPr>
        <p:txBody>
          <a:bodyPr wrap="square" lIns="0" tIns="0" rIns="0" bIns="0" rtlCol="0">
            <a:spAutoFit/>
          </a:bodyPr>
          <a:lstStyle/>
          <a:p>
            <a:r>
              <a:rPr lang="en-US" sz="1000" b="1" cap="all" spc="20" dirty="0">
                <a:solidFill>
                  <a:schemeClr val="accent1"/>
                </a:solidFill>
                <a:latin typeface="Lato" panose="020F0502020204030203" pitchFamily="34" charset="0"/>
                <a:ea typeface="Open Sans" panose="020B0606030504020204" pitchFamily="34" charset="0"/>
                <a:cs typeface="Open Sans" panose="020B0606030504020204" pitchFamily="34" charset="0"/>
              </a:rPr>
              <a:t>Strategic investment in secure, sustainable energy for U.S. leadership.</a:t>
            </a:r>
          </a:p>
        </p:txBody>
      </p:sp>
      <p:sp>
        <p:nvSpPr>
          <p:cNvPr id="13" name="Freeform 45"/>
          <p:cNvSpPr>
            <a:spLocks noEditPoints="1"/>
          </p:cNvSpPr>
          <p:nvPr/>
        </p:nvSpPr>
        <p:spPr bwMode="auto">
          <a:xfrm>
            <a:off x="611505" y="2639914"/>
            <a:ext cx="328747" cy="329959"/>
          </a:xfrm>
          <a:custGeom>
            <a:avLst/>
            <a:gdLst>
              <a:gd name="T0" fmla="*/ 0 w 353"/>
              <a:gd name="T1" fmla="*/ 177 h 354"/>
              <a:gd name="T2" fmla="*/ 353 w 353"/>
              <a:gd name="T3" fmla="*/ 177 h 354"/>
              <a:gd name="T4" fmla="*/ 129 w 353"/>
              <a:gd name="T5" fmla="*/ 24 h 354"/>
              <a:gd name="T6" fmla="*/ 118 w 353"/>
              <a:gd name="T7" fmla="*/ 37 h 354"/>
              <a:gd name="T8" fmla="*/ 100 w 353"/>
              <a:gd name="T9" fmla="*/ 69 h 354"/>
              <a:gd name="T10" fmla="*/ 73 w 353"/>
              <a:gd name="T11" fmla="*/ 55 h 354"/>
              <a:gd name="T12" fmla="*/ 61 w 353"/>
              <a:gd name="T13" fmla="*/ 65 h 354"/>
              <a:gd name="T14" fmla="*/ 93 w 353"/>
              <a:gd name="T15" fmla="*/ 89 h 354"/>
              <a:gd name="T16" fmla="*/ 83 w 353"/>
              <a:gd name="T17" fmla="*/ 133 h 354"/>
              <a:gd name="T18" fmla="*/ 81 w 353"/>
              <a:gd name="T19" fmla="*/ 155 h 354"/>
              <a:gd name="T20" fmla="*/ 16 w 353"/>
              <a:gd name="T21" fmla="*/ 169 h 354"/>
              <a:gd name="T22" fmla="*/ 16 w 353"/>
              <a:gd name="T23" fmla="*/ 185 h 354"/>
              <a:gd name="T24" fmla="*/ 81 w 353"/>
              <a:gd name="T25" fmla="*/ 199 h 354"/>
              <a:gd name="T26" fmla="*/ 83 w 353"/>
              <a:gd name="T27" fmla="*/ 221 h 354"/>
              <a:gd name="T28" fmla="*/ 93 w 353"/>
              <a:gd name="T29" fmla="*/ 265 h 354"/>
              <a:gd name="T30" fmla="*/ 61 w 353"/>
              <a:gd name="T31" fmla="*/ 288 h 354"/>
              <a:gd name="T32" fmla="*/ 73 w 353"/>
              <a:gd name="T33" fmla="*/ 299 h 354"/>
              <a:gd name="T34" fmla="*/ 100 w 353"/>
              <a:gd name="T35" fmla="*/ 284 h 354"/>
              <a:gd name="T36" fmla="*/ 118 w 353"/>
              <a:gd name="T37" fmla="*/ 317 h 354"/>
              <a:gd name="T38" fmla="*/ 129 w 353"/>
              <a:gd name="T39" fmla="*/ 330 h 354"/>
              <a:gd name="T40" fmla="*/ 168 w 353"/>
              <a:gd name="T41" fmla="*/ 337 h 354"/>
              <a:gd name="T42" fmla="*/ 168 w 353"/>
              <a:gd name="T43" fmla="*/ 266 h 354"/>
              <a:gd name="T44" fmla="*/ 168 w 353"/>
              <a:gd name="T45" fmla="*/ 250 h 354"/>
              <a:gd name="T46" fmla="*/ 96 w 353"/>
              <a:gd name="T47" fmla="*/ 185 h 354"/>
              <a:gd name="T48" fmla="*/ 168 w 353"/>
              <a:gd name="T49" fmla="*/ 250 h 354"/>
              <a:gd name="T50" fmla="*/ 96 w 353"/>
              <a:gd name="T51" fmla="*/ 169 h 354"/>
              <a:gd name="T52" fmla="*/ 168 w 353"/>
              <a:gd name="T53" fmla="*/ 104 h 354"/>
              <a:gd name="T54" fmla="*/ 168 w 353"/>
              <a:gd name="T55" fmla="*/ 88 h 354"/>
              <a:gd name="T56" fmla="*/ 168 w 353"/>
              <a:gd name="T57" fmla="*/ 17 h 354"/>
              <a:gd name="T58" fmla="*/ 337 w 353"/>
              <a:gd name="T59" fmla="*/ 169 h 354"/>
              <a:gd name="T60" fmla="*/ 272 w 353"/>
              <a:gd name="T61" fmla="*/ 155 h 354"/>
              <a:gd name="T62" fmla="*/ 270 w 353"/>
              <a:gd name="T63" fmla="*/ 133 h 354"/>
              <a:gd name="T64" fmla="*/ 260 w 353"/>
              <a:gd name="T65" fmla="*/ 89 h 354"/>
              <a:gd name="T66" fmla="*/ 292 w 353"/>
              <a:gd name="T67" fmla="*/ 65 h 354"/>
              <a:gd name="T68" fmla="*/ 280 w 353"/>
              <a:gd name="T69" fmla="*/ 55 h 354"/>
              <a:gd name="T70" fmla="*/ 253 w 353"/>
              <a:gd name="T71" fmla="*/ 69 h 354"/>
              <a:gd name="T72" fmla="*/ 235 w 353"/>
              <a:gd name="T73" fmla="*/ 37 h 354"/>
              <a:gd name="T74" fmla="*/ 224 w 353"/>
              <a:gd name="T75" fmla="*/ 24 h 354"/>
              <a:gd name="T76" fmla="*/ 185 w 353"/>
              <a:gd name="T77" fmla="*/ 17 h 354"/>
              <a:gd name="T78" fmla="*/ 185 w 353"/>
              <a:gd name="T79" fmla="*/ 88 h 354"/>
              <a:gd name="T80" fmla="*/ 185 w 353"/>
              <a:gd name="T81" fmla="*/ 104 h 354"/>
              <a:gd name="T82" fmla="*/ 257 w 353"/>
              <a:gd name="T83" fmla="*/ 169 h 354"/>
              <a:gd name="T84" fmla="*/ 185 w 353"/>
              <a:gd name="T85" fmla="*/ 104 h 354"/>
              <a:gd name="T86" fmla="*/ 257 w 353"/>
              <a:gd name="T87" fmla="*/ 185 h 354"/>
              <a:gd name="T88" fmla="*/ 185 w 353"/>
              <a:gd name="T89" fmla="*/ 250 h 354"/>
              <a:gd name="T90" fmla="*/ 185 w 353"/>
              <a:gd name="T91" fmla="*/ 337 h 354"/>
              <a:gd name="T92" fmla="*/ 240 w 353"/>
              <a:gd name="T93" fmla="*/ 276 h 354"/>
              <a:gd name="T94" fmla="*/ 224 w 353"/>
              <a:gd name="T95" fmla="*/ 330 h 354"/>
              <a:gd name="T96" fmla="*/ 235 w 353"/>
              <a:gd name="T97" fmla="*/ 317 h 354"/>
              <a:gd name="T98" fmla="*/ 253 w 353"/>
              <a:gd name="T99" fmla="*/ 284 h 354"/>
              <a:gd name="T100" fmla="*/ 280 w 353"/>
              <a:gd name="T101" fmla="*/ 299 h 354"/>
              <a:gd name="T102" fmla="*/ 292 w 353"/>
              <a:gd name="T103" fmla="*/ 288 h 354"/>
              <a:gd name="T104" fmla="*/ 260 w 353"/>
              <a:gd name="T105" fmla="*/ 265 h 354"/>
              <a:gd name="T106" fmla="*/ 270 w 353"/>
              <a:gd name="T107" fmla="*/ 221 h 354"/>
              <a:gd name="T108" fmla="*/ 272 w 353"/>
              <a:gd name="T109" fmla="*/ 199 h 354"/>
              <a:gd name="T110" fmla="*/ 337 w 353"/>
              <a:gd name="T111" fmla="*/ 18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 h="354">
                <a:moveTo>
                  <a:pt x="177" y="0"/>
                </a:moveTo>
                <a:cubicBezTo>
                  <a:pt x="79" y="0"/>
                  <a:pt x="0" y="79"/>
                  <a:pt x="0" y="177"/>
                </a:cubicBezTo>
                <a:cubicBezTo>
                  <a:pt x="0" y="274"/>
                  <a:pt x="79" y="354"/>
                  <a:pt x="177" y="354"/>
                </a:cubicBezTo>
                <a:cubicBezTo>
                  <a:pt x="274" y="354"/>
                  <a:pt x="353" y="274"/>
                  <a:pt x="353" y="177"/>
                </a:cubicBezTo>
                <a:cubicBezTo>
                  <a:pt x="353" y="79"/>
                  <a:pt x="274" y="0"/>
                  <a:pt x="177" y="0"/>
                </a:cubicBezTo>
                <a:moveTo>
                  <a:pt x="129" y="24"/>
                </a:moveTo>
                <a:cubicBezTo>
                  <a:pt x="125" y="27"/>
                  <a:pt x="122" y="31"/>
                  <a:pt x="119" y="36"/>
                </a:cubicBezTo>
                <a:cubicBezTo>
                  <a:pt x="119" y="36"/>
                  <a:pt x="118" y="36"/>
                  <a:pt x="118" y="37"/>
                </a:cubicBezTo>
                <a:cubicBezTo>
                  <a:pt x="112" y="46"/>
                  <a:pt x="106" y="56"/>
                  <a:pt x="101" y="68"/>
                </a:cubicBezTo>
                <a:cubicBezTo>
                  <a:pt x="101" y="68"/>
                  <a:pt x="100" y="69"/>
                  <a:pt x="100" y="69"/>
                </a:cubicBezTo>
                <a:cubicBezTo>
                  <a:pt x="100" y="70"/>
                  <a:pt x="100" y="71"/>
                  <a:pt x="99" y="72"/>
                </a:cubicBezTo>
                <a:cubicBezTo>
                  <a:pt x="89" y="67"/>
                  <a:pt x="81" y="61"/>
                  <a:pt x="73" y="55"/>
                </a:cubicBezTo>
                <a:cubicBezTo>
                  <a:pt x="89" y="41"/>
                  <a:pt x="108" y="30"/>
                  <a:pt x="129" y="24"/>
                </a:cubicBezTo>
                <a:moveTo>
                  <a:pt x="61" y="65"/>
                </a:moveTo>
                <a:cubicBezTo>
                  <a:pt x="71" y="74"/>
                  <a:pt x="82" y="81"/>
                  <a:pt x="94" y="87"/>
                </a:cubicBezTo>
                <a:cubicBezTo>
                  <a:pt x="94" y="87"/>
                  <a:pt x="93" y="88"/>
                  <a:pt x="93" y="89"/>
                </a:cubicBezTo>
                <a:cubicBezTo>
                  <a:pt x="89" y="101"/>
                  <a:pt x="86" y="114"/>
                  <a:pt x="84" y="128"/>
                </a:cubicBezTo>
                <a:cubicBezTo>
                  <a:pt x="84" y="129"/>
                  <a:pt x="84" y="131"/>
                  <a:pt x="83" y="133"/>
                </a:cubicBezTo>
                <a:cubicBezTo>
                  <a:pt x="83" y="138"/>
                  <a:pt x="82" y="144"/>
                  <a:pt x="81" y="149"/>
                </a:cubicBezTo>
                <a:cubicBezTo>
                  <a:pt x="81" y="151"/>
                  <a:pt x="81" y="153"/>
                  <a:pt x="81" y="155"/>
                </a:cubicBezTo>
                <a:cubicBezTo>
                  <a:pt x="81" y="160"/>
                  <a:pt x="81" y="164"/>
                  <a:pt x="80" y="169"/>
                </a:cubicBezTo>
                <a:cubicBezTo>
                  <a:pt x="16" y="169"/>
                  <a:pt x="16" y="169"/>
                  <a:pt x="16" y="169"/>
                </a:cubicBezTo>
                <a:cubicBezTo>
                  <a:pt x="18" y="129"/>
                  <a:pt x="35" y="93"/>
                  <a:pt x="61" y="65"/>
                </a:cubicBezTo>
                <a:moveTo>
                  <a:pt x="16" y="185"/>
                </a:moveTo>
                <a:cubicBezTo>
                  <a:pt x="80" y="185"/>
                  <a:pt x="80" y="185"/>
                  <a:pt x="80" y="185"/>
                </a:cubicBezTo>
                <a:cubicBezTo>
                  <a:pt x="81" y="190"/>
                  <a:pt x="81" y="194"/>
                  <a:pt x="81" y="199"/>
                </a:cubicBezTo>
                <a:cubicBezTo>
                  <a:pt x="81" y="201"/>
                  <a:pt x="81" y="203"/>
                  <a:pt x="81" y="205"/>
                </a:cubicBezTo>
                <a:cubicBezTo>
                  <a:pt x="82" y="210"/>
                  <a:pt x="83" y="216"/>
                  <a:pt x="83" y="221"/>
                </a:cubicBezTo>
                <a:cubicBezTo>
                  <a:pt x="84" y="223"/>
                  <a:pt x="84" y="224"/>
                  <a:pt x="84" y="226"/>
                </a:cubicBezTo>
                <a:cubicBezTo>
                  <a:pt x="86" y="240"/>
                  <a:pt x="89" y="253"/>
                  <a:pt x="93" y="265"/>
                </a:cubicBezTo>
                <a:cubicBezTo>
                  <a:pt x="93" y="266"/>
                  <a:pt x="94" y="267"/>
                  <a:pt x="94" y="267"/>
                </a:cubicBezTo>
                <a:cubicBezTo>
                  <a:pt x="82" y="273"/>
                  <a:pt x="71" y="280"/>
                  <a:pt x="61" y="288"/>
                </a:cubicBezTo>
                <a:cubicBezTo>
                  <a:pt x="35" y="261"/>
                  <a:pt x="18" y="225"/>
                  <a:pt x="16" y="185"/>
                </a:cubicBezTo>
                <a:moveTo>
                  <a:pt x="73" y="299"/>
                </a:moveTo>
                <a:cubicBezTo>
                  <a:pt x="81" y="293"/>
                  <a:pt x="89" y="287"/>
                  <a:pt x="99" y="282"/>
                </a:cubicBezTo>
                <a:cubicBezTo>
                  <a:pt x="100" y="283"/>
                  <a:pt x="100" y="284"/>
                  <a:pt x="100" y="284"/>
                </a:cubicBezTo>
                <a:cubicBezTo>
                  <a:pt x="100" y="285"/>
                  <a:pt x="101" y="286"/>
                  <a:pt x="101" y="286"/>
                </a:cubicBezTo>
                <a:cubicBezTo>
                  <a:pt x="106" y="298"/>
                  <a:pt x="112" y="308"/>
                  <a:pt x="118" y="317"/>
                </a:cubicBezTo>
                <a:cubicBezTo>
                  <a:pt x="118" y="317"/>
                  <a:pt x="119" y="318"/>
                  <a:pt x="119" y="318"/>
                </a:cubicBezTo>
                <a:cubicBezTo>
                  <a:pt x="122" y="323"/>
                  <a:pt x="125" y="327"/>
                  <a:pt x="129" y="330"/>
                </a:cubicBezTo>
                <a:cubicBezTo>
                  <a:pt x="108" y="324"/>
                  <a:pt x="89" y="313"/>
                  <a:pt x="73" y="299"/>
                </a:cubicBezTo>
                <a:moveTo>
                  <a:pt x="168" y="337"/>
                </a:moveTo>
                <a:cubicBezTo>
                  <a:pt x="146" y="332"/>
                  <a:pt x="127" y="310"/>
                  <a:pt x="113" y="276"/>
                </a:cubicBezTo>
                <a:cubicBezTo>
                  <a:pt x="130" y="270"/>
                  <a:pt x="149" y="266"/>
                  <a:pt x="168" y="266"/>
                </a:cubicBezTo>
                <a:lnTo>
                  <a:pt x="168" y="337"/>
                </a:lnTo>
                <a:close/>
                <a:moveTo>
                  <a:pt x="168" y="250"/>
                </a:moveTo>
                <a:cubicBezTo>
                  <a:pt x="147" y="250"/>
                  <a:pt x="127" y="254"/>
                  <a:pt x="108" y="261"/>
                </a:cubicBezTo>
                <a:cubicBezTo>
                  <a:pt x="101" y="239"/>
                  <a:pt x="97" y="213"/>
                  <a:pt x="96" y="185"/>
                </a:cubicBezTo>
                <a:cubicBezTo>
                  <a:pt x="168" y="185"/>
                  <a:pt x="168" y="185"/>
                  <a:pt x="168" y="185"/>
                </a:cubicBezTo>
                <a:lnTo>
                  <a:pt x="168" y="250"/>
                </a:lnTo>
                <a:close/>
                <a:moveTo>
                  <a:pt x="168" y="169"/>
                </a:moveTo>
                <a:cubicBezTo>
                  <a:pt x="96" y="169"/>
                  <a:pt x="96" y="169"/>
                  <a:pt x="96" y="169"/>
                </a:cubicBezTo>
                <a:cubicBezTo>
                  <a:pt x="97" y="141"/>
                  <a:pt x="101" y="115"/>
                  <a:pt x="108" y="93"/>
                </a:cubicBezTo>
                <a:cubicBezTo>
                  <a:pt x="127" y="100"/>
                  <a:pt x="147" y="103"/>
                  <a:pt x="168" y="104"/>
                </a:cubicBezTo>
                <a:lnTo>
                  <a:pt x="168" y="169"/>
                </a:lnTo>
                <a:close/>
                <a:moveTo>
                  <a:pt x="168" y="88"/>
                </a:moveTo>
                <a:cubicBezTo>
                  <a:pt x="149" y="87"/>
                  <a:pt x="130" y="84"/>
                  <a:pt x="113" y="78"/>
                </a:cubicBezTo>
                <a:cubicBezTo>
                  <a:pt x="127" y="44"/>
                  <a:pt x="146" y="22"/>
                  <a:pt x="168" y="17"/>
                </a:cubicBezTo>
                <a:lnTo>
                  <a:pt x="168" y="88"/>
                </a:lnTo>
                <a:close/>
                <a:moveTo>
                  <a:pt x="337" y="169"/>
                </a:moveTo>
                <a:cubicBezTo>
                  <a:pt x="273" y="169"/>
                  <a:pt x="273" y="169"/>
                  <a:pt x="273" y="169"/>
                </a:cubicBezTo>
                <a:cubicBezTo>
                  <a:pt x="272" y="164"/>
                  <a:pt x="272" y="160"/>
                  <a:pt x="272" y="155"/>
                </a:cubicBezTo>
                <a:cubicBezTo>
                  <a:pt x="272" y="153"/>
                  <a:pt x="272" y="151"/>
                  <a:pt x="272" y="149"/>
                </a:cubicBezTo>
                <a:cubicBezTo>
                  <a:pt x="271" y="144"/>
                  <a:pt x="270" y="138"/>
                  <a:pt x="270" y="133"/>
                </a:cubicBezTo>
                <a:cubicBezTo>
                  <a:pt x="269" y="131"/>
                  <a:pt x="269" y="129"/>
                  <a:pt x="269" y="128"/>
                </a:cubicBezTo>
                <a:cubicBezTo>
                  <a:pt x="267" y="114"/>
                  <a:pt x="264" y="101"/>
                  <a:pt x="260" y="89"/>
                </a:cubicBezTo>
                <a:cubicBezTo>
                  <a:pt x="260" y="88"/>
                  <a:pt x="259" y="87"/>
                  <a:pt x="259" y="87"/>
                </a:cubicBezTo>
                <a:cubicBezTo>
                  <a:pt x="271" y="81"/>
                  <a:pt x="282" y="74"/>
                  <a:pt x="292" y="65"/>
                </a:cubicBezTo>
                <a:cubicBezTo>
                  <a:pt x="318" y="93"/>
                  <a:pt x="335" y="129"/>
                  <a:pt x="337" y="169"/>
                </a:cubicBezTo>
                <a:moveTo>
                  <a:pt x="280" y="55"/>
                </a:moveTo>
                <a:cubicBezTo>
                  <a:pt x="272" y="61"/>
                  <a:pt x="264" y="67"/>
                  <a:pt x="254" y="72"/>
                </a:cubicBezTo>
                <a:cubicBezTo>
                  <a:pt x="253" y="71"/>
                  <a:pt x="253" y="70"/>
                  <a:pt x="253" y="69"/>
                </a:cubicBezTo>
                <a:cubicBezTo>
                  <a:pt x="253" y="69"/>
                  <a:pt x="252" y="68"/>
                  <a:pt x="252" y="68"/>
                </a:cubicBezTo>
                <a:cubicBezTo>
                  <a:pt x="247" y="56"/>
                  <a:pt x="241" y="46"/>
                  <a:pt x="235" y="37"/>
                </a:cubicBezTo>
                <a:cubicBezTo>
                  <a:pt x="235" y="36"/>
                  <a:pt x="234" y="36"/>
                  <a:pt x="234" y="36"/>
                </a:cubicBezTo>
                <a:cubicBezTo>
                  <a:pt x="231" y="31"/>
                  <a:pt x="228" y="27"/>
                  <a:pt x="224" y="24"/>
                </a:cubicBezTo>
                <a:cubicBezTo>
                  <a:pt x="245" y="30"/>
                  <a:pt x="264" y="41"/>
                  <a:pt x="280" y="55"/>
                </a:cubicBezTo>
                <a:moveTo>
                  <a:pt x="185" y="17"/>
                </a:moveTo>
                <a:cubicBezTo>
                  <a:pt x="207" y="22"/>
                  <a:pt x="226" y="44"/>
                  <a:pt x="240" y="78"/>
                </a:cubicBezTo>
                <a:cubicBezTo>
                  <a:pt x="223" y="84"/>
                  <a:pt x="204" y="87"/>
                  <a:pt x="185" y="88"/>
                </a:cubicBezTo>
                <a:lnTo>
                  <a:pt x="185" y="17"/>
                </a:lnTo>
                <a:close/>
                <a:moveTo>
                  <a:pt x="185" y="104"/>
                </a:moveTo>
                <a:cubicBezTo>
                  <a:pt x="206" y="103"/>
                  <a:pt x="226" y="100"/>
                  <a:pt x="245" y="93"/>
                </a:cubicBezTo>
                <a:cubicBezTo>
                  <a:pt x="252" y="115"/>
                  <a:pt x="256" y="141"/>
                  <a:pt x="257" y="169"/>
                </a:cubicBezTo>
                <a:cubicBezTo>
                  <a:pt x="185" y="169"/>
                  <a:pt x="185" y="169"/>
                  <a:pt x="185" y="169"/>
                </a:cubicBezTo>
                <a:lnTo>
                  <a:pt x="185" y="104"/>
                </a:lnTo>
                <a:close/>
                <a:moveTo>
                  <a:pt x="185" y="185"/>
                </a:moveTo>
                <a:cubicBezTo>
                  <a:pt x="257" y="185"/>
                  <a:pt x="257" y="185"/>
                  <a:pt x="257" y="185"/>
                </a:cubicBezTo>
                <a:cubicBezTo>
                  <a:pt x="256" y="213"/>
                  <a:pt x="252" y="239"/>
                  <a:pt x="245" y="261"/>
                </a:cubicBezTo>
                <a:cubicBezTo>
                  <a:pt x="226" y="254"/>
                  <a:pt x="206" y="250"/>
                  <a:pt x="185" y="250"/>
                </a:cubicBezTo>
                <a:lnTo>
                  <a:pt x="185" y="185"/>
                </a:lnTo>
                <a:close/>
                <a:moveTo>
                  <a:pt x="185" y="337"/>
                </a:moveTo>
                <a:cubicBezTo>
                  <a:pt x="185" y="266"/>
                  <a:pt x="185" y="266"/>
                  <a:pt x="185" y="266"/>
                </a:cubicBezTo>
                <a:cubicBezTo>
                  <a:pt x="204" y="266"/>
                  <a:pt x="223" y="270"/>
                  <a:pt x="240" y="276"/>
                </a:cubicBezTo>
                <a:cubicBezTo>
                  <a:pt x="226" y="310"/>
                  <a:pt x="207" y="332"/>
                  <a:pt x="185" y="337"/>
                </a:cubicBezTo>
                <a:moveTo>
                  <a:pt x="224" y="330"/>
                </a:moveTo>
                <a:cubicBezTo>
                  <a:pt x="228" y="327"/>
                  <a:pt x="231" y="323"/>
                  <a:pt x="234" y="318"/>
                </a:cubicBezTo>
                <a:cubicBezTo>
                  <a:pt x="234" y="318"/>
                  <a:pt x="235" y="317"/>
                  <a:pt x="235" y="317"/>
                </a:cubicBezTo>
                <a:cubicBezTo>
                  <a:pt x="241" y="308"/>
                  <a:pt x="247" y="298"/>
                  <a:pt x="252" y="286"/>
                </a:cubicBezTo>
                <a:cubicBezTo>
                  <a:pt x="252" y="286"/>
                  <a:pt x="253" y="285"/>
                  <a:pt x="253" y="284"/>
                </a:cubicBezTo>
                <a:cubicBezTo>
                  <a:pt x="253" y="284"/>
                  <a:pt x="253" y="283"/>
                  <a:pt x="254" y="282"/>
                </a:cubicBezTo>
                <a:cubicBezTo>
                  <a:pt x="264" y="287"/>
                  <a:pt x="272" y="293"/>
                  <a:pt x="280" y="299"/>
                </a:cubicBezTo>
                <a:cubicBezTo>
                  <a:pt x="264" y="313"/>
                  <a:pt x="245" y="324"/>
                  <a:pt x="224" y="330"/>
                </a:cubicBezTo>
                <a:moveTo>
                  <a:pt x="292" y="288"/>
                </a:moveTo>
                <a:cubicBezTo>
                  <a:pt x="282" y="280"/>
                  <a:pt x="271" y="273"/>
                  <a:pt x="259" y="267"/>
                </a:cubicBezTo>
                <a:cubicBezTo>
                  <a:pt x="259" y="267"/>
                  <a:pt x="260" y="266"/>
                  <a:pt x="260" y="265"/>
                </a:cubicBezTo>
                <a:cubicBezTo>
                  <a:pt x="264" y="253"/>
                  <a:pt x="267" y="240"/>
                  <a:pt x="269" y="226"/>
                </a:cubicBezTo>
                <a:cubicBezTo>
                  <a:pt x="269" y="224"/>
                  <a:pt x="269" y="223"/>
                  <a:pt x="270" y="221"/>
                </a:cubicBezTo>
                <a:cubicBezTo>
                  <a:pt x="270" y="216"/>
                  <a:pt x="271" y="210"/>
                  <a:pt x="272" y="205"/>
                </a:cubicBezTo>
                <a:cubicBezTo>
                  <a:pt x="272" y="203"/>
                  <a:pt x="272" y="201"/>
                  <a:pt x="272" y="199"/>
                </a:cubicBezTo>
                <a:cubicBezTo>
                  <a:pt x="272" y="194"/>
                  <a:pt x="272" y="190"/>
                  <a:pt x="273" y="185"/>
                </a:cubicBezTo>
                <a:cubicBezTo>
                  <a:pt x="337" y="185"/>
                  <a:pt x="337" y="185"/>
                  <a:pt x="337" y="185"/>
                </a:cubicBezTo>
                <a:cubicBezTo>
                  <a:pt x="335" y="225"/>
                  <a:pt x="318" y="261"/>
                  <a:pt x="292" y="288"/>
                </a:cubicBezTo>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14" name="Freeform 13"/>
          <p:cNvSpPr>
            <a:spLocks noEditPoints="1"/>
          </p:cNvSpPr>
          <p:nvPr/>
        </p:nvSpPr>
        <p:spPr bwMode="auto">
          <a:xfrm>
            <a:off x="628650" y="1625727"/>
            <a:ext cx="333849" cy="333849"/>
          </a:xfrm>
          <a:custGeom>
            <a:avLst/>
            <a:gdLst>
              <a:gd name="T0" fmla="*/ 289 w 353"/>
              <a:gd name="T1" fmla="*/ 176 h 353"/>
              <a:gd name="T2" fmla="*/ 305 w 353"/>
              <a:gd name="T3" fmla="*/ 176 h 353"/>
              <a:gd name="T4" fmla="*/ 121 w 353"/>
              <a:gd name="T5" fmla="*/ 274 h 353"/>
              <a:gd name="T6" fmla="*/ 113 w 353"/>
              <a:gd name="T7" fmla="*/ 288 h 353"/>
              <a:gd name="T8" fmla="*/ 121 w 353"/>
              <a:gd name="T9" fmla="*/ 274 h 353"/>
              <a:gd name="T10" fmla="*/ 66 w 353"/>
              <a:gd name="T11" fmla="*/ 241 h 353"/>
              <a:gd name="T12" fmla="*/ 80 w 353"/>
              <a:gd name="T13" fmla="*/ 233 h 353"/>
              <a:gd name="T14" fmla="*/ 113 w 353"/>
              <a:gd name="T15" fmla="*/ 65 h 353"/>
              <a:gd name="T16" fmla="*/ 121 w 353"/>
              <a:gd name="T17" fmla="*/ 79 h 353"/>
              <a:gd name="T18" fmla="*/ 113 w 353"/>
              <a:gd name="T19" fmla="*/ 65 h 353"/>
              <a:gd name="T20" fmla="*/ 48 w 353"/>
              <a:gd name="T21" fmla="*/ 176 h 353"/>
              <a:gd name="T22" fmla="*/ 64 w 353"/>
              <a:gd name="T23" fmla="*/ 176 h 353"/>
              <a:gd name="T24" fmla="*/ 233 w 353"/>
              <a:gd name="T25" fmla="*/ 79 h 353"/>
              <a:gd name="T26" fmla="*/ 241 w 353"/>
              <a:gd name="T27" fmla="*/ 65 h 353"/>
              <a:gd name="T28" fmla="*/ 233 w 353"/>
              <a:gd name="T29" fmla="*/ 79 h 353"/>
              <a:gd name="T30" fmla="*/ 66 w 353"/>
              <a:gd name="T31" fmla="*/ 112 h 353"/>
              <a:gd name="T32" fmla="*/ 80 w 353"/>
              <a:gd name="T33" fmla="*/ 120 h 353"/>
              <a:gd name="T34" fmla="*/ 285 w 353"/>
              <a:gd name="T35" fmla="*/ 230 h 353"/>
              <a:gd name="T36" fmla="*/ 277 w 353"/>
              <a:gd name="T37" fmla="*/ 244 h 353"/>
              <a:gd name="T38" fmla="*/ 285 w 353"/>
              <a:gd name="T39" fmla="*/ 230 h 353"/>
              <a:gd name="T40" fmla="*/ 169 w 353"/>
              <a:gd name="T41" fmla="*/ 297 h 353"/>
              <a:gd name="T42" fmla="*/ 185 w 353"/>
              <a:gd name="T43" fmla="*/ 297 h 353"/>
              <a:gd name="T44" fmla="*/ 277 w 353"/>
              <a:gd name="T45" fmla="*/ 109 h 353"/>
              <a:gd name="T46" fmla="*/ 285 w 353"/>
              <a:gd name="T47" fmla="*/ 123 h 353"/>
              <a:gd name="T48" fmla="*/ 277 w 353"/>
              <a:gd name="T49" fmla="*/ 109 h 353"/>
              <a:gd name="T50" fmla="*/ 208 w 353"/>
              <a:gd name="T51" fmla="*/ 168 h 353"/>
              <a:gd name="T52" fmla="*/ 185 w 353"/>
              <a:gd name="T53" fmla="*/ 56 h 353"/>
              <a:gd name="T54" fmla="*/ 169 w 353"/>
              <a:gd name="T55" fmla="*/ 56 h 353"/>
              <a:gd name="T56" fmla="*/ 145 w 353"/>
              <a:gd name="T57" fmla="*/ 176 h 353"/>
              <a:gd name="T58" fmla="*/ 208 w 353"/>
              <a:gd name="T59" fmla="*/ 184 h 353"/>
              <a:gd name="T60" fmla="*/ 257 w 353"/>
              <a:gd name="T61" fmla="*/ 176 h 353"/>
              <a:gd name="T62" fmla="*/ 177 w 353"/>
              <a:gd name="T63" fmla="*/ 192 h 353"/>
              <a:gd name="T64" fmla="*/ 177 w 353"/>
              <a:gd name="T65" fmla="*/ 160 h 353"/>
              <a:gd name="T66" fmla="*/ 177 w 353"/>
              <a:gd name="T67" fmla="*/ 192 h 353"/>
              <a:gd name="T68" fmla="*/ 230 w 353"/>
              <a:gd name="T69" fmla="*/ 285 h 353"/>
              <a:gd name="T70" fmla="*/ 244 w 353"/>
              <a:gd name="T71" fmla="*/ 277 h 353"/>
              <a:gd name="T72" fmla="*/ 177 w 353"/>
              <a:gd name="T73" fmla="*/ 0 h 353"/>
              <a:gd name="T74" fmla="*/ 177 w 353"/>
              <a:gd name="T75" fmla="*/ 353 h 353"/>
              <a:gd name="T76" fmla="*/ 177 w 353"/>
              <a:gd name="T77" fmla="*/ 0 h 353"/>
              <a:gd name="T78" fmla="*/ 16 w 353"/>
              <a:gd name="T79" fmla="*/ 176 h 353"/>
              <a:gd name="T80" fmla="*/ 337 w 353"/>
              <a:gd name="T81" fmla="*/ 17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 h="353">
                <a:moveTo>
                  <a:pt x="297" y="168"/>
                </a:moveTo>
                <a:cubicBezTo>
                  <a:pt x="293" y="168"/>
                  <a:pt x="289" y="172"/>
                  <a:pt x="289" y="176"/>
                </a:cubicBezTo>
                <a:cubicBezTo>
                  <a:pt x="289" y="181"/>
                  <a:pt x="293" y="184"/>
                  <a:pt x="297" y="184"/>
                </a:cubicBezTo>
                <a:cubicBezTo>
                  <a:pt x="302" y="184"/>
                  <a:pt x="305" y="181"/>
                  <a:pt x="305" y="176"/>
                </a:cubicBezTo>
                <a:cubicBezTo>
                  <a:pt x="305" y="172"/>
                  <a:pt x="302" y="168"/>
                  <a:pt x="297" y="168"/>
                </a:cubicBezTo>
                <a:moveTo>
                  <a:pt x="121" y="274"/>
                </a:moveTo>
                <a:cubicBezTo>
                  <a:pt x="117" y="271"/>
                  <a:pt x="112" y="273"/>
                  <a:pt x="110" y="277"/>
                </a:cubicBezTo>
                <a:cubicBezTo>
                  <a:pt x="107" y="280"/>
                  <a:pt x="109" y="285"/>
                  <a:pt x="113" y="288"/>
                </a:cubicBezTo>
                <a:cubicBezTo>
                  <a:pt x="116" y="290"/>
                  <a:pt x="121" y="289"/>
                  <a:pt x="124" y="285"/>
                </a:cubicBezTo>
                <a:cubicBezTo>
                  <a:pt x="126" y="281"/>
                  <a:pt x="124" y="276"/>
                  <a:pt x="121" y="274"/>
                </a:cubicBezTo>
                <a:moveTo>
                  <a:pt x="69" y="230"/>
                </a:moveTo>
                <a:cubicBezTo>
                  <a:pt x="65" y="232"/>
                  <a:pt x="63" y="237"/>
                  <a:pt x="66" y="241"/>
                </a:cubicBezTo>
                <a:cubicBezTo>
                  <a:pt x="68" y="244"/>
                  <a:pt x="73" y="246"/>
                  <a:pt x="77" y="244"/>
                </a:cubicBezTo>
                <a:cubicBezTo>
                  <a:pt x="80" y="241"/>
                  <a:pt x="82" y="236"/>
                  <a:pt x="80" y="233"/>
                </a:cubicBezTo>
                <a:cubicBezTo>
                  <a:pt x="77" y="229"/>
                  <a:pt x="72" y="227"/>
                  <a:pt x="69" y="230"/>
                </a:cubicBezTo>
                <a:moveTo>
                  <a:pt x="113" y="65"/>
                </a:moveTo>
                <a:cubicBezTo>
                  <a:pt x="109" y="67"/>
                  <a:pt x="107" y="72"/>
                  <a:pt x="110" y="76"/>
                </a:cubicBezTo>
                <a:cubicBezTo>
                  <a:pt x="112" y="80"/>
                  <a:pt x="117" y="81"/>
                  <a:pt x="121" y="79"/>
                </a:cubicBezTo>
                <a:cubicBezTo>
                  <a:pt x="124" y="77"/>
                  <a:pt x="126" y="72"/>
                  <a:pt x="124" y="68"/>
                </a:cubicBezTo>
                <a:cubicBezTo>
                  <a:pt x="121" y="64"/>
                  <a:pt x="116" y="63"/>
                  <a:pt x="113" y="65"/>
                </a:cubicBezTo>
                <a:moveTo>
                  <a:pt x="56" y="168"/>
                </a:moveTo>
                <a:cubicBezTo>
                  <a:pt x="52" y="168"/>
                  <a:pt x="48" y="172"/>
                  <a:pt x="48" y="176"/>
                </a:cubicBezTo>
                <a:cubicBezTo>
                  <a:pt x="48" y="181"/>
                  <a:pt x="52" y="184"/>
                  <a:pt x="56" y="184"/>
                </a:cubicBezTo>
                <a:cubicBezTo>
                  <a:pt x="61" y="184"/>
                  <a:pt x="64" y="181"/>
                  <a:pt x="64" y="176"/>
                </a:cubicBezTo>
                <a:cubicBezTo>
                  <a:pt x="64" y="172"/>
                  <a:pt x="61" y="168"/>
                  <a:pt x="56" y="168"/>
                </a:cubicBezTo>
                <a:moveTo>
                  <a:pt x="233" y="79"/>
                </a:moveTo>
                <a:cubicBezTo>
                  <a:pt x="237" y="81"/>
                  <a:pt x="242" y="80"/>
                  <a:pt x="244" y="76"/>
                </a:cubicBezTo>
                <a:cubicBezTo>
                  <a:pt x="246" y="72"/>
                  <a:pt x="245" y="67"/>
                  <a:pt x="241" y="65"/>
                </a:cubicBezTo>
                <a:cubicBezTo>
                  <a:pt x="237" y="63"/>
                  <a:pt x="232" y="64"/>
                  <a:pt x="230" y="68"/>
                </a:cubicBezTo>
                <a:cubicBezTo>
                  <a:pt x="228" y="72"/>
                  <a:pt x="229" y="77"/>
                  <a:pt x="233" y="79"/>
                </a:cubicBezTo>
                <a:moveTo>
                  <a:pt x="77" y="109"/>
                </a:moveTo>
                <a:cubicBezTo>
                  <a:pt x="73" y="107"/>
                  <a:pt x="68" y="108"/>
                  <a:pt x="66" y="112"/>
                </a:cubicBezTo>
                <a:cubicBezTo>
                  <a:pt x="63" y="116"/>
                  <a:pt x="65" y="121"/>
                  <a:pt x="69" y="123"/>
                </a:cubicBezTo>
                <a:cubicBezTo>
                  <a:pt x="72" y="125"/>
                  <a:pt x="77" y="124"/>
                  <a:pt x="80" y="120"/>
                </a:cubicBezTo>
                <a:cubicBezTo>
                  <a:pt x="82" y="116"/>
                  <a:pt x="80" y="111"/>
                  <a:pt x="77" y="109"/>
                </a:cubicBezTo>
                <a:moveTo>
                  <a:pt x="285" y="230"/>
                </a:moveTo>
                <a:cubicBezTo>
                  <a:pt x="281" y="227"/>
                  <a:pt x="276" y="229"/>
                  <a:pt x="274" y="233"/>
                </a:cubicBezTo>
                <a:cubicBezTo>
                  <a:pt x="272" y="236"/>
                  <a:pt x="273" y="241"/>
                  <a:pt x="277" y="244"/>
                </a:cubicBezTo>
                <a:cubicBezTo>
                  <a:pt x="281" y="246"/>
                  <a:pt x="286" y="244"/>
                  <a:pt x="288" y="241"/>
                </a:cubicBezTo>
                <a:cubicBezTo>
                  <a:pt x="290" y="237"/>
                  <a:pt x="289" y="232"/>
                  <a:pt x="285" y="230"/>
                </a:cubicBezTo>
                <a:moveTo>
                  <a:pt x="177" y="289"/>
                </a:moveTo>
                <a:cubicBezTo>
                  <a:pt x="172" y="289"/>
                  <a:pt x="169" y="292"/>
                  <a:pt x="169" y="297"/>
                </a:cubicBezTo>
                <a:cubicBezTo>
                  <a:pt x="169" y="301"/>
                  <a:pt x="172" y="305"/>
                  <a:pt x="177" y="305"/>
                </a:cubicBezTo>
                <a:cubicBezTo>
                  <a:pt x="181" y="305"/>
                  <a:pt x="185" y="301"/>
                  <a:pt x="185" y="297"/>
                </a:cubicBezTo>
                <a:cubicBezTo>
                  <a:pt x="185" y="292"/>
                  <a:pt x="181" y="289"/>
                  <a:pt x="177" y="289"/>
                </a:cubicBezTo>
                <a:moveTo>
                  <a:pt x="277" y="109"/>
                </a:moveTo>
                <a:cubicBezTo>
                  <a:pt x="273" y="111"/>
                  <a:pt x="272" y="116"/>
                  <a:pt x="274" y="120"/>
                </a:cubicBezTo>
                <a:cubicBezTo>
                  <a:pt x="276" y="124"/>
                  <a:pt x="281" y="125"/>
                  <a:pt x="285" y="123"/>
                </a:cubicBezTo>
                <a:cubicBezTo>
                  <a:pt x="289" y="121"/>
                  <a:pt x="290" y="116"/>
                  <a:pt x="288" y="112"/>
                </a:cubicBezTo>
                <a:cubicBezTo>
                  <a:pt x="286" y="108"/>
                  <a:pt x="281" y="107"/>
                  <a:pt x="277" y="109"/>
                </a:cubicBezTo>
                <a:moveTo>
                  <a:pt x="249" y="168"/>
                </a:moveTo>
                <a:cubicBezTo>
                  <a:pt x="208" y="168"/>
                  <a:pt x="208" y="168"/>
                  <a:pt x="208" y="168"/>
                </a:cubicBezTo>
                <a:cubicBezTo>
                  <a:pt x="205" y="157"/>
                  <a:pt x="196" y="148"/>
                  <a:pt x="185" y="145"/>
                </a:cubicBezTo>
                <a:cubicBezTo>
                  <a:pt x="185" y="56"/>
                  <a:pt x="185" y="56"/>
                  <a:pt x="185" y="56"/>
                </a:cubicBezTo>
                <a:cubicBezTo>
                  <a:pt x="185" y="52"/>
                  <a:pt x="181" y="48"/>
                  <a:pt x="177" y="48"/>
                </a:cubicBezTo>
                <a:cubicBezTo>
                  <a:pt x="172" y="48"/>
                  <a:pt x="169" y="52"/>
                  <a:pt x="169" y="56"/>
                </a:cubicBezTo>
                <a:cubicBezTo>
                  <a:pt x="169" y="145"/>
                  <a:pt x="169" y="145"/>
                  <a:pt x="169" y="145"/>
                </a:cubicBezTo>
                <a:cubicBezTo>
                  <a:pt x="155" y="149"/>
                  <a:pt x="145" y="161"/>
                  <a:pt x="145" y="176"/>
                </a:cubicBezTo>
                <a:cubicBezTo>
                  <a:pt x="145" y="194"/>
                  <a:pt x="159" y="208"/>
                  <a:pt x="177" y="208"/>
                </a:cubicBezTo>
                <a:cubicBezTo>
                  <a:pt x="192" y="208"/>
                  <a:pt x="204" y="198"/>
                  <a:pt x="208" y="184"/>
                </a:cubicBezTo>
                <a:cubicBezTo>
                  <a:pt x="249" y="184"/>
                  <a:pt x="249" y="184"/>
                  <a:pt x="249" y="184"/>
                </a:cubicBezTo>
                <a:cubicBezTo>
                  <a:pt x="254" y="184"/>
                  <a:pt x="257" y="181"/>
                  <a:pt x="257" y="176"/>
                </a:cubicBezTo>
                <a:cubicBezTo>
                  <a:pt x="257" y="172"/>
                  <a:pt x="254" y="168"/>
                  <a:pt x="249" y="168"/>
                </a:cubicBezTo>
                <a:moveTo>
                  <a:pt x="177" y="192"/>
                </a:moveTo>
                <a:cubicBezTo>
                  <a:pt x="168" y="192"/>
                  <a:pt x="161" y="185"/>
                  <a:pt x="161" y="176"/>
                </a:cubicBezTo>
                <a:cubicBezTo>
                  <a:pt x="161" y="168"/>
                  <a:pt x="168" y="160"/>
                  <a:pt x="177" y="160"/>
                </a:cubicBezTo>
                <a:cubicBezTo>
                  <a:pt x="186" y="160"/>
                  <a:pt x="193" y="168"/>
                  <a:pt x="193" y="176"/>
                </a:cubicBezTo>
                <a:cubicBezTo>
                  <a:pt x="193" y="185"/>
                  <a:pt x="186" y="192"/>
                  <a:pt x="177" y="192"/>
                </a:cubicBezTo>
                <a:moveTo>
                  <a:pt x="233" y="274"/>
                </a:moveTo>
                <a:cubicBezTo>
                  <a:pt x="229" y="276"/>
                  <a:pt x="228" y="281"/>
                  <a:pt x="230" y="285"/>
                </a:cubicBezTo>
                <a:cubicBezTo>
                  <a:pt x="232" y="289"/>
                  <a:pt x="237" y="290"/>
                  <a:pt x="241" y="288"/>
                </a:cubicBezTo>
                <a:cubicBezTo>
                  <a:pt x="245" y="285"/>
                  <a:pt x="246" y="280"/>
                  <a:pt x="244" y="277"/>
                </a:cubicBezTo>
                <a:cubicBezTo>
                  <a:pt x="242" y="273"/>
                  <a:pt x="237" y="271"/>
                  <a:pt x="233" y="274"/>
                </a:cubicBezTo>
                <a:moveTo>
                  <a:pt x="177" y="0"/>
                </a:moveTo>
                <a:cubicBezTo>
                  <a:pt x="79" y="0"/>
                  <a:pt x="0" y="79"/>
                  <a:pt x="0" y="176"/>
                </a:cubicBezTo>
                <a:cubicBezTo>
                  <a:pt x="0" y="274"/>
                  <a:pt x="79" y="353"/>
                  <a:pt x="177" y="353"/>
                </a:cubicBezTo>
                <a:cubicBezTo>
                  <a:pt x="274" y="353"/>
                  <a:pt x="353" y="274"/>
                  <a:pt x="353" y="176"/>
                </a:cubicBezTo>
                <a:cubicBezTo>
                  <a:pt x="353" y="79"/>
                  <a:pt x="274" y="0"/>
                  <a:pt x="177" y="0"/>
                </a:cubicBezTo>
                <a:moveTo>
                  <a:pt x="177" y="337"/>
                </a:moveTo>
                <a:cubicBezTo>
                  <a:pt x="88" y="337"/>
                  <a:pt x="16" y="265"/>
                  <a:pt x="16" y="176"/>
                </a:cubicBezTo>
                <a:cubicBezTo>
                  <a:pt x="16" y="88"/>
                  <a:pt x="88" y="16"/>
                  <a:pt x="177" y="16"/>
                </a:cubicBezTo>
                <a:cubicBezTo>
                  <a:pt x="266" y="16"/>
                  <a:pt x="337" y="88"/>
                  <a:pt x="337" y="176"/>
                </a:cubicBezTo>
                <a:cubicBezTo>
                  <a:pt x="337" y="265"/>
                  <a:pt x="266" y="337"/>
                  <a:pt x="177" y="337"/>
                </a:cubicBezTo>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15" name="Freeform 10"/>
          <p:cNvSpPr>
            <a:spLocks noEditPoints="1"/>
          </p:cNvSpPr>
          <p:nvPr/>
        </p:nvSpPr>
        <p:spPr bwMode="auto">
          <a:xfrm>
            <a:off x="726898" y="3698081"/>
            <a:ext cx="168833" cy="309339"/>
          </a:xfrm>
          <a:custGeom>
            <a:avLst/>
            <a:gdLst>
              <a:gd name="T0" fmla="*/ 193 w 193"/>
              <a:gd name="T1" fmla="*/ 136 h 353"/>
              <a:gd name="T2" fmla="*/ 184 w 193"/>
              <a:gd name="T3" fmla="*/ 128 h 353"/>
              <a:gd name="T4" fmla="*/ 121 w 193"/>
              <a:gd name="T5" fmla="*/ 128 h 353"/>
              <a:gd name="T6" fmla="*/ 160 w 193"/>
              <a:gd name="T7" fmla="*/ 10 h 353"/>
              <a:gd name="T8" fmla="*/ 160 w 193"/>
              <a:gd name="T9" fmla="*/ 10 h 353"/>
              <a:gd name="T10" fmla="*/ 160 w 193"/>
              <a:gd name="T11" fmla="*/ 8 h 353"/>
              <a:gd name="T12" fmla="*/ 152 w 193"/>
              <a:gd name="T13" fmla="*/ 0 h 353"/>
              <a:gd name="T14" fmla="*/ 72 w 193"/>
              <a:gd name="T15" fmla="*/ 0 h 353"/>
              <a:gd name="T16" fmla="*/ 65 w 193"/>
              <a:gd name="T17" fmla="*/ 5 h 353"/>
              <a:gd name="T18" fmla="*/ 64 w 193"/>
              <a:gd name="T19" fmla="*/ 5 h 353"/>
              <a:gd name="T20" fmla="*/ 0 w 193"/>
              <a:gd name="T21" fmla="*/ 198 h 353"/>
              <a:gd name="T22" fmla="*/ 0 w 193"/>
              <a:gd name="T23" fmla="*/ 198 h 353"/>
              <a:gd name="T24" fmla="*/ 0 w 193"/>
              <a:gd name="T25" fmla="*/ 200 h 353"/>
              <a:gd name="T26" fmla="*/ 8 w 193"/>
              <a:gd name="T27" fmla="*/ 208 h 353"/>
              <a:gd name="T28" fmla="*/ 79 w 193"/>
              <a:gd name="T29" fmla="*/ 208 h 353"/>
              <a:gd name="T30" fmla="*/ 64 w 193"/>
              <a:gd name="T31" fmla="*/ 344 h 353"/>
              <a:gd name="T32" fmla="*/ 64 w 193"/>
              <a:gd name="T33" fmla="*/ 344 h 353"/>
              <a:gd name="T34" fmla="*/ 64 w 193"/>
              <a:gd name="T35" fmla="*/ 345 h 353"/>
              <a:gd name="T36" fmla="*/ 72 w 193"/>
              <a:gd name="T37" fmla="*/ 353 h 353"/>
              <a:gd name="T38" fmla="*/ 79 w 193"/>
              <a:gd name="T39" fmla="*/ 348 h 353"/>
              <a:gd name="T40" fmla="*/ 79 w 193"/>
              <a:gd name="T41" fmla="*/ 348 h 353"/>
              <a:gd name="T42" fmla="*/ 192 w 193"/>
              <a:gd name="T43" fmla="*/ 139 h 353"/>
              <a:gd name="T44" fmla="*/ 192 w 193"/>
              <a:gd name="T45" fmla="*/ 139 h 353"/>
              <a:gd name="T46" fmla="*/ 193 w 193"/>
              <a:gd name="T47" fmla="*/ 136 h 353"/>
              <a:gd name="T48" fmla="*/ 85 w 193"/>
              <a:gd name="T49" fmla="*/ 305 h 353"/>
              <a:gd name="T50" fmla="*/ 96 w 193"/>
              <a:gd name="T51" fmla="*/ 201 h 353"/>
              <a:gd name="T52" fmla="*/ 96 w 193"/>
              <a:gd name="T53" fmla="*/ 201 h 353"/>
              <a:gd name="T54" fmla="*/ 96 w 193"/>
              <a:gd name="T55" fmla="*/ 200 h 353"/>
              <a:gd name="T56" fmla="*/ 88 w 193"/>
              <a:gd name="T57" fmla="*/ 192 h 353"/>
              <a:gd name="T58" fmla="*/ 19 w 193"/>
              <a:gd name="T59" fmla="*/ 192 h 353"/>
              <a:gd name="T60" fmla="*/ 78 w 193"/>
              <a:gd name="T61" fmla="*/ 16 h 353"/>
              <a:gd name="T62" fmla="*/ 141 w 193"/>
              <a:gd name="T63" fmla="*/ 16 h 353"/>
              <a:gd name="T64" fmla="*/ 102 w 193"/>
              <a:gd name="T65" fmla="*/ 134 h 353"/>
              <a:gd name="T66" fmla="*/ 102 w 193"/>
              <a:gd name="T67" fmla="*/ 134 h 353"/>
              <a:gd name="T68" fmla="*/ 101 w 193"/>
              <a:gd name="T69" fmla="*/ 136 h 353"/>
              <a:gd name="T70" fmla="*/ 109 w 193"/>
              <a:gd name="T71" fmla="*/ 144 h 353"/>
              <a:gd name="T72" fmla="*/ 171 w 193"/>
              <a:gd name="T73" fmla="*/ 144 h 353"/>
              <a:gd name="T74" fmla="*/ 85 w 193"/>
              <a:gd name="T75"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53">
                <a:moveTo>
                  <a:pt x="193" y="136"/>
                </a:moveTo>
                <a:cubicBezTo>
                  <a:pt x="193" y="132"/>
                  <a:pt x="189" y="128"/>
                  <a:pt x="184" y="128"/>
                </a:cubicBezTo>
                <a:cubicBezTo>
                  <a:pt x="121" y="128"/>
                  <a:pt x="121" y="128"/>
                  <a:pt x="121" y="128"/>
                </a:cubicBezTo>
                <a:cubicBezTo>
                  <a:pt x="160" y="10"/>
                  <a:pt x="160" y="10"/>
                  <a:pt x="160" y="10"/>
                </a:cubicBezTo>
                <a:cubicBezTo>
                  <a:pt x="160" y="10"/>
                  <a:pt x="160" y="10"/>
                  <a:pt x="160" y="10"/>
                </a:cubicBezTo>
                <a:cubicBezTo>
                  <a:pt x="160" y="9"/>
                  <a:pt x="160" y="9"/>
                  <a:pt x="160" y="8"/>
                </a:cubicBezTo>
                <a:cubicBezTo>
                  <a:pt x="160" y="3"/>
                  <a:pt x="157" y="0"/>
                  <a:pt x="152" y="0"/>
                </a:cubicBezTo>
                <a:cubicBezTo>
                  <a:pt x="72" y="0"/>
                  <a:pt x="72" y="0"/>
                  <a:pt x="72" y="0"/>
                </a:cubicBezTo>
                <a:cubicBezTo>
                  <a:pt x="69" y="0"/>
                  <a:pt x="66" y="2"/>
                  <a:pt x="65" y="5"/>
                </a:cubicBezTo>
                <a:cubicBezTo>
                  <a:pt x="64" y="5"/>
                  <a:pt x="64" y="5"/>
                  <a:pt x="64" y="5"/>
                </a:cubicBezTo>
                <a:cubicBezTo>
                  <a:pt x="0" y="198"/>
                  <a:pt x="0" y="198"/>
                  <a:pt x="0" y="198"/>
                </a:cubicBezTo>
                <a:cubicBezTo>
                  <a:pt x="0" y="198"/>
                  <a:pt x="0" y="198"/>
                  <a:pt x="0" y="198"/>
                </a:cubicBezTo>
                <a:cubicBezTo>
                  <a:pt x="0" y="199"/>
                  <a:pt x="0" y="199"/>
                  <a:pt x="0" y="200"/>
                </a:cubicBezTo>
                <a:cubicBezTo>
                  <a:pt x="0" y="205"/>
                  <a:pt x="3" y="208"/>
                  <a:pt x="8" y="208"/>
                </a:cubicBezTo>
                <a:cubicBezTo>
                  <a:pt x="79" y="208"/>
                  <a:pt x="79" y="208"/>
                  <a:pt x="79" y="208"/>
                </a:cubicBezTo>
                <a:cubicBezTo>
                  <a:pt x="64" y="344"/>
                  <a:pt x="64" y="344"/>
                  <a:pt x="64" y="344"/>
                </a:cubicBezTo>
                <a:cubicBezTo>
                  <a:pt x="64" y="344"/>
                  <a:pt x="64" y="344"/>
                  <a:pt x="64" y="344"/>
                </a:cubicBezTo>
                <a:cubicBezTo>
                  <a:pt x="64" y="344"/>
                  <a:pt x="64" y="344"/>
                  <a:pt x="64" y="345"/>
                </a:cubicBezTo>
                <a:cubicBezTo>
                  <a:pt x="64" y="349"/>
                  <a:pt x="68" y="353"/>
                  <a:pt x="72" y="353"/>
                </a:cubicBezTo>
                <a:cubicBezTo>
                  <a:pt x="75" y="353"/>
                  <a:pt x="78" y="351"/>
                  <a:pt x="79" y="348"/>
                </a:cubicBezTo>
                <a:cubicBezTo>
                  <a:pt x="79" y="348"/>
                  <a:pt x="79" y="348"/>
                  <a:pt x="79" y="348"/>
                </a:cubicBezTo>
                <a:cubicBezTo>
                  <a:pt x="192" y="139"/>
                  <a:pt x="192" y="139"/>
                  <a:pt x="192" y="139"/>
                </a:cubicBezTo>
                <a:cubicBezTo>
                  <a:pt x="192" y="139"/>
                  <a:pt x="192" y="139"/>
                  <a:pt x="192" y="139"/>
                </a:cubicBezTo>
                <a:cubicBezTo>
                  <a:pt x="192" y="138"/>
                  <a:pt x="193" y="137"/>
                  <a:pt x="193" y="136"/>
                </a:cubicBezTo>
                <a:moveTo>
                  <a:pt x="85" y="305"/>
                </a:moveTo>
                <a:cubicBezTo>
                  <a:pt x="96" y="201"/>
                  <a:pt x="96" y="201"/>
                  <a:pt x="96" y="201"/>
                </a:cubicBezTo>
                <a:cubicBezTo>
                  <a:pt x="96" y="201"/>
                  <a:pt x="96" y="201"/>
                  <a:pt x="96" y="201"/>
                </a:cubicBezTo>
                <a:cubicBezTo>
                  <a:pt x="96" y="201"/>
                  <a:pt x="96" y="201"/>
                  <a:pt x="96" y="200"/>
                </a:cubicBezTo>
                <a:cubicBezTo>
                  <a:pt x="96" y="196"/>
                  <a:pt x="93" y="192"/>
                  <a:pt x="88" y="192"/>
                </a:cubicBezTo>
                <a:cubicBezTo>
                  <a:pt x="19" y="192"/>
                  <a:pt x="19" y="192"/>
                  <a:pt x="19" y="192"/>
                </a:cubicBezTo>
                <a:cubicBezTo>
                  <a:pt x="78" y="16"/>
                  <a:pt x="78" y="16"/>
                  <a:pt x="78" y="16"/>
                </a:cubicBezTo>
                <a:cubicBezTo>
                  <a:pt x="141" y="16"/>
                  <a:pt x="141" y="16"/>
                  <a:pt x="141" y="16"/>
                </a:cubicBezTo>
                <a:cubicBezTo>
                  <a:pt x="102" y="134"/>
                  <a:pt x="102" y="134"/>
                  <a:pt x="102" y="134"/>
                </a:cubicBezTo>
                <a:cubicBezTo>
                  <a:pt x="102" y="134"/>
                  <a:pt x="102" y="134"/>
                  <a:pt x="102" y="134"/>
                </a:cubicBezTo>
                <a:cubicBezTo>
                  <a:pt x="102" y="134"/>
                  <a:pt x="101" y="135"/>
                  <a:pt x="101" y="136"/>
                </a:cubicBezTo>
                <a:cubicBezTo>
                  <a:pt x="101" y="140"/>
                  <a:pt x="105" y="144"/>
                  <a:pt x="109" y="144"/>
                </a:cubicBezTo>
                <a:cubicBezTo>
                  <a:pt x="171" y="144"/>
                  <a:pt x="171" y="144"/>
                  <a:pt x="171" y="144"/>
                </a:cubicBezTo>
                <a:lnTo>
                  <a:pt x="85" y="305"/>
                </a:ln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506"/>
          </a:p>
        </p:txBody>
      </p:sp>
    </p:spTree>
    <p:extLst>
      <p:ext uri="{BB962C8B-B14F-4D97-AF65-F5344CB8AC3E}">
        <p14:creationId xmlns:p14="http://schemas.microsoft.com/office/powerpoint/2010/main" val="2246485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93725" y="1125952"/>
            <a:ext cx="0" cy="22989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7940" y="1031389"/>
            <a:ext cx="2554088" cy="2488053"/>
          </a:xfrm>
          <a:prstGeom prst="rect">
            <a:avLst/>
          </a:prstGeom>
          <a:noFill/>
          <a:ln>
            <a:noFill/>
          </a:ln>
        </p:spPr>
        <p:txBody>
          <a:bodyPr wrap="square" lIns="0" tIns="0" rIns="0" bIns="0" rtlCol="0">
            <a:spAutoFit/>
          </a:bodyPr>
          <a:lstStyle/>
          <a:p>
            <a:pPr>
              <a:lnSpc>
                <a:spcPct val="130000"/>
              </a:lnSpc>
            </a:pPr>
            <a:r>
              <a:rPr lang="en-US" sz="3200" cap="all" spc="80" dirty="0">
                <a:solidFill>
                  <a:schemeClr val="accent2"/>
                </a:solidFill>
                <a:latin typeface="Lato Black" panose="020F0A02020204030203" pitchFamily="34" charset="0"/>
                <a:ea typeface="Open Sans Light" panose="020B0306030504020204" pitchFamily="34" charset="0"/>
                <a:cs typeface="Open Sans Light" panose="020B0306030504020204" pitchFamily="34" charset="0"/>
              </a:rPr>
              <a:t>NATO Allies</a:t>
            </a:r>
          </a:p>
          <a:p>
            <a:pPr>
              <a:lnSpc>
                <a:spcPct val="130000"/>
              </a:lnSpc>
            </a:pPr>
            <a:r>
              <a:rPr lang="en-US" sz="32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Falling Behind</a:t>
            </a:r>
            <a:endParaRPr lang="en-US" sz="3200" cap="all" spc="80" dirty="0">
              <a:solidFill>
                <a:schemeClr val="accent2"/>
              </a:solidFill>
              <a:latin typeface="Lato Black" panose="020F0A02020204030203" pitchFamily="34" charset="0"/>
              <a:ea typeface="Open Sans Light" panose="020B0306030504020204" pitchFamily="34" charset="0"/>
              <a:cs typeface="Open Sans Light" panose="020B0306030504020204" pitchFamily="34" charset="0"/>
            </a:endParaRPr>
          </a:p>
        </p:txBody>
      </p:sp>
      <p:sp>
        <p:nvSpPr>
          <p:cNvPr id="17" name="Title 2"/>
          <p:cNvSpPr txBox="1">
            <a:spLocks/>
          </p:cNvSpPr>
          <p:nvPr/>
        </p:nvSpPr>
        <p:spPr>
          <a:xfrm>
            <a:off x="4241489" y="1530801"/>
            <a:ext cx="3894571" cy="1477328"/>
          </a:xfrm>
          <a:prstGeom prst="rect">
            <a:avLst/>
          </a:prstGeom>
        </p:spPr>
        <p:txBody>
          <a:bodyPr wrap="square" lIns="0" tIns="0" rIns="0" bIns="0" anchor="t">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171450" indent="-171450" algn="l">
              <a:buFont typeface="Arial" panose="020B0604020202020204" pitchFamily="34" charset="0"/>
              <a:buChar char="•"/>
            </a:pPr>
            <a:r>
              <a:rPr lang="en-US" sz="1200" cap="all" spc="20" dirty="0">
                <a:solidFill>
                  <a:schemeClr val="accent1"/>
                </a:solidFill>
                <a:latin typeface="Lato" panose="020F0502020204030203" pitchFamily="34" charset="0"/>
              </a:rPr>
              <a:t>SLOW European investment in data center and AI infrastructure.</a:t>
            </a:r>
            <a:br>
              <a:rPr lang="en-US" sz="1200" cap="all" spc="20" dirty="0">
                <a:solidFill>
                  <a:schemeClr val="accent1"/>
                </a:solidFill>
                <a:latin typeface="Lato" panose="020F0502020204030203" pitchFamily="34" charset="0"/>
              </a:rPr>
            </a:br>
            <a:endParaRPr lang="en-US" sz="1200" cap="all" spc="20" dirty="0">
              <a:solidFill>
                <a:schemeClr val="accent1"/>
              </a:solidFill>
              <a:latin typeface="Lato" panose="020F0502020204030203" pitchFamily="34" charset="0"/>
            </a:endParaRPr>
          </a:p>
          <a:p>
            <a:pPr marL="171450" indent="-171450" algn="l">
              <a:buFont typeface="Arial" panose="020B0604020202020204" pitchFamily="34" charset="0"/>
              <a:buChar char="•"/>
            </a:pPr>
            <a:r>
              <a:rPr lang="en-US" sz="1200" cap="all" spc="20" dirty="0">
                <a:solidFill>
                  <a:schemeClr val="accent1"/>
                </a:solidFill>
                <a:latin typeface="Lato" panose="020F0502020204030203" pitchFamily="34" charset="0"/>
              </a:rPr>
              <a:t>Conservative GPU adoption, slower refresh cycles hinder competitiveness.</a:t>
            </a:r>
          </a:p>
          <a:p>
            <a:pPr marL="171450" indent="-171450" algn="l">
              <a:buFont typeface="Arial" panose="020B0604020202020204" pitchFamily="34" charset="0"/>
              <a:buChar char="•"/>
            </a:pPr>
            <a:endParaRPr lang="en-US" sz="1200" cap="all" spc="20" dirty="0">
              <a:solidFill>
                <a:schemeClr val="accent1"/>
              </a:solidFill>
              <a:latin typeface="Lato" panose="020F0502020204030203" pitchFamily="34" charset="0"/>
            </a:endParaRPr>
          </a:p>
          <a:p>
            <a:pPr marL="171450" indent="-171450" algn="l">
              <a:buFont typeface="Arial" panose="020B0604020202020204" pitchFamily="34" charset="0"/>
              <a:buChar char="•"/>
            </a:pPr>
            <a:r>
              <a:rPr lang="en-US" sz="1200" cap="all" spc="20" dirty="0">
                <a:solidFill>
                  <a:schemeClr val="accent1"/>
                </a:solidFill>
                <a:latin typeface="Lato"/>
                <a:ea typeface="Open Sans"/>
                <a:cs typeface="Open Sans"/>
              </a:rPr>
              <a:t>European regulatory focus slowing practical AI deployment.</a:t>
            </a:r>
            <a:endParaRPr lang="en-US" sz="1200" cap="all" spc="20" dirty="0">
              <a:solidFill>
                <a:schemeClr val="accent1"/>
              </a:solidFill>
              <a:latin typeface="Lato" panose="020F0502020204030203" pitchFamily="34" charset="0"/>
            </a:endParaRPr>
          </a:p>
        </p:txBody>
      </p:sp>
    </p:spTree>
    <p:extLst>
      <p:ext uri="{BB962C8B-B14F-4D97-AF65-F5344CB8AC3E}">
        <p14:creationId xmlns:p14="http://schemas.microsoft.com/office/powerpoint/2010/main" val="3416121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705" y="1571818"/>
            <a:ext cx="5501752" cy="2714432"/>
            <a:chOff x="3983038" y="4003675"/>
            <a:chExt cx="16416338" cy="8099426"/>
          </a:xfrm>
          <a:solidFill>
            <a:schemeClr val="accent6"/>
          </a:solidFill>
        </p:grpSpPr>
        <p:sp>
          <p:nvSpPr>
            <p:cNvPr id="5" name="Freeform 5"/>
            <p:cNvSpPr>
              <a:spLocks/>
            </p:cNvSpPr>
            <p:nvPr/>
          </p:nvSpPr>
          <p:spPr bwMode="auto">
            <a:xfrm>
              <a:off x="12225338" y="10021888"/>
              <a:ext cx="581025" cy="577850"/>
            </a:xfrm>
            <a:custGeom>
              <a:avLst/>
              <a:gdLst>
                <a:gd name="T0" fmla="*/ 166 w 448"/>
                <a:gd name="T1" fmla="*/ 427 h 447"/>
                <a:gd name="T2" fmla="*/ 186 w 448"/>
                <a:gd name="T3" fmla="*/ 416 h 447"/>
                <a:gd name="T4" fmla="*/ 205 w 448"/>
                <a:gd name="T5" fmla="*/ 441 h 447"/>
                <a:gd name="T6" fmla="*/ 249 w 448"/>
                <a:gd name="T7" fmla="*/ 440 h 447"/>
                <a:gd name="T8" fmla="*/ 272 w 448"/>
                <a:gd name="T9" fmla="*/ 417 h 447"/>
                <a:gd name="T10" fmla="*/ 272 w 448"/>
                <a:gd name="T11" fmla="*/ 185 h 447"/>
                <a:gd name="T12" fmla="*/ 307 w 448"/>
                <a:gd name="T13" fmla="*/ 172 h 447"/>
                <a:gd name="T14" fmla="*/ 307 w 448"/>
                <a:gd name="T15" fmla="*/ 51 h 447"/>
                <a:gd name="T16" fmla="*/ 341 w 448"/>
                <a:gd name="T17" fmla="*/ 47 h 447"/>
                <a:gd name="T18" fmla="*/ 380 w 448"/>
                <a:gd name="T19" fmla="*/ 36 h 447"/>
                <a:gd name="T20" fmla="*/ 399 w 448"/>
                <a:gd name="T21" fmla="*/ 49 h 447"/>
                <a:gd name="T22" fmla="*/ 424 w 448"/>
                <a:gd name="T23" fmla="*/ 34 h 447"/>
                <a:gd name="T24" fmla="*/ 448 w 448"/>
                <a:gd name="T25" fmla="*/ 29 h 447"/>
                <a:gd name="T26" fmla="*/ 445 w 448"/>
                <a:gd name="T27" fmla="*/ 21 h 447"/>
                <a:gd name="T28" fmla="*/ 371 w 448"/>
                <a:gd name="T29" fmla="*/ 26 h 447"/>
                <a:gd name="T30" fmla="*/ 316 w 448"/>
                <a:gd name="T31" fmla="*/ 30 h 447"/>
                <a:gd name="T32" fmla="*/ 239 w 448"/>
                <a:gd name="T33" fmla="*/ 30 h 447"/>
                <a:gd name="T34" fmla="*/ 227 w 448"/>
                <a:gd name="T35" fmla="*/ 17 h 447"/>
                <a:gd name="T36" fmla="*/ 105 w 448"/>
                <a:gd name="T37" fmla="*/ 17 h 447"/>
                <a:gd name="T38" fmla="*/ 74 w 448"/>
                <a:gd name="T39" fmla="*/ 9 h 447"/>
                <a:gd name="T40" fmla="*/ 40 w 448"/>
                <a:gd name="T41" fmla="*/ 7 h 447"/>
                <a:gd name="T42" fmla="*/ 24 w 448"/>
                <a:gd name="T43" fmla="*/ 0 h 447"/>
                <a:gd name="T44" fmla="*/ 12 w 448"/>
                <a:gd name="T45" fmla="*/ 9 h 447"/>
                <a:gd name="T46" fmla="*/ 1 w 448"/>
                <a:gd name="T47" fmla="*/ 12 h 447"/>
                <a:gd name="T48" fmla="*/ 21 w 448"/>
                <a:gd name="T49" fmla="*/ 58 h 447"/>
                <a:gd name="T50" fmla="*/ 55 w 448"/>
                <a:gd name="T51" fmla="*/ 129 h 447"/>
                <a:gd name="T52" fmla="*/ 91 w 448"/>
                <a:gd name="T53" fmla="*/ 203 h 447"/>
                <a:gd name="T54" fmla="*/ 93 w 448"/>
                <a:gd name="T55" fmla="*/ 262 h 447"/>
                <a:gd name="T56" fmla="*/ 105 w 448"/>
                <a:gd name="T57" fmla="*/ 317 h 447"/>
                <a:gd name="T58" fmla="*/ 129 w 448"/>
                <a:gd name="T59" fmla="*/ 402 h 447"/>
                <a:gd name="T60" fmla="*/ 151 w 448"/>
                <a:gd name="T61" fmla="*/ 430 h 447"/>
                <a:gd name="T62" fmla="*/ 166 w 448"/>
                <a:gd name="T63" fmla="*/ 42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447">
                  <a:moveTo>
                    <a:pt x="166" y="427"/>
                  </a:moveTo>
                  <a:cubicBezTo>
                    <a:pt x="166" y="420"/>
                    <a:pt x="179" y="406"/>
                    <a:pt x="186" y="416"/>
                  </a:cubicBezTo>
                  <a:cubicBezTo>
                    <a:pt x="193" y="427"/>
                    <a:pt x="190" y="441"/>
                    <a:pt x="205" y="441"/>
                  </a:cubicBezTo>
                  <a:cubicBezTo>
                    <a:pt x="219" y="441"/>
                    <a:pt x="245" y="447"/>
                    <a:pt x="249" y="440"/>
                  </a:cubicBezTo>
                  <a:cubicBezTo>
                    <a:pt x="253" y="434"/>
                    <a:pt x="272" y="429"/>
                    <a:pt x="272" y="417"/>
                  </a:cubicBezTo>
                  <a:cubicBezTo>
                    <a:pt x="272" y="406"/>
                    <a:pt x="272" y="194"/>
                    <a:pt x="272" y="185"/>
                  </a:cubicBezTo>
                  <a:cubicBezTo>
                    <a:pt x="272" y="177"/>
                    <a:pt x="307" y="185"/>
                    <a:pt x="307" y="172"/>
                  </a:cubicBezTo>
                  <a:cubicBezTo>
                    <a:pt x="307" y="158"/>
                    <a:pt x="307" y="51"/>
                    <a:pt x="307" y="51"/>
                  </a:cubicBezTo>
                  <a:cubicBezTo>
                    <a:pt x="307" y="51"/>
                    <a:pt x="333" y="49"/>
                    <a:pt x="341" y="47"/>
                  </a:cubicBezTo>
                  <a:cubicBezTo>
                    <a:pt x="348" y="45"/>
                    <a:pt x="374" y="32"/>
                    <a:pt x="380" y="36"/>
                  </a:cubicBezTo>
                  <a:cubicBezTo>
                    <a:pt x="387" y="40"/>
                    <a:pt x="395" y="54"/>
                    <a:pt x="399" y="49"/>
                  </a:cubicBezTo>
                  <a:cubicBezTo>
                    <a:pt x="403" y="44"/>
                    <a:pt x="414" y="34"/>
                    <a:pt x="424" y="34"/>
                  </a:cubicBezTo>
                  <a:cubicBezTo>
                    <a:pt x="430" y="34"/>
                    <a:pt x="439" y="31"/>
                    <a:pt x="448" y="29"/>
                  </a:cubicBezTo>
                  <a:cubicBezTo>
                    <a:pt x="446" y="26"/>
                    <a:pt x="445" y="23"/>
                    <a:pt x="445" y="21"/>
                  </a:cubicBezTo>
                  <a:cubicBezTo>
                    <a:pt x="445" y="12"/>
                    <a:pt x="381" y="23"/>
                    <a:pt x="371" y="26"/>
                  </a:cubicBezTo>
                  <a:cubicBezTo>
                    <a:pt x="360" y="30"/>
                    <a:pt x="327" y="35"/>
                    <a:pt x="316" y="30"/>
                  </a:cubicBezTo>
                  <a:cubicBezTo>
                    <a:pt x="306" y="25"/>
                    <a:pt x="239" y="30"/>
                    <a:pt x="239" y="30"/>
                  </a:cubicBezTo>
                  <a:cubicBezTo>
                    <a:pt x="227" y="17"/>
                    <a:pt x="227" y="17"/>
                    <a:pt x="227" y="17"/>
                  </a:cubicBezTo>
                  <a:cubicBezTo>
                    <a:pt x="227" y="17"/>
                    <a:pt x="118" y="17"/>
                    <a:pt x="105" y="17"/>
                  </a:cubicBezTo>
                  <a:cubicBezTo>
                    <a:pt x="93" y="17"/>
                    <a:pt x="84" y="16"/>
                    <a:pt x="74" y="9"/>
                  </a:cubicBezTo>
                  <a:cubicBezTo>
                    <a:pt x="63" y="2"/>
                    <a:pt x="53" y="2"/>
                    <a:pt x="40" y="7"/>
                  </a:cubicBezTo>
                  <a:cubicBezTo>
                    <a:pt x="28" y="12"/>
                    <a:pt x="33" y="0"/>
                    <a:pt x="24" y="0"/>
                  </a:cubicBezTo>
                  <a:cubicBezTo>
                    <a:pt x="16" y="0"/>
                    <a:pt x="12" y="9"/>
                    <a:pt x="12" y="9"/>
                  </a:cubicBezTo>
                  <a:cubicBezTo>
                    <a:pt x="1" y="12"/>
                    <a:pt x="1" y="12"/>
                    <a:pt x="1" y="12"/>
                  </a:cubicBezTo>
                  <a:cubicBezTo>
                    <a:pt x="0" y="22"/>
                    <a:pt x="9" y="42"/>
                    <a:pt x="21" y="58"/>
                  </a:cubicBezTo>
                  <a:cubicBezTo>
                    <a:pt x="33" y="74"/>
                    <a:pt x="47" y="104"/>
                    <a:pt x="55" y="129"/>
                  </a:cubicBezTo>
                  <a:cubicBezTo>
                    <a:pt x="63" y="155"/>
                    <a:pt x="85" y="183"/>
                    <a:pt x="91" y="203"/>
                  </a:cubicBezTo>
                  <a:cubicBezTo>
                    <a:pt x="97" y="222"/>
                    <a:pt x="87" y="249"/>
                    <a:pt x="93" y="262"/>
                  </a:cubicBezTo>
                  <a:cubicBezTo>
                    <a:pt x="98" y="274"/>
                    <a:pt x="102" y="296"/>
                    <a:pt x="105" y="317"/>
                  </a:cubicBezTo>
                  <a:cubicBezTo>
                    <a:pt x="108" y="338"/>
                    <a:pt x="110" y="384"/>
                    <a:pt x="129" y="402"/>
                  </a:cubicBezTo>
                  <a:cubicBezTo>
                    <a:pt x="136" y="409"/>
                    <a:pt x="144" y="419"/>
                    <a:pt x="151" y="430"/>
                  </a:cubicBezTo>
                  <a:cubicBezTo>
                    <a:pt x="160" y="431"/>
                    <a:pt x="166" y="432"/>
                    <a:pt x="166" y="42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 name="Freeform 6"/>
            <p:cNvSpPr>
              <a:spLocks/>
            </p:cNvSpPr>
            <p:nvPr/>
          </p:nvSpPr>
          <p:spPr bwMode="auto">
            <a:xfrm>
              <a:off x="12806363" y="9958388"/>
              <a:ext cx="363538" cy="317500"/>
            </a:xfrm>
            <a:custGeom>
              <a:avLst/>
              <a:gdLst>
                <a:gd name="T0" fmla="*/ 186 w 281"/>
                <a:gd name="T1" fmla="*/ 11 h 245"/>
                <a:gd name="T2" fmla="*/ 181 w 281"/>
                <a:gd name="T3" fmla="*/ 0 h 245"/>
                <a:gd name="T4" fmla="*/ 151 w 281"/>
                <a:gd name="T5" fmla="*/ 0 h 245"/>
                <a:gd name="T6" fmla="*/ 131 w 281"/>
                <a:gd name="T7" fmla="*/ 18 h 245"/>
                <a:gd name="T8" fmla="*/ 99 w 281"/>
                <a:gd name="T9" fmla="*/ 43 h 245"/>
                <a:gd name="T10" fmla="*/ 62 w 281"/>
                <a:gd name="T11" fmla="*/ 83 h 245"/>
                <a:gd name="T12" fmla="*/ 18 w 281"/>
                <a:gd name="T13" fmla="*/ 75 h 245"/>
                <a:gd name="T14" fmla="*/ 0 w 281"/>
                <a:gd name="T15" fmla="*/ 78 h 245"/>
                <a:gd name="T16" fmla="*/ 20 w 281"/>
                <a:gd name="T17" fmla="*/ 98 h 245"/>
                <a:gd name="T18" fmla="*/ 39 w 281"/>
                <a:gd name="T19" fmla="*/ 140 h 245"/>
                <a:gd name="T20" fmla="*/ 74 w 281"/>
                <a:gd name="T21" fmla="*/ 165 h 245"/>
                <a:gd name="T22" fmla="*/ 88 w 281"/>
                <a:gd name="T23" fmla="*/ 191 h 245"/>
                <a:gd name="T24" fmla="*/ 113 w 281"/>
                <a:gd name="T25" fmla="*/ 216 h 245"/>
                <a:gd name="T26" fmla="*/ 138 w 281"/>
                <a:gd name="T27" fmla="*/ 231 h 245"/>
                <a:gd name="T28" fmla="*/ 171 w 281"/>
                <a:gd name="T29" fmla="*/ 237 h 245"/>
                <a:gd name="T30" fmla="*/ 211 w 281"/>
                <a:gd name="T31" fmla="*/ 245 h 245"/>
                <a:gd name="T32" fmla="*/ 247 w 281"/>
                <a:gd name="T33" fmla="*/ 209 h 245"/>
                <a:gd name="T34" fmla="*/ 256 w 281"/>
                <a:gd name="T35" fmla="*/ 175 h 245"/>
                <a:gd name="T36" fmla="*/ 275 w 281"/>
                <a:gd name="T37" fmla="*/ 148 h 245"/>
                <a:gd name="T38" fmla="*/ 264 w 281"/>
                <a:gd name="T39" fmla="*/ 122 h 245"/>
                <a:gd name="T40" fmla="*/ 273 w 281"/>
                <a:gd name="T41" fmla="*/ 90 h 245"/>
                <a:gd name="T42" fmla="*/ 272 w 281"/>
                <a:gd name="T43" fmla="*/ 36 h 245"/>
                <a:gd name="T44" fmla="*/ 231 w 281"/>
                <a:gd name="T45" fmla="*/ 22 h 245"/>
                <a:gd name="T46" fmla="*/ 186 w 281"/>
                <a:gd name="T47" fmla="*/ 1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45">
                  <a:moveTo>
                    <a:pt x="186" y="11"/>
                  </a:moveTo>
                  <a:cubicBezTo>
                    <a:pt x="181" y="0"/>
                    <a:pt x="181" y="0"/>
                    <a:pt x="181" y="0"/>
                  </a:cubicBezTo>
                  <a:cubicBezTo>
                    <a:pt x="151" y="0"/>
                    <a:pt x="151" y="0"/>
                    <a:pt x="151" y="0"/>
                  </a:cubicBezTo>
                  <a:cubicBezTo>
                    <a:pt x="131" y="6"/>
                    <a:pt x="131" y="12"/>
                    <a:pt x="131" y="18"/>
                  </a:cubicBezTo>
                  <a:cubicBezTo>
                    <a:pt x="131" y="24"/>
                    <a:pt x="112" y="39"/>
                    <a:pt x="99" y="43"/>
                  </a:cubicBezTo>
                  <a:cubicBezTo>
                    <a:pt x="85" y="47"/>
                    <a:pt x="71" y="78"/>
                    <a:pt x="62" y="83"/>
                  </a:cubicBezTo>
                  <a:cubicBezTo>
                    <a:pt x="54" y="87"/>
                    <a:pt x="26" y="76"/>
                    <a:pt x="18" y="75"/>
                  </a:cubicBezTo>
                  <a:cubicBezTo>
                    <a:pt x="14" y="75"/>
                    <a:pt x="7" y="76"/>
                    <a:pt x="0" y="78"/>
                  </a:cubicBezTo>
                  <a:cubicBezTo>
                    <a:pt x="5" y="87"/>
                    <a:pt x="16" y="98"/>
                    <a:pt x="20" y="98"/>
                  </a:cubicBezTo>
                  <a:cubicBezTo>
                    <a:pt x="25" y="98"/>
                    <a:pt x="27" y="135"/>
                    <a:pt x="39" y="140"/>
                  </a:cubicBezTo>
                  <a:cubicBezTo>
                    <a:pt x="51" y="146"/>
                    <a:pt x="74" y="158"/>
                    <a:pt x="74" y="165"/>
                  </a:cubicBezTo>
                  <a:cubicBezTo>
                    <a:pt x="74" y="172"/>
                    <a:pt x="88" y="181"/>
                    <a:pt x="88" y="191"/>
                  </a:cubicBezTo>
                  <a:cubicBezTo>
                    <a:pt x="88" y="202"/>
                    <a:pt x="102" y="216"/>
                    <a:pt x="113" y="216"/>
                  </a:cubicBezTo>
                  <a:cubicBezTo>
                    <a:pt x="135" y="215"/>
                    <a:pt x="138" y="225"/>
                    <a:pt x="138" y="231"/>
                  </a:cubicBezTo>
                  <a:cubicBezTo>
                    <a:pt x="138" y="237"/>
                    <a:pt x="167" y="231"/>
                    <a:pt x="171" y="237"/>
                  </a:cubicBezTo>
                  <a:cubicBezTo>
                    <a:pt x="175" y="243"/>
                    <a:pt x="204" y="241"/>
                    <a:pt x="211" y="245"/>
                  </a:cubicBezTo>
                  <a:cubicBezTo>
                    <a:pt x="223" y="233"/>
                    <a:pt x="241" y="217"/>
                    <a:pt x="247" y="209"/>
                  </a:cubicBezTo>
                  <a:cubicBezTo>
                    <a:pt x="256" y="197"/>
                    <a:pt x="248" y="179"/>
                    <a:pt x="256" y="175"/>
                  </a:cubicBezTo>
                  <a:cubicBezTo>
                    <a:pt x="264" y="170"/>
                    <a:pt x="281" y="150"/>
                    <a:pt x="275" y="148"/>
                  </a:cubicBezTo>
                  <a:cubicBezTo>
                    <a:pt x="269" y="147"/>
                    <a:pt x="273" y="131"/>
                    <a:pt x="264" y="122"/>
                  </a:cubicBezTo>
                  <a:cubicBezTo>
                    <a:pt x="255" y="112"/>
                    <a:pt x="275" y="108"/>
                    <a:pt x="273" y="90"/>
                  </a:cubicBezTo>
                  <a:cubicBezTo>
                    <a:pt x="272" y="73"/>
                    <a:pt x="277" y="39"/>
                    <a:pt x="272" y="36"/>
                  </a:cubicBezTo>
                  <a:cubicBezTo>
                    <a:pt x="267" y="33"/>
                    <a:pt x="245" y="31"/>
                    <a:pt x="231" y="22"/>
                  </a:cubicBezTo>
                  <a:cubicBezTo>
                    <a:pt x="217" y="12"/>
                    <a:pt x="186" y="11"/>
                    <a:pt x="186" y="1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 name="Freeform 7"/>
            <p:cNvSpPr>
              <a:spLocks/>
            </p:cNvSpPr>
            <p:nvPr/>
          </p:nvSpPr>
          <p:spPr bwMode="auto">
            <a:xfrm>
              <a:off x="12577763" y="10058400"/>
              <a:ext cx="406400" cy="442913"/>
            </a:xfrm>
            <a:custGeom>
              <a:avLst/>
              <a:gdLst>
                <a:gd name="T0" fmla="*/ 289 w 314"/>
                <a:gd name="T1" fmla="*/ 138 h 341"/>
                <a:gd name="T2" fmla="*/ 264 w 314"/>
                <a:gd name="T3" fmla="*/ 113 h 341"/>
                <a:gd name="T4" fmla="*/ 250 w 314"/>
                <a:gd name="T5" fmla="*/ 87 h 341"/>
                <a:gd name="T6" fmla="*/ 215 w 314"/>
                <a:gd name="T7" fmla="*/ 62 h 341"/>
                <a:gd name="T8" fmla="*/ 196 w 314"/>
                <a:gd name="T9" fmla="*/ 20 h 341"/>
                <a:gd name="T10" fmla="*/ 176 w 314"/>
                <a:gd name="T11" fmla="*/ 0 h 341"/>
                <a:gd name="T12" fmla="*/ 152 w 314"/>
                <a:gd name="T13" fmla="*/ 5 h 341"/>
                <a:gd name="T14" fmla="*/ 127 w 314"/>
                <a:gd name="T15" fmla="*/ 20 h 341"/>
                <a:gd name="T16" fmla="*/ 108 w 314"/>
                <a:gd name="T17" fmla="*/ 7 h 341"/>
                <a:gd name="T18" fmla="*/ 69 w 314"/>
                <a:gd name="T19" fmla="*/ 18 h 341"/>
                <a:gd name="T20" fmla="*/ 35 w 314"/>
                <a:gd name="T21" fmla="*/ 22 h 341"/>
                <a:gd name="T22" fmla="*/ 35 w 314"/>
                <a:gd name="T23" fmla="*/ 143 h 341"/>
                <a:gd name="T24" fmla="*/ 0 w 314"/>
                <a:gd name="T25" fmla="*/ 156 h 341"/>
                <a:gd name="T26" fmla="*/ 0 w 314"/>
                <a:gd name="T27" fmla="*/ 260 h 341"/>
                <a:gd name="T28" fmla="*/ 17 w 314"/>
                <a:gd name="T29" fmla="*/ 271 h 341"/>
                <a:gd name="T30" fmla="*/ 28 w 314"/>
                <a:gd name="T31" fmla="*/ 310 h 341"/>
                <a:gd name="T32" fmla="*/ 21 w 314"/>
                <a:gd name="T33" fmla="*/ 319 h 341"/>
                <a:gd name="T34" fmla="*/ 27 w 314"/>
                <a:gd name="T35" fmla="*/ 334 h 341"/>
                <a:gd name="T36" fmla="*/ 63 w 314"/>
                <a:gd name="T37" fmla="*/ 332 h 341"/>
                <a:gd name="T38" fmla="*/ 95 w 314"/>
                <a:gd name="T39" fmla="*/ 296 h 341"/>
                <a:gd name="T40" fmla="*/ 119 w 314"/>
                <a:gd name="T41" fmla="*/ 277 h 341"/>
                <a:gd name="T42" fmla="*/ 160 w 314"/>
                <a:gd name="T43" fmla="*/ 291 h 341"/>
                <a:gd name="T44" fmla="*/ 194 w 314"/>
                <a:gd name="T45" fmla="*/ 275 h 341"/>
                <a:gd name="T46" fmla="*/ 207 w 314"/>
                <a:gd name="T47" fmla="*/ 249 h 341"/>
                <a:gd name="T48" fmla="*/ 237 w 314"/>
                <a:gd name="T49" fmla="*/ 227 h 341"/>
                <a:gd name="T50" fmla="*/ 252 w 314"/>
                <a:gd name="T51" fmla="*/ 203 h 341"/>
                <a:gd name="T52" fmla="*/ 280 w 314"/>
                <a:gd name="T53" fmla="*/ 182 h 341"/>
                <a:gd name="T54" fmla="*/ 302 w 314"/>
                <a:gd name="T55" fmla="*/ 170 h 341"/>
                <a:gd name="T56" fmla="*/ 314 w 314"/>
                <a:gd name="T57" fmla="*/ 153 h 341"/>
                <a:gd name="T58" fmla="*/ 314 w 314"/>
                <a:gd name="T59" fmla="*/ 153 h 341"/>
                <a:gd name="T60" fmla="*/ 289 w 314"/>
                <a:gd name="T61" fmla="*/ 13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4" h="341">
                  <a:moveTo>
                    <a:pt x="289" y="138"/>
                  </a:moveTo>
                  <a:cubicBezTo>
                    <a:pt x="278" y="138"/>
                    <a:pt x="264" y="124"/>
                    <a:pt x="264" y="113"/>
                  </a:cubicBezTo>
                  <a:cubicBezTo>
                    <a:pt x="264" y="103"/>
                    <a:pt x="250" y="94"/>
                    <a:pt x="250" y="87"/>
                  </a:cubicBezTo>
                  <a:cubicBezTo>
                    <a:pt x="250" y="80"/>
                    <a:pt x="227" y="68"/>
                    <a:pt x="215" y="62"/>
                  </a:cubicBezTo>
                  <a:cubicBezTo>
                    <a:pt x="203" y="57"/>
                    <a:pt x="201" y="20"/>
                    <a:pt x="196" y="20"/>
                  </a:cubicBezTo>
                  <a:cubicBezTo>
                    <a:pt x="192" y="20"/>
                    <a:pt x="181" y="9"/>
                    <a:pt x="176" y="0"/>
                  </a:cubicBezTo>
                  <a:cubicBezTo>
                    <a:pt x="167" y="2"/>
                    <a:pt x="158" y="5"/>
                    <a:pt x="152" y="5"/>
                  </a:cubicBezTo>
                  <a:cubicBezTo>
                    <a:pt x="142" y="5"/>
                    <a:pt x="131" y="15"/>
                    <a:pt x="127" y="20"/>
                  </a:cubicBezTo>
                  <a:cubicBezTo>
                    <a:pt x="123" y="25"/>
                    <a:pt x="115" y="11"/>
                    <a:pt x="108" y="7"/>
                  </a:cubicBezTo>
                  <a:cubicBezTo>
                    <a:pt x="102" y="3"/>
                    <a:pt x="76" y="16"/>
                    <a:pt x="69" y="18"/>
                  </a:cubicBezTo>
                  <a:cubicBezTo>
                    <a:pt x="61" y="20"/>
                    <a:pt x="35" y="22"/>
                    <a:pt x="35" y="22"/>
                  </a:cubicBezTo>
                  <a:cubicBezTo>
                    <a:pt x="35" y="22"/>
                    <a:pt x="35" y="129"/>
                    <a:pt x="35" y="143"/>
                  </a:cubicBezTo>
                  <a:cubicBezTo>
                    <a:pt x="35" y="156"/>
                    <a:pt x="0" y="148"/>
                    <a:pt x="0" y="156"/>
                  </a:cubicBezTo>
                  <a:cubicBezTo>
                    <a:pt x="0" y="160"/>
                    <a:pt x="0" y="208"/>
                    <a:pt x="0" y="260"/>
                  </a:cubicBezTo>
                  <a:cubicBezTo>
                    <a:pt x="8" y="263"/>
                    <a:pt x="15" y="266"/>
                    <a:pt x="17" y="271"/>
                  </a:cubicBezTo>
                  <a:cubicBezTo>
                    <a:pt x="21" y="281"/>
                    <a:pt x="30" y="304"/>
                    <a:pt x="28" y="310"/>
                  </a:cubicBezTo>
                  <a:cubicBezTo>
                    <a:pt x="26" y="317"/>
                    <a:pt x="21" y="312"/>
                    <a:pt x="21" y="319"/>
                  </a:cubicBezTo>
                  <a:cubicBezTo>
                    <a:pt x="21" y="325"/>
                    <a:pt x="17" y="334"/>
                    <a:pt x="27" y="334"/>
                  </a:cubicBezTo>
                  <a:cubicBezTo>
                    <a:pt x="38" y="334"/>
                    <a:pt x="55" y="341"/>
                    <a:pt x="63" y="332"/>
                  </a:cubicBezTo>
                  <a:cubicBezTo>
                    <a:pt x="70" y="324"/>
                    <a:pt x="94" y="305"/>
                    <a:pt x="95" y="296"/>
                  </a:cubicBezTo>
                  <a:cubicBezTo>
                    <a:pt x="96" y="286"/>
                    <a:pt x="101" y="266"/>
                    <a:pt x="119" y="277"/>
                  </a:cubicBezTo>
                  <a:cubicBezTo>
                    <a:pt x="136" y="289"/>
                    <a:pt x="137" y="291"/>
                    <a:pt x="160" y="291"/>
                  </a:cubicBezTo>
                  <a:cubicBezTo>
                    <a:pt x="183" y="291"/>
                    <a:pt x="189" y="290"/>
                    <a:pt x="194" y="275"/>
                  </a:cubicBezTo>
                  <a:cubicBezTo>
                    <a:pt x="198" y="260"/>
                    <a:pt x="194" y="249"/>
                    <a:pt x="207" y="249"/>
                  </a:cubicBezTo>
                  <a:cubicBezTo>
                    <a:pt x="221" y="249"/>
                    <a:pt x="237" y="237"/>
                    <a:pt x="237" y="227"/>
                  </a:cubicBezTo>
                  <a:cubicBezTo>
                    <a:pt x="237" y="218"/>
                    <a:pt x="243" y="203"/>
                    <a:pt x="252" y="203"/>
                  </a:cubicBezTo>
                  <a:cubicBezTo>
                    <a:pt x="260" y="203"/>
                    <a:pt x="278" y="193"/>
                    <a:pt x="280" y="182"/>
                  </a:cubicBezTo>
                  <a:cubicBezTo>
                    <a:pt x="282" y="172"/>
                    <a:pt x="297" y="176"/>
                    <a:pt x="302" y="170"/>
                  </a:cubicBezTo>
                  <a:cubicBezTo>
                    <a:pt x="304" y="167"/>
                    <a:pt x="309" y="160"/>
                    <a:pt x="314" y="153"/>
                  </a:cubicBezTo>
                  <a:cubicBezTo>
                    <a:pt x="314" y="153"/>
                    <a:pt x="314" y="153"/>
                    <a:pt x="314" y="153"/>
                  </a:cubicBezTo>
                  <a:cubicBezTo>
                    <a:pt x="314" y="147"/>
                    <a:pt x="311" y="137"/>
                    <a:pt x="289" y="13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 name="Freeform 8"/>
            <p:cNvSpPr>
              <a:spLocks/>
            </p:cNvSpPr>
            <p:nvPr/>
          </p:nvSpPr>
          <p:spPr bwMode="auto">
            <a:xfrm>
              <a:off x="13057188" y="10437813"/>
              <a:ext cx="60325" cy="76200"/>
            </a:xfrm>
            <a:custGeom>
              <a:avLst/>
              <a:gdLst>
                <a:gd name="T0" fmla="*/ 24 w 47"/>
                <a:gd name="T1" fmla="*/ 0 h 59"/>
                <a:gd name="T2" fmla="*/ 0 w 47"/>
                <a:gd name="T3" fmla="*/ 26 h 59"/>
                <a:gd name="T4" fmla="*/ 21 w 47"/>
                <a:gd name="T5" fmla="*/ 58 h 59"/>
                <a:gd name="T6" fmla="*/ 41 w 47"/>
                <a:gd name="T7" fmla="*/ 50 h 59"/>
                <a:gd name="T8" fmla="*/ 47 w 47"/>
                <a:gd name="T9" fmla="*/ 41 h 59"/>
                <a:gd name="T10" fmla="*/ 44 w 47"/>
                <a:gd name="T11" fmla="*/ 11 h 59"/>
                <a:gd name="T12" fmla="*/ 24 w 4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47" h="59">
                  <a:moveTo>
                    <a:pt x="24" y="0"/>
                  </a:moveTo>
                  <a:cubicBezTo>
                    <a:pt x="15" y="0"/>
                    <a:pt x="0" y="21"/>
                    <a:pt x="0" y="26"/>
                  </a:cubicBezTo>
                  <a:cubicBezTo>
                    <a:pt x="0" y="30"/>
                    <a:pt x="11" y="58"/>
                    <a:pt x="21" y="58"/>
                  </a:cubicBezTo>
                  <a:cubicBezTo>
                    <a:pt x="32" y="59"/>
                    <a:pt x="40" y="58"/>
                    <a:pt x="41" y="50"/>
                  </a:cubicBezTo>
                  <a:cubicBezTo>
                    <a:pt x="41" y="46"/>
                    <a:pt x="44" y="43"/>
                    <a:pt x="47" y="41"/>
                  </a:cubicBezTo>
                  <a:cubicBezTo>
                    <a:pt x="46" y="34"/>
                    <a:pt x="44" y="20"/>
                    <a:pt x="44" y="11"/>
                  </a:cubicBezTo>
                  <a:cubicBezTo>
                    <a:pt x="37" y="6"/>
                    <a:pt x="29" y="0"/>
                    <a:pt x="24" y="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 name="Freeform 9"/>
            <p:cNvSpPr>
              <a:spLocks/>
            </p:cNvSpPr>
            <p:nvPr/>
          </p:nvSpPr>
          <p:spPr bwMode="auto">
            <a:xfrm>
              <a:off x="12892088" y="10569575"/>
              <a:ext cx="101600" cy="109538"/>
            </a:xfrm>
            <a:custGeom>
              <a:avLst/>
              <a:gdLst>
                <a:gd name="T0" fmla="*/ 57 w 79"/>
                <a:gd name="T1" fmla="*/ 8 h 85"/>
                <a:gd name="T2" fmla="*/ 21 w 79"/>
                <a:gd name="T3" fmla="*/ 22 h 85"/>
                <a:gd name="T4" fmla="*/ 0 w 79"/>
                <a:gd name="T5" fmla="*/ 54 h 85"/>
                <a:gd name="T6" fmla="*/ 21 w 79"/>
                <a:gd name="T7" fmla="*/ 83 h 85"/>
                <a:gd name="T8" fmla="*/ 36 w 79"/>
                <a:gd name="T9" fmla="*/ 85 h 85"/>
                <a:gd name="T10" fmla="*/ 44 w 79"/>
                <a:gd name="T11" fmla="*/ 66 h 85"/>
                <a:gd name="T12" fmla="*/ 67 w 79"/>
                <a:gd name="T13" fmla="*/ 60 h 85"/>
                <a:gd name="T14" fmla="*/ 79 w 79"/>
                <a:gd name="T15" fmla="*/ 35 h 85"/>
                <a:gd name="T16" fmla="*/ 57 w 79"/>
                <a:gd name="T17"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85">
                  <a:moveTo>
                    <a:pt x="57" y="8"/>
                  </a:moveTo>
                  <a:cubicBezTo>
                    <a:pt x="52" y="0"/>
                    <a:pt x="25" y="14"/>
                    <a:pt x="21" y="22"/>
                  </a:cubicBezTo>
                  <a:cubicBezTo>
                    <a:pt x="17" y="31"/>
                    <a:pt x="0" y="54"/>
                    <a:pt x="0" y="54"/>
                  </a:cubicBezTo>
                  <a:cubicBezTo>
                    <a:pt x="21" y="83"/>
                    <a:pt x="21" y="83"/>
                    <a:pt x="21" y="83"/>
                  </a:cubicBezTo>
                  <a:cubicBezTo>
                    <a:pt x="36" y="85"/>
                    <a:pt x="36" y="85"/>
                    <a:pt x="36" y="85"/>
                  </a:cubicBezTo>
                  <a:cubicBezTo>
                    <a:pt x="36" y="85"/>
                    <a:pt x="40" y="75"/>
                    <a:pt x="44" y="66"/>
                  </a:cubicBezTo>
                  <a:cubicBezTo>
                    <a:pt x="48" y="58"/>
                    <a:pt x="67" y="68"/>
                    <a:pt x="67" y="60"/>
                  </a:cubicBezTo>
                  <a:cubicBezTo>
                    <a:pt x="67" y="52"/>
                    <a:pt x="79" y="43"/>
                    <a:pt x="79" y="35"/>
                  </a:cubicBezTo>
                  <a:cubicBezTo>
                    <a:pt x="79" y="27"/>
                    <a:pt x="61" y="16"/>
                    <a:pt x="57" y="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 name="Freeform 10"/>
            <p:cNvSpPr>
              <a:spLocks noEditPoints="1"/>
            </p:cNvSpPr>
            <p:nvPr/>
          </p:nvSpPr>
          <p:spPr bwMode="auto">
            <a:xfrm>
              <a:off x="12420601" y="10256838"/>
              <a:ext cx="731838" cy="642938"/>
            </a:xfrm>
            <a:custGeom>
              <a:avLst/>
              <a:gdLst>
                <a:gd name="T0" fmla="*/ 538 w 565"/>
                <a:gd name="T1" fmla="*/ 185 h 496"/>
                <a:gd name="T2" fmla="*/ 538 w 565"/>
                <a:gd name="T3" fmla="*/ 181 h 496"/>
                <a:gd name="T4" fmla="*/ 532 w 565"/>
                <a:gd name="T5" fmla="*/ 190 h 496"/>
                <a:gd name="T6" fmla="*/ 512 w 565"/>
                <a:gd name="T7" fmla="*/ 198 h 496"/>
                <a:gd name="T8" fmla="*/ 491 w 565"/>
                <a:gd name="T9" fmla="*/ 166 h 496"/>
                <a:gd name="T10" fmla="*/ 515 w 565"/>
                <a:gd name="T11" fmla="*/ 140 h 496"/>
                <a:gd name="T12" fmla="*/ 535 w 565"/>
                <a:gd name="T13" fmla="*/ 151 h 496"/>
                <a:gd name="T14" fmla="*/ 535 w 565"/>
                <a:gd name="T15" fmla="*/ 144 h 496"/>
                <a:gd name="T16" fmla="*/ 531 w 565"/>
                <a:gd name="T17" fmla="*/ 80 h 496"/>
                <a:gd name="T18" fmla="*/ 510 w 565"/>
                <a:gd name="T19" fmla="*/ 15 h 496"/>
                <a:gd name="T20" fmla="*/ 468 w 565"/>
                <a:gd name="T21" fmla="*/ 6 h 496"/>
                <a:gd name="T22" fmla="*/ 435 w 565"/>
                <a:gd name="T23" fmla="*/ 0 h 496"/>
                <a:gd name="T24" fmla="*/ 423 w 565"/>
                <a:gd name="T25" fmla="*/ 17 h 496"/>
                <a:gd name="T26" fmla="*/ 401 w 565"/>
                <a:gd name="T27" fmla="*/ 29 h 496"/>
                <a:gd name="T28" fmla="*/ 373 w 565"/>
                <a:gd name="T29" fmla="*/ 50 h 496"/>
                <a:gd name="T30" fmla="*/ 358 w 565"/>
                <a:gd name="T31" fmla="*/ 74 h 496"/>
                <a:gd name="T32" fmla="*/ 328 w 565"/>
                <a:gd name="T33" fmla="*/ 96 h 496"/>
                <a:gd name="T34" fmla="*/ 315 w 565"/>
                <a:gd name="T35" fmla="*/ 122 h 496"/>
                <a:gd name="T36" fmla="*/ 281 w 565"/>
                <a:gd name="T37" fmla="*/ 138 h 496"/>
                <a:gd name="T38" fmla="*/ 240 w 565"/>
                <a:gd name="T39" fmla="*/ 124 h 496"/>
                <a:gd name="T40" fmla="*/ 216 w 565"/>
                <a:gd name="T41" fmla="*/ 143 h 496"/>
                <a:gd name="T42" fmla="*/ 184 w 565"/>
                <a:gd name="T43" fmla="*/ 179 h 496"/>
                <a:gd name="T44" fmla="*/ 148 w 565"/>
                <a:gd name="T45" fmla="*/ 181 h 496"/>
                <a:gd name="T46" fmla="*/ 142 w 565"/>
                <a:gd name="T47" fmla="*/ 166 h 496"/>
                <a:gd name="T48" fmla="*/ 149 w 565"/>
                <a:gd name="T49" fmla="*/ 157 h 496"/>
                <a:gd name="T50" fmla="*/ 138 w 565"/>
                <a:gd name="T51" fmla="*/ 118 h 496"/>
                <a:gd name="T52" fmla="*/ 121 w 565"/>
                <a:gd name="T53" fmla="*/ 107 h 496"/>
                <a:gd name="T54" fmla="*/ 121 w 565"/>
                <a:gd name="T55" fmla="*/ 235 h 496"/>
                <a:gd name="T56" fmla="*/ 98 w 565"/>
                <a:gd name="T57" fmla="*/ 258 h 496"/>
                <a:gd name="T58" fmla="*/ 54 w 565"/>
                <a:gd name="T59" fmla="*/ 259 h 496"/>
                <a:gd name="T60" fmla="*/ 35 w 565"/>
                <a:gd name="T61" fmla="*/ 234 h 496"/>
                <a:gd name="T62" fmla="*/ 15 w 565"/>
                <a:gd name="T63" fmla="*/ 245 h 496"/>
                <a:gd name="T64" fmla="*/ 0 w 565"/>
                <a:gd name="T65" fmla="*/ 248 h 496"/>
                <a:gd name="T66" fmla="*/ 26 w 565"/>
                <a:gd name="T67" fmla="*/ 305 h 496"/>
                <a:gd name="T68" fmla="*/ 60 w 565"/>
                <a:gd name="T69" fmla="*/ 374 h 496"/>
                <a:gd name="T70" fmla="*/ 60 w 565"/>
                <a:gd name="T71" fmla="*/ 407 h 496"/>
                <a:gd name="T72" fmla="*/ 61 w 565"/>
                <a:gd name="T73" fmla="*/ 436 h 496"/>
                <a:gd name="T74" fmla="*/ 72 w 565"/>
                <a:gd name="T75" fmla="*/ 466 h 496"/>
                <a:gd name="T76" fmla="*/ 87 w 565"/>
                <a:gd name="T77" fmla="*/ 475 h 496"/>
                <a:gd name="T78" fmla="*/ 106 w 565"/>
                <a:gd name="T79" fmla="*/ 490 h 496"/>
                <a:gd name="T80" fmla="*/ 128 w 565"/>
                <a:gd name="T81" fmla="*/ 488 h 496"/>
                <a:gd name="T82" fmla="*/ 170 w 565"/>
                <a:gd name="T83" fmla="*/ 477 h 496"/>
                <a:gd name="T84" fmla="*/ 202 w 565"/>
                <a:gd name="T85" fmla="*/ 464 h 496"/>
                <a:gd name="T86" fmla="*/ 256 w 565"/>
                <a:gd name="T87" fmla="*/ 464 h 496"/>
                <a:gd name="T88" fmla="*/ 290 w 565"/>
                <a:gd name="T89" fmla="*/ 460 h 496"/>
                <a:gd name="T90" fmla="*/ 312 w 565"/>
                <a:gd name="T91" fmla="*/ 455 h 496"/>
                <a:gd name="T92" fmla="*/ 342 w 565"/>
                <a:gd name="T93" fmla="*/ 445 h 496"/>
                <a:gd name="T94" fmla="*/ 414 w 565"/>
                <a:gd name="T95" fmla="*/ 399 h 496"/>
                <a:gd name="T96" fmla="*/ 498 w 565"/>
                <a:gd name="T97" fmla="*/ 297 h 496"/>
                <a:gd name="T98" fmla="*/ 548 w 565"/>
                <a:gd name="T99" fmla="*/ 241 h 496"/>
                <a:gd name="T100" fmla="*/ 565 w 565"/>
                <a:gd name="T101" fmla="*/ 183 h 496"/>
                <a:gd name="T102" fmla="*/ 538 w 565"/>
                <a:gd name="T103" fmla="*/ 185 h 496"/>
                <a:gd name="T104" fmla="*/ 430 w 565"/>
                <a:gd name="T105" fmla="*/ 301 h 496"/>
                <a:gd name="T106" fmla="*/ 407 w 565"/>
                <a:gd name="T107" fmla="*/ 307 h 496"/>
                <a:gd name="T108" fmla="*/ 399 w 565"/>
                <a:gd name="T109" fmla="*/ 326 h 496"/>
                <a:gd name="T110" fmla="*/ 384 w 565"/>
                <a:gd name="T111" fmla="*/ 324 h 496"/>
                <a:gd name="T112" fmla="*/ 363 w 565"/>
                <a:gd name="T113" fmla="*/ 295 h 496"/>
                <a:gd name="T114" fmla="*/ 384 w 565"/>
                <a:gd name="T115" fmla="*/ 263 h 496"/>
                <a:gd name="T116" fmla="*/ 420 w 565"/>
                <a:gd name="T117" fmla="*/ 249 h 496"/>
                <a:gd name="T118" fmla="*/ 442 w 565"/>
                <a:gd name="T119" fmla="*/ 276 h 496"/>
                <a:gd name="T120" fmla="*/ 430 w 565"/>
                <a:gd name="T121" fmla="*/ 30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5" h="496">
                  <a:moveTo>
                    <a:pt x="538" y="185"/>
                  </a:moveTo>
                  <a:cubicBezTo>
                    <a:pt x="538" y="185"/>
                    <a:pt x="538" y="183"/>
                    <a:pt x="538" y="181"/>
                  </a:cubicBezTo>
                  <a:cubicBezTo>
                    <a:pt x="535" y="183"/>
                    <a:pt x="532" y="186"/>
                    <a:pt x="532" y="190"/>
                  </a:cubicBezTo>
                  <a:cubicBezTo>
                    <a:pt x="531" y="198"/>
                    <a:pt x="523" y="199"/>
                    <a:pt x="512" y="198"/>
                  </a:cubicBezTo>
                  <a:cubicBezTo>
                    <a:pt x="502" y="198"/>
                    <a:pt x="491" y="170"/>
                    <a:pt x="491" y="166"/>
                  </a:cubicBezTo>
                  <a:cubicBezTo>
                    <a:pt x="491" y="161"/>
                    <a:pt x="506" y="140"/>
                    <a:pt x="515" y="140"/>
                  </a:cubicBezTo>
                  <a:cubicBezTo>
                    <a:pt x="520" y="140"/>
                    <a:pt x="528" y="146"/>
                    <a:pt x="535" y="151"/>
                  </a:cubicBezTo>
                  <a:cubicBezTo>
                    <a:pt x="534" y="148"/>
                    <a:pt x="534" y="145"/>
                    <a:pt x="535" y="144"/>
                  </a:cubicBezTo>
                  <a:cubicBezTo>
                    <a:pt x="535" y="139"/>
                    <a:pt x="541" y="86"/>
                    <a:pt x="531" y="80"/>
                  </a:cubicBezTo>
                  <a:cubicBezTo>
                    <a:pt x="522" y="75"/>
                    <a:pt x="513" y="20"/>
                    <a:pt x="510" y="15"/>
                  </a:cubicBezTo>
                  <a:cubicBezTo>
                    <a:pt x="506" y="9"/>
                    <a:pt x="472" y="12"/>
                    <a:pt x="468" y="6"/>
                  </a:cubicBezTo>
                  <a:cubicBezTo>
                    <a:pt x="464" y="0"/>
                    <a:pt x="435" y="6"/>
                    <a:pt x="435" y="0"/>
                  </a:cubicBezTo>
                  <a:cubicBezTo>
                    <a:pt x="430" y="7"/>
                    <a:pt x="425" y="14"/>
                    <a:pt x="423" y="17"/>
                  </a:cubicBezTo>
                  <a:cubicBezTo>
                    <a:pt x="418" y="23"/>
                    <a:pt x="403" y="19"/>
                    <a:pt x="401" y="29"/>
                  </a:cubicBezTo>
                  <a:cubicBezTo>
                    <a:pt x="399" y="40"/>
                    <a:pt x="381" y="50"/>
                    <a:pt x="373" y="50"/>
                  </a:cubicBezTo>
                  <a:cubicBezTo>
                    <a:pt x="364" y="50"/>
                    <a:pt x="358" y="65"/>
                    <a:pt x="358" y="74"/>
                  </a:cubicBezTo>
                  <a:cubicBezTo>
                    <a:pt x="358" y="84"/>
                    <a:pt x="342" y="96"/>
                    <a:pt x="328" y="96"/>
                  </a:cubicBezTo>
                  <a:cubicBezTo>
                    <a:pt x="315" y="96"/>
                    <a:pt x="319" y="107"/>
                    <a:pt x="315" y="122"/>
                  </a:cubicBezTo>
                  <a:cubicBezTo>
                    <a:pt x="310" y="137"/>
                    <a:pt x="304" y="138"/>
                    <a:pt x="281" y="138"/>
                  </a:cubicBezTo>
                  <a:cubicBezTo>
                    <a:pt x="258" y="138"/>
                    <a:pt x="257" y="136"/>
                    <a:pt x="240" y="124"/>
                  </a:cubicBezTo>
                  <a:cubicBezTo>
                    <a:pt x="222" y="113"/>
                    <a:pt x="217" y="133"/>
                    <a:pt x="216" y="143"/>
                  </a:cubicBezTo>
                  <a:cubicBezTo>
                    <a:pt x="215" y="152"/>
                    <a:pt x="191" y="171"/>
                    <a:pt x="184" y="179"/>
                  </a:cubicBezTo>
                  <a:cubicBezTo>
                    <a:pt x="176" y="188"/>
                    <a:pt x="159" y="181"/>
                    <a:pt x="148" y="181"/>
                  </a:cubicBezTo>
                  <a:cubicBezTo>
                    <a:pt x="138" y="181"/>
                    <a:pt x="142" y="172"/>
                    <a:pt x="142" y="166"/>
                  </a:cubicBezTo>
                  <a:cubicBezTo>
                    <a:pt x="142" y="159"/>
                    <a:pt x="147" y="164"/>
                    <a:pt x="149" y="157"/>
                  </a:cubicBezTo>
                  <a:cubicBezTo>
                    <a:pt x="151" y="151"/>
                    <a:pt x="142" y="128"/>
                    <a:pt x="138" y="118"/>
                  </a:cubicBezTo>
                  <a:cubicBezTo>
                    <a:pt x="136" y="113"/>
                    <a:pt x="129" y="110"/>
                    <a:pt x="121" y="107"/>
                  </a:cubicBezTo>
                  <a:cubicBezTo>
                    <a:pt x="121" y="166"/>
                    <a:pt x="121" y="229"/>
                    <a:pt x="121" y="235"/>
                  </a:cubicBezTo>
                  <a:cubicBezTo>
                    <a:pt x="121" y="247"/>
                    <a:pt x="102" y="252"/>
                    <a:pt x="98" y="258"/>
                  </a:cubicBezTo>
                  <a:cubicBezTo>
                    <a:pt x="94" y="265"/>
                    <a:pt x="68" y="259"/>
                    <a:pt x="54" y="259"/>
                  </a:cubicBezTo>
                  <a:cubicBezTo>
                    <a:pt x="39" y="259"/>
                    <a:pt x="42" y="245"/>
                    <a:pt x="35" y="234"/>
                  </a:cubicBezTo>
                  <a:cubicBezTo>
                    <a:pt x="28" y="224"/>
                    <a:pt x="15" y="238"/>
                    <a:pt x="15" y="245"/>
                  </a:cubicBezTo>
                  <a:cubicBezTo>
                    <a:pt x="15" y="250"/>
                    <a:pt x="9" y="249"/>
                    <a:pt x="0" y="248"/>
                  </a:cubicBezTo>
                  <a:cubicBezTo>
                    <a:pt x="11" y="266"/>
                    <a:pt x="21" y="287"/>
                    <a:pt x="26" y="305"/>
                  </a:cubicBezTo>
                  <a:cubicBezTo>
                    <a:pt x="35" y="332"/>
                    <a:pt x="55" y="358"/>
                    <a:pt x="60" y="374"/>
                  </a:cubicBezTo>
                  <a:cubicBezTo>
                    <a:pt x="65" y="390"/>
                    <a:pt x="71" y="405"/>
                    <a:pt x="60" y="407"/>
                  </a:cubicBezTo>
                  <a:cubicBezTo>
                    <a:pt x="49" y="409"/>
                    <a:pt x="49" y="418"/>
                    <a:pt x="61" y="436"/>
                  </a:cubicBezTo>
                  <a:cubicBezTo>
                    <a:pt x="72" y="453"/>
                    <a:pt x="62" y="464"/>
                    <a:pt x="72" y="466"/>
                  </a:cubicBezTo>
                  <a:cubicBezTo>
                    <a:pt x="82" y="468"/>
                    <a:pt x="79" y="474"/>
                    <a:pt x="87" y="475"/>
                  </a:cubicBezTo>
                  <a:cubicBezTo>
                    <a:pt x="95" y="475"/>
                    <a:pt x="100" y="483"/>
                    <a:pt x="106" y="490"/>
                  </a:cubicBezTo>
                  <a:cubicBezTo>
                    <a:pt x="111" y="496"/>
                    <a:pt x="123" y="496"/>
                    <a:pt x="128" y="488"/>
                  </a:cubicBezTo>
                  <a:cubicBezTo>
                    <a:pt x="134" y="480"/>
                    <a:pt x="152" y="477"/>
                    <a:pt x="170" y="477"/>
                  </a:cubicBezTo>
                  <a:cubicBezTo>
                    <a:pt x="188" y="477"/>
                    <a:pt x="185" y="469"/>
                    <a:pt x="202" y="464"/>
                  </a:cubicBezTo>
                  <a:cubicBezTo>
                    <a:pt x="220" y="459"/>
                    <a:pt x="241" y="458"/>
                    <a:pt x="256" y="464"/>
                  </a:cubicBezTo>
                  <a:cubicBezTo>
                    <a:pt x="271" y="469"/>
                    <a:pt x="283" y="464"/>
                    <a:pt x="290" y="460"/>
                  </a:cubicBezTo>
                  <a:cubicBezTo>
                    <a:pt x="297" y="455"/>
                    <a:pt x="311" y="467"/>
                    <a:pt x="312" y="455"/>
                  </a:cubicBezTo>
                  <a:cubicBezTo>
                    <a:pt x="314" y="443"/>
                    <a:pt x="328" y="445"/>
                    <a:pt x="342" y="445"/>
                  </a:cubicBezTo>
                  <a:cubicBezTo>
                    <a:pt x="355" y="445"/>
                    <a:pt x="388" y="424"/>
                    <a:pt x="414" y="399"/>
                  </a:cubicBezTo>
                  <a:cubicBezTo>
                    <a:pt x="440" y="375"/>
                    <a:pt x="483" y="321"/>
                    <a:pt x="498" y="297"/>
                  </a:cubicBezTo>
                  <a:cubicBezTo>
                    <a:pt x="512" y="272"/>
                    <a:pt x="536" y="252"/>
                    <a:pt x="548" y="241"/>
                  </a:cubicBezTo>
                  <a:cubicBezTo>
                    <a:pt x="557" y="232"/>
                    <a:pt x="562" y="204"/>
                    <a:pt x="565" y="183"/>
                  </a:cubicBezTo>
                  <a:cubicBezTo>
                    <a:pt x="552" y="183"/>
                    <a:pt x="538" y="185"/>
                    <a:pt x="538" y="185"/>
                  </a:cubicBezTo>
                  <a:close/>
                  <a:moveTo>
                    <a:pt x="430" y="301"/>
                  </a:moveTo>
                  <a:cubicBezTo>
                    <a:pt x="430" y="309"/>
                    <a:pt x="411" y="299"/>
                    <a:pt x="407" y="307"/>
                  </a:cubicBezTo>
                  <a:cubicBezTo>
                    <a:pt x="403" y="316"/>
                    <a:pt x="399" y="326"/>
                    <a:pt x="399" y="326"/>
                  </a:cubicBezTo>
                  <a:cubicBezTo>
                    <a:pt x="384" y="324"/>
                    <a:pt x="384" y="324"/>
                    <a:pt x="384" y="324"/>
                  </a:cubicBezTo>
                  <a:cubicBezTo>
                    <a:pt x="363" y="295"/>
                    <a:pt x="363" y="295"/>
                    <a:pt x="363" y="295"/>
                  </a:cubicBezTo>
                  <a:cubicBezTo>
                    <a:pt x="363" y="295"/>
                    <a:pt x="380" y="272"/>
                    <a:pt x="384" y="263"/>
                  </a:cubicBezTo>
                  <a:cubicBezTo>
                    <a:pt x="388" y="255"/>
                    <a:pt x="415" y="241"/>
                    <a:pt x="420" y="249"/>
                  </a:cubicBezTo>
                  <a:cubicBezTo>
                    <a:pt x="424" y="257"/>
                    <a:pt x="442" y="268"/>
                    <a:pt x="442" y="276"/>
                  </a:cubicBezTo>
                  <a:cubicBezTo>
                    <a:pt x="442" y="284"/>
                    <a:pt x="430" y="293"/>
                    <a:pt x="430" y="30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 name="Freeform 11"/>
            <p:cNvSpPr>
              <a:spLocks/>
            </p:cNvSpPr>
            <p:nvPr/>
          </p:nvSpPr>
          <p:spPr bwMode="auto">
            <a:xfrm>
              <a:off x="12226926" y="9501188"/>
              <a:ext cx="533400" cy="565150"/>
            </a:xfrm>
            <a:custGeom>
              <a:avLst/>
              <a:gdLst>
                <a:gd name="T0" fmla="*/ 23 w 412"/>
                <a:gd name="T1" fmla="*/ 402 h 437"/>
                <a:gd name="T2" fmla="*/ 39 w 412"/>
                <a:gd name="T3" fmla="*/ 409 h 437"/>
                <a:gd name="T4" fmla="*/ 73 w 412"/>
                <a:gd name="T5" fmla="*/ 411 h 437"/>
                <a:gd name="T6" fmla="*/ 104 w 412"/>
                <a:gd name="T7" fmla="*/ 419 h 437"/>
                <a:gd name="T8" fmla="*/ 226 w 412"/>
                <a:gd name="T9" fmla="*/ 419 h 437"/>
                <a:gd name="T10" fmla="*/ 238 w 412"/>
                <a:gd name="T11" fmla="*/ 432 h 437"/>
                <a:gd name="T12" fmla="*/ 315 w 412"/>
                <a:gd name="T13" fmla="*/ 432 h 437"/>
                <a:gd name="T14" fmla="*/ 370 w 412"/>
                <a:gd name="T15" fmla="*/ 428 h 437"/>
                <a:gd name="T16" fmla="*/ 380 w 412"/>
                <a:gd name="T17" fmla="*/ 426 h 437"/>
                <a:gd name="T18" fmla="*/ 339 w 412"/>
                <a:gd name="T19" fmla="*/ 371 h 437"/>
                <a:gd name="T20" fmla="*/ 343 w 412"/>
                <a:gd name="T21" fmla="*/ 254 h 437"/>
                <a:gd name="T22" fmla="*/ 395 w 412"/>
                <a:gd name="T23" fmla="*/ 256 h 437"/>
                <a:gd name="T24" fmla="*/ 404 w 412"/>
                <a:gd name="T25" fmla="*/ 247 h 437"/>
                <a:gd name="T26" fmla="*/ 412 w 412"/>
                <a:gd name="T27" fmla="*/ 177 h 437"/>
                <a:gd name="T28" fmla="*/ 402 w 412"/>
                <a:gd name="T29" fmla="*/ 177 h 437"/>
                <a:gd name="T30" fmla="*/ 371 w 412"/>
                <a:gd name="T31" fmla="*/ 180 h 437"/>
                <a:gd name="T32" fmla="*/ 352 w 412"/>
                <a:gd name="T33" fmla="*/ 189 h 437"/>
                <a:gd name="T34" fmla="*/ 352 w 412"/>
                <a:gd name="T35" fmla="*/ 161 h 437"/>
                <a:gd name="T36" fmla="*/ 335 w 412"/>
                <a:gd name="T37" fmla="*/ 133 h 437"/>
                <a:gd name="T38" fmla="*/ 340 w 412"/>
                <a:gd name="T39" fmla="*/ 83 h 437"/>
                <a:gd name="T40" fmla="*/ 334 w 412"/>
                <a:gd name="T41" fmla="*/ 55 h 437"/>
                <a:gd name="T42" fmla="*/ 310 w 412"/>
                <a:gd name="T43" fmla="*/ 50 h 437"/>
                <a:gd name="T44" fmla="*/ 293 w 412"/>
                <a:gd name="T45" fmla="*/ 43 h 437"/>
                <a:gd name="T46" fmla="*/ 265 w 412"/>
                <a:gd name="T47" fmla="*/ 43 h 437"/>
                <a:gd name="T48" fmla="*/ 251 w 412"/>
                <a:gd name="T49" fmla="*/ 74 h 437"/>
                <a:gd name="T50" fmla="*/ 210 w 412"/>
                <a:gd name="T51" fmla="*/ 80 h 437"/>
                <a:gd name="T52" fmla="*/ 181 w 412"/>
                <a:gd name="T53" fmla="*/ 58 h 437"/>
                <a:gd name="T54" fmla="*/ 167 w 412"/>
                <a:gd name="T55" fmla="*/ 32 h 437"/>
                <a:gd name="T56" fmla="*/ 160 w 412"/>
                <a:gd name="T57" fmla="*/ 2 h 437"/>
                <a:gd name="T58" fmla="*/ 46 w 412"/>
                <a:gd name="T59" fmla="*/ 2 h 437"/>
                <a:gd name="T60" fmla="*/ 27 w 412"/>
                <a:gd name="T61" fmla="*/ 13 h 437"/>
                <a:gd name="T62" fmla="*/ 57 w 412"/>
                <a:gd name="T63" fmla="*/ 86 h 437"/>
                <a:gd name="T64" fmla="*/ 52 w 412"/>
                <a:gd name="T65" fmla="*/ 123 h 437"/>
                <a:gd name="T66" fmla="*/ 74 w 412"/>
                <a:gd name="T67" fmla="*/ 197 h 437"/>
                <a:gd name="T68" fmla="*/ 49 w 412"/>
                <a:gd name="T69" fmla="*/ 248 h 437"/>
                <a:gd name="T70" fmla="*/ 23 w 412"/>
                <a:gd name="T71" fmla="*/ 316 h 437"/>
                <a:gd name="T72" fmla="*/ 5 w 412"/>
                <a:gd name="T73" fmla="*/ 365 h 437"/>
                <a:gd name="T74" fmla="*/ 0 w 412"/>
                <a:gd name="T75" fmla="*/ 412 h 437"/>
                <a:gd name="T76" fmla="*/ 0 w 412"/>
                <a:gd name="T77" fmla="*/ 414 h 437"/>
                <a:gd name="T78" fmla="*/ 11 w 412"/>
                <a:gd name="T79" fmla="*/ 411 h 437"/>
                <a:gd name="T80" fmla="*/ 23 w 412"/>
                <a:gd name="T81" fmla="*/ 40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2" h="437">
                  <a:moveTo>
                    <a:pt x="23" y="402"/>
                  </a:moveTo>
                  <a:cubicBezTo>
                    <a:pt x="32" y="402"/>
                    <a:pt x="27" y="414"/>
                    <a:pt x="39" y="409"/>
                  </a:cubicBezTo>
                  <a:cubicBezTo>
                    <a:pt x="52" y="404"/>
                    <a:pt x="62" y="404"/>
                    <a:pt x="73" y="411"/>
                  </a:cubicBezTo>
                  <a:cubicBezTo>
                    <a:pt x="83" y="418"/>
                    <a:pt x="92" y="419"/>
                    <a:pt x="104" y="419"/>
                  </a:cubicBezTo>
                  <a:cubicBezTo>
                    <a:pt x="117" y="419"/>
                    <a:pt x="226" y="419"/>
                    <a:pt x="226" y="419"/>
                  </a:cubicBezTo>
                  <a:cubicBezTo>
                    <a:pt x="238" y="432"/>
                    <a:pt x="238" y="432"/>
                    <a:pt x="238" y="432"/>
                  </a:cubicBezTo>
                  <a:cubicBezTo>
                    <a:pt x="238" y="432"/>
                    <a:pt x="305" y="427"/>
                    <a:pt x="315" y="432"/>
                  </a:cubicBezTo>
                  <a:cubicBezTo>
                    <a:pt x="326" y="437"/>
                    <a:pt x="359" y="432"/>
                    <a:pt x="370" y="428"/>
                  </a:cubicBezTo>
                  <a:cubicBezTo>
                    <a:pt x="372" y="428"/>
                    <a:pt x="375" y="427"/>
                    <a:pt x="380" y="426"/>
                  </a:cubicBezTo>
                  <a:cubicBezTo>
                    <a:pt x="339" y="371"/>
                    <a:pt x="339" y="371"/>
                    <a:pt x="339" y="371"/>
                  </a:cubicBezTo>
                  <a:cubicBezTo>
                    <a:pt x="343" y="254"/>
                    <a:pt x="343" y="254"/>
                    <a:pt x="343" y="254"/>
                  </a:cubicBezTo>
                  <a:cubicBezTo>
                    <a:pt x="395" y="256"/>
                    <a:pt x="395" y="256"/>
                    <a:pt x="395" y="256"/>
                  </a:cubicBezTo>
                  <a:cubicBezTo>
                    <a:pt x="404" y="247"/>
                    <a:pt x="404" y="247"/>
                    <a:pt x="404" y="247"/>
                  </a:cubicBezTo>
                  <a:cubicBezTo>
                    <a:pt x="412" y="177"/>
                    <a:pt x="412" y="177"/>
                    <a:pt x="412" y="177"/>
                  </a:cubicBezTo>
                  <a:cubicBezTo>
                    <a:pt x="409" y="176"/>
                    <a:pt x="406" y="175"/>
                    <a:pt x="402" y="177"/>
                  </a:cubicBezTo>
                  <a:cubicBezTo>
                    <a:pt x="391" y="181"/>
                    <a:pt x="382" y="180"/>
                    <a:pt x="371" y="180"/>
                  </a:cubicBezTo>
                  <a:cubicBezTo>
                    <a:pt x="360" y="180"/>
                    <a:pt x="358" y="191"/>
                    <a:pt x="352" y="189"/>
                  </a:cubicBezTo>
                  <a:cubicBezTo>
                    <a:pt x="346" y="188"/>
                    <a:pt x="351" y="169"/>
                    <a:pt x="352" y="161"/>
                  </a:cubicBezTo>
                  <a:cubicBezTo>
                    <a:pt x="354" y="153"/>
                    <a:pt x="343" y="139"/>
                    <a:pt x="335" y="133"/>
                  </a:cubicBezTo>
                  <a:cubicBezTo>
                    <a:pt x="327" y="127"/>
                    <a:pt x="344" y="88"/>
                    <a:pt x="340" y="83"/>
                  </a:cubicBezTo>
                  <a:cubicBezTo>
                    <a:pt x="335" y="78"/>
                    <a:pt x="334" y="66"/>
                    <a:pt x="334" y="55"/>
                  </a:cubicBezTo>
                  <a:cubicBezTo>
                    <a:pt x="334" y="44"/>
                    <a:pt x="326" y="50"/>
                    <a:pt x="310" y="50"/>
                  </a:cubicBezTo>
                  <a:cubicBezTo>
                    <a:pt x="295" y="50"/>
                    <a:pt x="293" y="43"/>
                    <a:pt x="293" y="43"/>
                  </a:cubicBezTo>
                  <a:cubicBezTo>
                    <a:pt x="293" y="43"/>
                    <a:pt x="274" y="38"/>
                    <a:pt x="265" y="43"/>
                  </a:cubicBezTo>
                  <a:cubicBezTo>
                    <a:pt x="256" y="47"/>
                    <a:pt x="257" y="75"/>
                    <a:pt x="251" y="74"/>
                  </a:cubicBezTo>
                  <a:cubicBezTo>
                    <a:pt x="245" y="72"/>
                    <a:pt x="226" y="75"/>
                    <a:pt x="210" y="80"/>
                  </a:cubicBezTo>
                  <a:cubicBezTo>
                    <a:pt x="195" y="85"/>
                    <a:pt x="188" y="77"/>
                    <a:pt x="181" y="58"/>
                  </a:cubicBezTo>
                  <a:cubicBezTo>
                    <a:pt x="173" y="39"/>
                    <a:pt x="163" y="46"/>
                    <a:pt x="167" y="32"/>
                  </a:cubicBezTo>
                  <a:cubicBezTo>
                    <a:pt x="170" y="18"/>
                    <a:pt x="160" y="2"/>
                    <a:pt x="160" y="2"/>
                  </a:cubicBezTo>
                  <a:cubicBezTo>
                    <a:pt x="160" y="2"/>
                    <a:pt x="57" y="0"/>
                    <a:pt x="46" y="2"/>
                  </a:cubicBezTo>
                  <a:cubicBezTo>
                    <a:pt x="42" y="3"/>
                    <a:pt x="34" y="7"/>
                    <a:pt x="27" y="13"/>
                  </a:cubicBezTo>
                  <a:cubicBezTo>
                    <a:pt x="33" y="37"/>
                    <a:pt x="53" y="77"/>
                    <a:pt x="57" y="86"/>
                  </a:cubicBezTo>
                  <a:cubicBezTo>
                    <a:pt x="62" y="96"/>
                    <a:pt x="52" y="105"/>
                    <a:pt x="52" y="123"/>
                  </a:cubicBezTo>
                  <a:cubicBezTo>
                    <a:pt x="52" y="141"/>
                    <a:pt x="71" y="175"/>
                    <a:pt x="74" y="197"/>
                  </a:cubicBezTo>
                  <a:cubicBezTo>
                    <a:pt x="76" y="219"/>
                    <a:pt x="61" y="233"/>
                    <a:pt x="49" y="248"/>
                  </a:cubicBezTo>
                  <a:cubicBezTo>
                    <a:pt x="36" y="262"/>
                    <a:pt x="23" y="295"/>
                    <a:pt x="23" y="316"/>
                  </a:cubicBezTo>
                  <a:cubicBezTo>
                    <a:pt x="23" y="336"/>
                    <a:pt x="4" y="356"/>
                    <a:pt x="5" y="365"/>
                  </a:cubicBezTo>
                  <a:cubicBezTo>
                    <a:pt x="5" y="374"/>
                    <a:pt x="2" y="402"/>
                    <a:pt x="0" y="412"/>
                  </a:cubicBezTo>
                  <a:cubicBezTo>
                    <a:pt x="0" y="413"/>
                    <a:pt x="0" y="413"/>
                    <a:pt x="0" y="414"/>
                  </a:cubicBezTo>
                  <a:cubicBezTo>
                    <a:pt x="11" y="411"/>
                    <a:pt x="11" y="411"/>
                    <a:pt x="11" y="411"/>
                  </a:cubicBezTo>
                  <a:cubicBezTo>
                    <a:pt x="11" y="411"/>
                    <a:pt x="15" y="402"/>
                    <a:pt x="23" y="40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 name="Freeform 12"/>
            <p:cNvSpPr>
              <a:spLocks/>
            </p:cNvSpPr>
            <p:nvPr/>
          </p:nvSpPr>
          <p:spPr bwMode="auto">
            <a:xfrm>
              <a:off x="12666663" y="9607550"/>
              <a:ext cx="523875" cy="463550"/>
            </a:xfrm>
            <a:custGeom>
              <a:avLst/>
              <a:gdLst>
                <a:gd name="T0" fmla="*/ 312 w 405"/>
                <a:gd name="T1" fmla="*/ 14 h 357"/>
                <a:gd name="T2" fmla="*/ 286 w 405"/>
                <a:gd name="T3" fmla="*/ 0 h 357"/>
                <a:gd name="T4" fmla="*/ 244 w 405"/>
                <a:gd name="T5" fmla="*/ 6 h 357"/>
                <a:gd name="T6" fmla="*/ 235 w 405"/>
                <a:gd name="T7" fmla="*/ 30 h 357"/>
                <a:gd name="T8" fmla="*/ 230 w 405"/>
                <a:gd name="T9" fmla="*/ 48 h 357"/>
                <a:gd name="T10" fmla="*/ 229 w 405"/>
                <a:gd name="T11" fmla="*/ 87 h 357"/>
                <a:gd name="T12" fmla="*/ 221 w 405"/>
                <a:gd name="T13" fmla="*/ 120 h 357"/>
                <a:gd name="T14" fmla="*/ 244 w 405"/>
                <a:gd name="T15" fmla="*/ 148 h 357"/>
                <a:gd name="T16" fmla="*/ 268 w 405"/>
                <a:gd name="T17" fmla="*/ 140 h 357"/>
                <a:gd name="T18" fmla="*/ 272 w 405"/>
                <a:gd name="T19" fmla="*/ 165 h 357"/>
                <a:gd name="T20" fmla="*/ 266 w 405"/>
                <a:gd name="T21" fmla="*/ 181 h 357"/>
                <a:gd name="T22" fmla="*/ 241 w 405"/>
                <a:gd name="T23" fmla="*/ 181 h 357"/>
                <a:gd name="T24" fmla="*/ 227 w 405"/>
                <a:gd name="T25" fmla="*/ 151 h 357"/>
                <a:gd name="T26" fmla="*/ 200 w 405"/>
                <a:gd name="T27" fmla="*/ 145 h 357"/>
                <a:gd name="T28" fmla="*/ 182 w 405"/>
                <a:gd name="T29" fmla="*/ 125 h 357"/>
                <a:gd name="T30" fmla="*/ 169 w 405"/>
                <a:gd name="T31" fmla="*/ 131 h 357"/>
                <a:gd name="T32" fmla="*/ 154 w 405"/>
                <a:gd name="T33" fmla="*/ 136 h 357"/>
                <a:gd name="T34" fmla="*/ 124 w 405"/>
                <a:gd name="T35" fmla="*/ 126 h 357"/>
                <a:gd name="T36" fmla="*/ 113 w 405"/>
                <a:gd name="T37" fmla="*/ 109 h 357"/>
                <a:gd name="T38" fmla="*/ 91 w 405"/>
                <a:gd name="T39" fmla="*/ 111 h 357"/>
                <a:gd name="T40" fmla="*/ 82 w 405"/>
                <a:gd name="T41" fmla="*/ 103 h 357"/>
                <a:gd name="T42" fmla="*/ 73 w 405"/>
                <a:gd name="T43" fmla="*/ 94 h 357"/>
                <a:gd name="T44" fmla="*/ 65 w 405"/>
                <a:gd name="T45" fmla="*/ 164 h 357"/>
                <a:gd name="T46" fmla="*/ 56 w 405"/>
                <a:gd name="T47" fmla="*/ 173 h 357"/>
                <a:gd name="T48" fmla="*/ 4 w 405"/>
                <a:gd name="T49" fmla="*/ 171 h 357"/>
                <a:gd name="T50" fmla="*/ 0 w 405"/>
                <a:gd name="T51" fmla="*/ 288 h 357"/>
                <a:gd name="T52" fmla="*/ 41 w 405"/>
                <a:gd name="T53" fmla="*/ 343 h 357"/>
                <a:gd name="T54" fmla="*/ 105 w 405"/>
                <a:gd name="T55" fmla="*/ 340 h 357"/>
                <a:gd name="T56" fmla="*/ 108 w 405"/>
                <a:gd name="T57" fmla="*/ 348 h 357"/>
                <a:gd name="T58" fmla="*/ 126 w 405"/>
                <a:gd name="T59" fmla="*/ 345 h 357"/>
                <a:gd name="T60" fmla="*/ 170 w 405"/>
                <a:gd name="T61" fmla="*/ 353 h 357"/>
                <a:gd name="T62" fmla="*/ 207 w 405"/>
                <a:gd name="T63" fmla="*/ 313 h 357"/>
                <a:gd name="T64" fmla="*/ 239 w 405"/>
                <a:gd name="T65" fmla="*/ 288 h 357"/>
                <a:gd name="T66" fmla="*/ 259 w 405"/>
                <a:gd name="T67" fmla="*/ 270 h 357"/>
                <a:gd name="T68" fmla="*/ 289 w 405"/>
                <a:gd name="T69" fmla="*/ 270 h 357"/>
                <a:gd name="T70" fmla="*/ 291 w 405"/>
                <a:gd name="T71" fmla="*/ 269 h 357"/>
                <a:gd name="T72" fmla="*/ 284 w 405"/>
                <a:gd name="T73" fmla="*/ 243 h 357"/>
                <a:gd name="T74" fmla="*/ 381 w 405"/>
                <a:gd name="T75" fmla="*/ 208 h 357"/>
                <a:gd name="T76" fmla="*/ 375 w 405"/>
                <a:gd name="T77" fmla="*/ 193 h 357"/>
                <a:gd name="T78" fmla="*/ 380 w 405"/>
                <a:gd name="T79" fmla="*/ 159 h 357"/>
                <a:gd name="T80" fmla="*/ 395 w 405"/>
                <a:gd name="T81" fmla="*/ 149 h 357"/>
                <a:gd name="T82" fmla="*/ 393 w 405"/>
                <a:gd name="T83" fmla="*/ 92 h 357"/>
                <a:gd name="T84" fmla="*/ 405 w 405"/>
                <a:gd name="T85" fmla="*/ 85 h 357"/>
                <a:gd name="T86" fmla="*/ 389 w 405"/>
                <a:gd name="T87" fmla="*/ 47 h 357"/>
                <a:gd name="T88" fmla="*/ 344 w 405"/>
                <a:gd name="T89" fmla="*/ 27 h 357"/>
                <a:gd name="T90" fmla="*/ 312 w 405"/>
                <a:gd name="T91" fmla="*/ 1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57">
                  <a:moveTo>
                    <a:pt x="312" y="14"/>
                  </a:moveTo>
                  <a:cubicBezTo>
                    <a:pt x="307" y="14"/>
                    <a:pt x="296" y="7"/>
                    <a:pt x="286" y="0"/>
                  </a:cubicBezTo>
                  <a:cubicBezTo>
                    <a:pt x="280" y="8"/>
                    <a:pt x="256" y="6"/>
                    <a:pt x="244" y="6"/>
                  </a:cubicBezTo>
                  <a:cubicBezTo>
                    <a:pt x="232" y="6"/>
                    <a:pt x="243" y="23"/>
                    <a:pt x="235" y="30"/>
                  </a:cubicBezTo>
                  <a:cubicBezTo>
                    <a:pt x="227" y="36"/>
                    <a:pt x="224" y="45"/>
                    <a:pt x="230" y="48"/>
                  </a:cubicBezTo>
                  <a:cubicBezTo>
                    <a:pt x="236" y="52"/>
                    <a:pt x="229" y="78"/>
                    <a:pt x="229" y="87"/>
                  </a:cubicBezTo>
                  <a:cubicBezTo>
                    <a:pt x="229" y="97"/>
                    <a:pt x="216" y="117"/>
                    <a:pt x="221" y="120"/>
                  </a:cubicBezTo>
                  <a:cubicBezTo>
                    <a:pt x="225" y="123"/>
                    <a:pt x="233" y="145"/>
                    <a:pt x="244" y="148"/>
                  </a:cubicBezTo>
                  <a:cubicBezTo>
                    <a:pt x="255" y="151"/>
                    <a:pt x="263" y="140"/>
                    <a:pt x="268" y="140"/>
                  </a:cubicBezTo>
                  <a:cubicBezTo>
                    <a:pt x="272" y="140"/>
                    <a:pt x="272" y="155"/>
                    <a:pt x="272" y="165"/>
                  </a:cubicBezTo>
                  <a:cubicBezTo>
                    <a:pt x="272" y="176"/>
                    <a:pt x="266" y="181"/>
                    <a:pt x="266" y="181"/>
                  </a:cubicBezTo>
                  <a:cubicBezTo>
                    <a:pt x="266" y="181"/>
                    <a:pt x="249" y="187"/>
                    <a:pt x="241" y="181"/>
                  </a:cubicBezTo>
                  <a:cubicBezTo>
                    <a:pt x="233" y="175"/>
                    <a:pt x="227" y="158"/>
                    <a:pt x="227" y="151"/>
                  </a:cubicBezTo>
                  <a:cubicBezTo>
                    <a:pt x="227" y="145"/>
                    <a:pt x="208" y="145"/>
                    <a:pt x="200" y="145"/>
                  </a:cubicBezTo>
                  <a:cubicBezTo>
                    <a:pt x="193" y="145"/>
                    <a:pt x="185" y="131"/>
                    <a:pt x="182" y="125"/>
                  </a:cubicBezTo>
                  <a:cubicBezTo>
                    <a:pt x="179" y="119"/>
                    <a:pt x="169" y="126"/>
                    <a:pt x="169" y="131"/>
                  </a:cubicBezTo>
                  <a:cubicBezTo>
                    <a:pt x="169" y="136"/>
                    <a:pt x="161" y="136"/>
                    <a:pt x="154" y="136"/>
                  </a:cubicBezTo>
                  <a:cubicBezTo>
                    <a:pt x="146" y="136"/>
                    <a:pt x="130" y="123"/>
                    <a:pt x="124" y="126"/>
                  </a:cubicBezTo>
                  <a:cubicBezTo>
                    <a:pt x="118" y="130"/>
                    <a:pt x="112" y="116"/>
                    <a:pt x="113" y="109"/>
                  </a:cubicBezTo>
                  <a:cubicBezTo>
                    <a:pt x="115" y="103"/>
                    <a:pt x="97" y="108"/>
                    <a:pt x="91" y="111"/>
                  </a:cubicBezTo>
                  <a:cubicBezTo>
                    <a:pt x="85" y="114"/>
                    <a:pt x="82" y="103"/>
                    <a:pt x="82" y="103"/>
                  </a:cubicBezTo>
                  <a:cubicBezTo>
                    <a:pt x="82" y="103"/>
                    <a:pt x="78" y="97"/>
                    <a:pt x="73" y="94"/>
                  </a:cubicBezTo>
                  <a:cubicBezTo>
                    <a:pt x="65" y="164"/>
                    <a:pt x="65" y="164"/>
                    <a:pt x="65" y="164"/>
                  </a:cubicBezTo>
                  <a:cubicBezTo>
                    <a:pt x="56" y="173"/>
                    <a:pt x="56" y="173"/>
                    <a:pt x="56" y="173"/>
                  </a:cubicBezTo>
                  <a:cubicBezTo>
                    <a:pt x="4" y="171"/>
                    <a:pt x="4" y="171"/>
                    <a:pt x="4" y="171"/>
                  </a:cubicBezTo>
                  <a:cubicBezTo>
                    <a:pt x="0" y="288"/>
                    <a:pt x="0" y="288"/>
                    <a:pt x="0" y="288"/>
                  </a:cubicBezTo>
                  <a:cubicBezTo>
                    <a:pt x="41" y="343"/>
                    <a:pt x="41" y="343"/>
                    <a:pt x="41" y="343"/>
                  </a:cubicBezTo>
                  <a:cubicBezTo>
                    <a:pt x="61" y="339"/>
                    <a:pt x="105" y="333"/>
                    <a:pt x="105" y="340"/>
                  </a:cubicBezTo>
                  <a:cubicBezTo>
                    <a:pt x="105" y="342"/>
                    <a:pt x="106" y="345"/>
                    <a:pt x="108" y="348"/>
                  </a:cubicBezTo>
                  <a:cubicBezTo>
                    <a:pt x="115" y="346"/>
                    <a:pt x="122" y="345"/>
                    <a:pt x="126" y="345"/>
                  </a:cubicBezTo>
                  <a:cubicBezTo>
                    <a:pt x="134" y="346"/>
                    <a:pt x="162" y="357"/>
                    <a:pt x="170" y="353"/>
                  </a:cubicBezTo>
                  <a:cubicBezTo>
                    <a:pt x="179" y="348"/>
                    <a:pt x="193" y="317"/>
                    <a:pt x="207" y="313"/>
                  </a:cubicBezTo>
                  <a:cubicBezTo>
                    <a:pt x="220" y="309"/>
                    <a:pt x="239" y="294"/>
                    <a:pt x="239" y="288"/>
                  </a:cubicBezTo>
                  <a:cubicBezTo>
                    <a:pt x="239" y="282"/>
                    <a:pt x="239" y="276"/>
                    <a:pt x="259" y="270"/>
                  </a:cubicBezTo>
                  <a:cubicBezTo>
                    <a:pt x="289" y="270"/>
                    <a:pt x="289" y="270"/>
                    <a:pt x="289" y="270"/>
                  </a:cubicBezTo>
                  <a:cubicBezTo>
                    <a:pt x="291" y="269"/>
                    <a:pt x="291" y="269"/>
                    <a:pt x="291" y="269"/>
                  </a:cubicBezTo>
                  <a:cubicBezTo>
                    <a:pt x="284" y="243"/>
                    <a:pt x="284" y="243"/>
                    <a:pt x="284" y="243"/>
                  </a:cubicBezTo>
                  <a:cubicBezTo>
                    <a:pt x="284" y="243"/>
                    <a:pt x="376" y="209"/>
                    <a:pt x="381" y="208"/>
                  </a:cubicBezTo>
                  <a:cubicBezTo>
                    <a:pt x="377" y="200"/>
                    <a:pt x="373" y="194"/>
                    <a:pt x="375" y="193"/>
                  </a:cubicBezTo>
                  <a:cubicBezTo>
                    <a:pt x="378" y="191"/>
                    <a:pt x="380" y="166"/>
                    <a:pt x="380" y="159"/>
                  </a:cubicBezTo>
                  <a:cubicBezTo>
                    <a:pt x="380" y="151"/>
                    <a:pt x="402" y="157"/>
                    <a:pt x="395" y="149"/>
                  </a:cubicBezTo>
                  <a:cubicBezTo>
                    <a:pt x="387" y="142"/>
                    <a:pt x="389" y="101"/>
                    <a:pt x="393" y="92"/>
                  </a:cubicBezTo>
                  <a:cubicBezTo>
                    <a:pt x="396" y="83"/>
                    <a:pt x="405" y="92"/>
                    <a:pt x="405" y="85"/>
                  </a:cubicBezTo>
                  <a:cubicBezTo>
                    <a:pt x="405" y="77"/>
                    <a:pt x="395" y="54"/>
                    <a:pt x="389" y="47"/>
                  </a:cubicBezTo>
                  <a:cubicBezTo>
                    <a:pt x="385" y="42"/>
                    <a:pt x="353" y="29"/>
                    <a:pt x="344" y="27"/>
                  </a:cubicBezTo>
                  <a:cubicBezTo>
                    <a:pt x="335" y="25"/>
                    <a:pt x="321" y="14"/>
                    <a:pt x="312" y="1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 name="Freeform 13"/>
            <p:cNvSpPr>
              <a:spLocks/>
            </p:cNvSpPr>
            <p:nvPr/>
          </p:nvSpPr>
          <p:spPr bwMode="auto">
            <a:xfrm>
              <a:off x="12977813" y="9280525"/>
              <a:ext cx="90488" cy="77788"/>
            </a:xfrm>
            <a:custGeom>
              <a:avLst/>
              <a:gdLst>
                <a:gd name="T0" fmla="*/ 56 w 69"/>
                <a:gd name="T1" fmla="*/ 0 h 60"/>
                <a:gd name="T2" fmla="*/ 37 w 69"/>
                <a:gd name="T3" fmla="*/ 6 h 60"/>
                <a:gd name="T4" fmla="*/ 19 w 69"/>
                <a:gd name="T5" fmla="*/ 10 h 60"/>
                <a:gd name="T6" fmla="*/ 15 w 69"/>
                <a:gd name="T7" fmla="*/ 13 h 60"/>
                <a:gd name="T8" fmla="*/ 8 w 69"/>
                <a:gd name="T9" fmla="*/ 35 h 60"/>
                <a:gd name="T10" fmla="*/ 0 w 69"/>
                <a:gd name="T11" fmla="*/ 46 h 60"/>
                <a:gd name="T12" fmla="*/ 7 w 69"/>
                <a:gd name="T13" fmla="*/ 56 h 60"/>
                <a:gd name="T14" fmla="*/ 19 w 69"/>
                <a:gd name="T15" fmla="*/ 57 h 60"/>
                <a:gd name="T16" fmla="*/ 37 w 69"/>
                <a:gd name="T17" fmla="*/ 46 h 60"/>
                <a:gd name="T18" fmla="*/ 67 w 69"/>
                <a:gd name="T19" fmla="*/ 39 h 60"/>
                <a:gd name="T20" fmla="*/ 62 w 69"/>
                <a:gd name="T21" fmla="*/ 15 h 60"/>
                <a:gd name="T22" fmla="*/ 56 w 69"/>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0">
                  <a:moveTo>
                    <a:pt x="56" y="0"/>
                  </a:moveTo>
                  <a:cubicBezTo>
                    <a:pt x="48" y="2"/>
                    <a:pt x="40" y="5"/>
                    <a:pt x="37" y="6"/>
                  </a:cubicBezTo>
                  <a:cubicBezTo>
                    <a:pt x="32" y="9"/>
                    <a:pt x="29" y="11"/>
                    <a:pt x="19" y="10"/>
                  </a:cubicBezTo>
                  <a:cubicBezTo>
                    <a:pt x="18" y="11"/>
                    <a:pt x="17" y="12"/>
                    <a:pt x="15" y="13"/>
                  </a:cubicBezTo>
                  <a:cubicBezTo>
                    <a:pt x="6" y="16"/>
                    <a:pt x="8" y="35"/>
                    <a:pt x="8" y="35"/>
                  </a:cubicBezTo>
                  <a:cubicBezTo>
                    <a:pt x="8" y="35"/>
                    <a:pt x="0" y="36"/>
                    <a:pt x="0" y="46"/>
                  </a:cubicBezTo>
                  <a:cubicBezTo>
                    <a:pt x="0" y="52"/>
                    <a:pt x="4" y="55"/>
                    <a:pt x="7" y="56"/>
                  </a:cubicBezTo>
                  <a:cubicBezTo>
                    <a:pt x="11" y="56"/>
                    <a:pt x="15" y="56"/>
                    <a:pt x="19" y="57"/>
                  </a:cubicBezTo>
                  <a:cubicBezTo>
                    <a:pt x="38" y="60"/>
                    <a:pt x="37" y="46"/>
                    <a:pt x="37" y="46"/>
                  </a:cubicBezTo>
                  <a:cubicBezTo>
                    <a:pt x="37" y="46"/>
                    <a:pt x="65" y="48"/>
                    <a:pt x="67" y="39"/>
                  </a:cubicBezTo>
                  <a:cubicBezTo>
                    <a:pt x="69" y="30"/>
                    <a:pt x="62" y="15"/>
                    <a:pt x="62" y="15"/>
                  </a:cubicBezTo>
                  <a:lnTo>
                    <a:pt x="56" y="0"/>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 name="Freeform 14"/>
            <p:cNvSpPr>
              <a:spLocks/>
            </p:cNvSpPr>
            <p:nvPr/>
          </p:nvSpPr>
          <p:spPr bwMode="auto">
            <a:xfrm>
              <a:off x="13527088" y="8669338"/>
              <a:ext cx="471488" cy="635000"/>
            </a:xfrm>
            <a:custGeom>
              <a:avLst/>
              <a:gdLst>
                <a:gd name="T0" fmla="*/ 85 w 364"/>
                <a:gd name="T1" fmla="*/ 92 h 490"/>
                <a:gd name="T2" fmla="*/ 108 w 364"/>
                <a:gd name="T3" fmla="*/ 114 h 490"/>
                <a:gd name="T4" fmla="*/ 179 w 364"/>
                <a:gd name="T5" fmla="*/ 138 h 490"/>
                <a:gd name="T6" fmla="*/ 227 w 364"/>
                <a:gd name="T7" fmla="*/ 149 h 490"/>
                <a:gd name="T8" fmla="*/ 240 w 364"/>
                <a:gd name="T9" fmla="*/ 157 h 490"/>
                <a:gd name="T10" fmla="*/ 146 w 364"/>
                <a:gd name="T11" fmla="*/ 251 h 490"/>
                <a:gd name="T12" fmla="*/ 107 w 364"/>
                <a:gd name="T13" fmla="*/ 258 h 490"/>
                <a:gd name="T14" fmla="*/ 61 w 364"/>
                <a:gd name="T15" fmla="*/ 282 h 490"/>
                <a:gd name="T16" fmla="*/ 33 w 364"/>
                <a:gd name="T17" fmla="*/ 286 h 490"/>
                <a:gd name="T18" fmla="*/ 16 w 364"/>
                <a:gd name="T19" fmla="*/ 311 h 490"/>
                <a:gd name="T20" fmla="*/ 0 w 364"/>
                <a:gd name="T21" fmla="*/ 336 h 490"/>
                <a:gd name="T22" fmla="*/ 2 w 364"/>
                <a:gd name="T23" fmla="*/ 462 h 490"/>
                <a:gd name="T24" fmla="*/ 19 w 364"/>
                <a:gd name="T25" fmla="*/ 490 h 490"/>
                <a:gd name="T26" fmla="*/ 97 w 364"/>
                <a:gd name="T27" fmla="*/ 407 h 490"/>
                <a:gd name="T28" fmla="*/ 158 w 364"/>
                <a:gd name="T29" fmla="*/ 361 h 490"/>
                <a:gd name="T30" fmla="*/ 246 w 364"/>
                <a:gd name="T31" fmla="*/ 275 h 490"/>
                <a:gd name="T32" fmla="*/ 286 w 364"/>
                <a:gd name="T33" fmla="*/ 210 h 490"/>
                <a:gd name="T34" fmla="*/ 318 w 364"/>
                <a:gd name="T35" fmla="*/ 155 h 490"/>
                <a:gd name="T36" fmla="*/ 351 w 364"/>
                <a:gd name="T37" fmla="*/ 85 h 490"/>
                <a:gd name="T38" fmla="*/ 363 w 364"/>
                <a:gd name="T39" fmla="*/ 24 h 490"/>
                <a:gd name="T40" fmla="*/ 340 w 364"/>
                <a:gd name="T41" fmla="*/ 12 h 490"/>
                <a:gd name="T42" fmla="*/ 261 w 364"/>
                <a:gd name="T43" fmla="*/ 33 h 490"/>
                <a:gd name="T44" fmla="*/ 205 w 364"/>
                <a:gd name="T45" fmla="*/ 46 h 490"/>
                <a:gd name="T46" fmla="*/ 159 w 364"/>
                <a:gd name="T47" fmla="*/ 55 h 490"/>
                <a:gd name="T48" fmla="*/ 101 w 364"/>
                <a:gd name="T49" fmla="*/ 50 h 490"/>
                <a:gd name="T50" fmla="*/ 83 w 364"/>
                <a:gd name="T51" fmla="*/ 30 h 490"/>
                <a:gd name="T52" fmla="*/ 63 w 364"/>
                <a:gd name="T53" fmla="*/ 60 h 490"/>
                <a:gd name="T54" fmla="*/ 85 w 364"/>
                <a:gd name="T55" fmla="*/ 9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4" h="490">
                  <a:moveTo>
                    <a:pt x="85" y="92"/>
                  </a:moveTo>
                  <a:cubicBezTo>
                    <a:pt x="91" y="96"/>
                    <a:pt x="101" y="112"/>
                    <a:pt x="108" y="114"/>
                  </a:cubicBezTo>
                  <a:cubicBezTo>
                    <a:pt x="115" y="115"/>
                    <a:pt x="154" y="128"/>
                    <a:pt x="179" y="138"/>
                  </a:cubicBezTo>
                  <a:cubicBezTo>
                    <a:pt x="204" y="149"/>
                    <a:pt x="220" y="149"/>
                    <a:pt x="227" y="149"/>
                  </a:cubicBezTo>
                  <a:cubicBezTo>
                    <a:pt x="235" y="149"/>
                    <a:pt x="247" y="152"/>
                    <a:pt x="240" y="157"/>
                  </a:cubicBezTo>
                  <a:cubicBezTo>
                    <a:pt x="233" y="163"/>
                    <a:pt x="156" y="240"/>
                    <a:pt x="146" y="251"/>
                  </a:cubicBezTo>
                  <a:cubicBezTo>
                    <a:pt x="136" y="262"/>
                    <a:pt x="130" y="258"/>
                    <a:pt x="107" y="258"/>
                  </a:cubicBezTo>
                  <a:cubicBezTo>
                    <a:pt x="85" y="258"/>
                    <a:pt x="67" y="283"/>
                    <a:pt x="61" y="282"/>
                  </a:cubicBezTo>
                  <a:cubicBezTo>
                    <a:pt x="57" y="282"/>
                    <a:pt x="44" y="284"/>
                    <a:pt x="33" y="286"/>
                  </a:cubicBezTo>
                  <a:cubicBezTo>
                    <a:pt x="16" y="311"/>
                    <a:pt x="16" y="311"/>
                    <a:pt x="16" y="311"/>
                  </a:cubicBezTo>
                  <a:cubicBezTo>
                    <a:pt x="0" y="336"/>
                    <a:pt x="0" y="336"/>
                    <a:pt x="0" y="336"/>
                  </a:cubicBezTo>
                  <a:cubicBezTo>
                    <a:pt x="2" y="462"/>
                    <a:pt x="2" y="462"/>
                    <a:pt x="2" y="462"/>
                  </a:cubicBezTo>
                  <a:cubicBezTo>
                    <a:pt x="19" y="490"/>
                    <a:pt x="19" y="490"/>
                    <a:pt x="19" y="490"/>
                  </a:cubicBezTo>
                  <a:cubicBezTo>
                    <a:pt x="33" y="472"/>
                    <a:pt x="70" y="436"/>
                    <a:pt x="97" y="407"/>
                  </a:cubicBezTo>
                  <a:cubicBezTo>
                    <a:pt x="127" y="376"/>
                    <a:pt x="142" y="369"/>
                    <a:pt x="158" y="361"/>
                  </a:cubicBezTo>
                  <a:cubicBezTo>
                    <a:pt x="175" y="352"/>
                    <a:pt x="217" y="311"/>
                    <a:pt x="246" y="275"/>
                  </a:cubicBezTo>
                  <a:cubicBezTo>
                    <a:pt x="264" y="252"/>
                    <a:pt x="284" y="226"/>
                    <a:pt x="286" y="210"/>
                  </a:cubicBezTo>
                  <a:cubicBezTo>
                    <a:pt x="289" y="193"/>
                    <a:pt x="306" y="171"/>
                    <a:pt x="318" y="155"/>
                  </a:cubicBezTo>
                  <a:cubicBezTo>
                    <a:pt x="331" y="139"/>
                    <a:pt x="351" y="98"/>
                    <a:pt x="351" y="85"/>
                  </a:cubicBezTo>
                  <a:cubicBezTo>
                    <a:pt x="350" y="73"/>
                    <a:pt x="361" y="46"/>
                    <a:pt x="363" y="24"/>
                  </a:cubicBezTo>
                  <a:cubicBezTo>
                    <a:pt x="364" y="2"/>
                    <a:pt x="346" y="0"/>
                    <a:pt x="340" y="12"/>
                  </a:cubicBezTo>
                  <a:cubicBezTo>
                    <a:pt x="334" y="25"/>
                    <a:pt x="289" y="33"/>
                    <a:pt x="261" y="33"/>
                  </a:cubicBezTo>
                  <a:cubicBezTo>
                    <a:pt x="232" y="34"/>
                    <a:pt x="215" y="37"/>
                    <a:pt x="205" y="46"/>
                  </a:cubicBezTo>
                  <a:cubicBezTo>
                    <a:pt x="194" y="56"/>
                    <a:pt x="168" y="44"/>
                    <a:pt x="159" y="55"/>
                  </a:cubicBezTo>
                  <a:cubicBezTo>
                    <a:pt x="150" y="66"/>
                    <a:pt x="113" y="75"/>
                    <a:pt x="101" y="50"/>
                  </a:cubicBezTo>
                  <a:cubicBezTo>
                    <a:pt x="96" y="40"/>
                    <a:pt x="89" y="34"/>
                    <a:pt x="83" y="30"/>
                  </a:cubicBezTo>
                  <a:cubicBezTo>
                    <a:pt x="73" y="40"/>
                    <a:pt x="61" y="56"/>
                    <a:pt x="63" y="60"/>
                  </a:cubicBezTo>
                  <a:cubicBezTo>
                    <a:pt x="66" y="68"/>
                    <a:pt x="78" y="89"/>
                    <a:pt x="85" y="9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 name="Freeform 15"/>
            <p:cNvSpPr>
              <a:spLocks/>
            </p:cNvSpPr>
            <p:nvPr/>
          </p:nvSpPr>
          <p:spPr bwMode="auto">
            <a:xfrm>
              <a:off x="11093451" y="7508875"/>
              <a:ext cx="547688" cy="438150"/>
            </a:xfrm>
            <a:custGeom>
              <a:avLst/>
              <a:gdLst>
                <a:gd name="T0" fmla="*/ 156 w 423"/>
                <a:gd name="T1" fmla="*/ 338 h 338"/>
                <a:gd name="T2" fmla="*/ 155 w 423"/>
                <a:gd name="T3" fmla="*/ 290 h 338"/>
                <a:gd name="T4" fmla="*/ 211 w 423"/>
                <a:gd name="T5" fmla="*/ 253 h 338"/>
                <a:gd name="T6" fmla="*/ 234 w 423"/>
                <a:gd name="T7" fmla="*/ 246 h 338"/>
                <a:gd name="T8" fmla="*/ 265 w 423"/>
                <a:gd name="T9" fmla="*/ 239 h 338"/>
                <a:gd name="T10" fmla="*/ 283 w 423"/>
                <a:gd name="T11" fmla="*/ 219 h 338"/>
                <a:gd name="T12" fmla="*/ 310 w 423"/>
                <a:gd name="T13" fmla="*/ 209 h 338"/>
                <a:gd name="T14" fmla="*/ 326 w 423"/>
                <a:gd name="T15" fmla="*/ 199 h 338"/>
                <a:gd name="T16" fmla="*/ 330 w 423"/>
                <a:gd name="T17" fmla="*/ 177 h 338"/>
                <a:gd name="T18" fmla="*/ 342 w 423"/>
                <a:gd name="T19" fmla="*/ 168 h 338"/>
                <a:gd name="T20" fmla="*/ 362 w 423"/>
                <a:gd name="T21" fmla="*/ 155 h 338"/>
                <a:gd name="T22" fmla="*/ 414 w 423"/>
                <a:gd name="T23" fmla="*/ 153 h 338"/>
                <a:gd name="T24" fmla="*/ 422 w 423"/>
                <a:gd name="T25" fmla="*/ 139 h 338"/>
                <a:gd name="T26" fmla="*/ 408 w 423"/>
                <a:gd name="T27" fmla="*/ 115 h 338"/>
                <a:gd name="T28" fmla="*/ 406 w 423"/>
                <a:gd name="T29" fmla="*/ 83 h 338"/>
                <a:gd name="T30" fmla="*/ 396 w 423"/>
                <a:gd name="T31" fmla="*/ 47 h 338"/>
                <a:gd name="T32" fmla="*/ 390 w 423"/>
                <a:gd name="T33" fmla="*/ 36 h 338"/>
                <a:gd name="T34" fmla="*/ 349 w 423"/>
                <a:gd name="T35" fmla="*/ 26 h 338"/>
                <a:gd name="T36" fmla="*/ 289 w 423"/>
                <a:gd name="T37" fmla="*/ 20 h 338"/>
                <a:gd name="T38" fmla="*/ 256 w 423"/>
                <a:gd name="T39" fmla="*/ 5 h 338"/>
                <a:gd name="T40" fmla="*/ 218 w 423"/>
                <a:gd name="T41" fmla="*/ 77 h 338"/>
                <a:gd name="T42" fmla="*/ 164 w 423"/>
                <a:gd name="T43" fmla="*/ 102 h 338"/>
                <a:gd name="T44" fmla="*/ 138 w 423"/>
                <a:gd name="T45" fmla="*/ 132 h 338"/>
                <a:gd name="T46" fmla="*/ 118 w 423"/>
                <a:gd name="T47" fmla="*/ 166 h 338"/>
                <a:gd name="T48" fmla="*/ 118 w 423"/>
                <a:gd name="T49" fmla="*/ 219 h 338"/>
                <a:gd name="T50" fmla="*/ 76 w 423"/>
                <a:gd name="T51" fmla="*/ 277 h 338"/>
                <a:gd name="T52" fmla="*/ 25 w 423"/>
                <a:gd name="T53" fmla="*/ 312 h 338"/>
                <a:gd name="T54" fmla="*/ 0 w 423"/>
                <a:gd name="T55" fmla="*/ 324 h 338"/>
                <a:gd name="T56" fmla="*/ 130 w 423"/>
                <a:gd name="T57" fmla="*/ 324 h 338"/>
                <a:gd name="T58" fmla="*/ 156 w 423"/>
                <a:gd name="T59"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3" h="338">
                  <a:moveTo>
                    <a:pt x="156" y="338"/>
                  </a:moveTo>
                  <a:cubicBezTo>
                    <a:pt x="155" y="315"/>
                    <a:pt x="154" y="292"/>
                    <a:pt x="155" y="290"/>
                  </a:cubicBezTo>
                  <a:cubicBezTo>
                    <a:pt x="156" y="285"/>
                    <a:pt x="203" y="258"/>
                    <a:pt x="211" y="253"/>
                  </a:cubicBezTo>
                  <a:cubicBezTo>
                    <a:pt x="219" y="248"/>
                    <a:pt x="234" y="255"/>
                    <a:pt x="234" y="246"/>
                  </a:cubicBezTo>
                  <a:cubicBezTo>
                    <a:pt x="234" y="237"/>
                    <a:pt x="253" y="241"/>
                    <a:pt x="265" y="239"/>
                  </a:cubicBezTo>
                  <a:cubicBezTo>
                    <a:pt x="276" y="237"/>
                    <a:pt x="283" y="229"/>
                    <a:pt x="283" y="219"/>
                  </a:cubicBezTo>
                  <a:cubicBezTo>
                    <a:pt x="283" y="208"/>
                    <a:pt x="299" y="211"/>
                    <a:pt x="310" y="209"/>
                  </a:cubicBezTo>
                  <a:cubicBezTo>
                    <a:pt x="320" y="208"/>
                    <a:pt x="319" y="199"/>
                    <a:pt x="326" y="199"/>
                  </a:cubicBezTo>
                  <a:cubicBezTo>
                    <a:pt x="332" y="199"/>
                    <a:pt x="329" y="189"/>
                    <a:pt x="330" y="177"/>
                  </a:cubicBezTo>
                  <a:cubicBezTo>
                    <a:pt x="331" y="166"/>
                    <a:pt x="331" y="168"/>
                    <a:pt x="342" y="168"/>
                  </a:cubicBezTo>
                  <a:cubicBezTo>
                    <a:pt x="352" y="168"/>
                    <a:pt x="362" y="162"/>
                    <a:pt x="362" y="155"/>
                  </a:cubicBezTo>
                  <a:cubicBezTo>
                    <a:pt x="362" y="149"/>
                    <a:pt x="407" y="153"/>
                    <a:pt x="414" y="153"/>
                  </a:cubicBezTo>
                  <a:cubicBezTo>
                    <a:pt x="421" y="153"/>
                    <a:pt x="423" y="145"/>
                    <a:pt x="422" y="139"/>
                  </a:cubicBezTo>
                  <a:cubicBezTo>
                    <a:pt x="421" y="134"/>
                    <a:pt x="415" y="117"/>
                    <a:pt x="408" y="115"/>
                  </a:cubicBezTo>
                  <a:cubicBezTo>
                    <a:pt x="401" y="114"/>
                    <a:pt x="406" y="97"/>
                    <a:pt x="406" y="83"/>
                  </a:cubicBezTo>
                  <a:cubicBezTo>
                    <a:pt x="406" y="70"/>
                    <a:pt x="404" y="57"/>
                    <a:pt x="396" y="47"/>
                  </a:cubicBezTo>
                  <a:cubicBezTo>
                    <a:pt x="394" y="44"/>
                    <a:pt x="392" y="40"/>
                    <a:pt x="390" y="36"/>
                  </a:cubicBezTo>
                  <a:cubicBezTo>
                    <a:pt x="377" y="36"/>
                    <a:pt x="362" y="27"/>
                    <a:pt x="349" y="26"/>
                  </a:cubicBezTo>
                  <a:cubicBezTo>
                    <a:pt x="331" y="26"/>
                    <a:pt x="303" y="35"/>
                    <a:pt x="289" y="20"/>
                  </a:cubicBezTo>
                  <a:cubicBezTo>
                    <a:pt x="276" y="5"/>
                    <a:pt x="266" y="0"/>
                    <a:pt x="256" y="5"/>
                  </a:cubicBezTo>
                  <a:cubicBezTo>
                    <a:pt x="247" y="10"/>
                    <a:pt x="228" y="62"/>
                    <a:pt x="218" y="77"/>
                  </a:cubicBezTo>
                  <a:cubicBezTo>
                    <a:pt x="207" y="92"/>
                    <a:pt x="178" y="102"/>
                    <a:pt x="164" y="102"/>
                  </a:cubicBezTo>
                  <a:cubicBezTo>
                    <a:pt x="150" y="102"/>
                    <a:pt x="149" y="123"/>
                    <a:pt x="138" y="132"/>
                  </a:cubicBezTo>
                  <a:cubicBezTo>
                    <a:pt x="127" y="141"/>
                    <a:pt x="131" y="155"/>
                    <a:pt x="118" y="166"/>
                  </a:cubicBezTo>
                  <a:cubicBezTo>
                    <a:pt x="105" y="176"/>
                    <a:pt x="111" y="208"/>
                    <a:pt x="118" y="219"/>
                  </a:cubicBezTo>
                  <a:cubicBezTo>
                    <a:pt x="125" y="231"/>
                    <a:pt x="94" y="266"/>
                    <a:pt x="76" y="277"/>
                  </a:cubicBezTo>
                  <a:cubicBezTo>
                    <a:pt x="59" y="287"/>
                    <a:pt x="53" y="307"/>
                    <a:pt x="25" y="312"/>
                  </a:cubicBezTo>
                  <a:cubicBezTo>
                    <a:pt x="14" y="314"/>
                    <a:pt x="6" y="318"/>
                    <a:pt x="0" y="324"/>
                  </a:cubicBezTo>
                  <a:cubicBezTo>
                    <a:pt x="43" y="324"/>
                    <a:pt x="108" y="324"/>
                    <a:pt x="130" y="324"/>
                  </a:cubicBezTo>
                  <a:cubicBezTo>
                    <a:pt x="157" y="324"/>
                    <a:pt x="151" y="330"/>
                    <a:pt x="156" y="33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 name="Freeform 16"/>
            <p:cNvSpPr>
              <a:spLocks/>
            </p:cNvSpPr>
            <p:nvPr/>
          </p:nvSpPr>
          <p:spPr bwMode="auto">
            <a:xfrm>
              <a:off x="12026901" y="7431088"/>
              <a:ext cx="196850" cy="368300"/>
            </a:xfrm>
            <a:custGeom>
              <a:avLst/>
              <a:gdLst>
                <a:gd name="T0" fmla="*/ 41 w 151"/>
                <a:gd name="T1" fmla="*/ 72 h 285"/>
                <a:gd name="T2" fmla="*/ 31 w 151"/>
                <a:gd name="T3" fmla="*/ 110 h 285"/>
                <a:gd name="T4" fmla="*/ 8 w 151"/>
                <a:gd name="T5" fmla="*/ 132 h 285"/>
                <a:gd name="T6" fmla="*/ 23 w 151"/>
                <a:gd name="T7" fmla="*/ 170 h 285"/>
                <a:gd name="T8" fmla="*/ 37 w 151"/>
                <a:gd name="T9" fmla="*/ 193 h 285"/>
                <a:gd name="T10" fmla="*/ 64 w 151"/>
                <a:gd name="T11" fmla="*/ 214 h 285"/>
                <a:gd name="T12" fmla="*/ 81 w 151"/>
                <a:gd name="T13" fmla="*/ 276 h 285"/>
                <a:gd name="T14" fmla="*/ 84 w 151"/>
                <a:gd name="T15" fmla="*/ 285 h 285"/>
                <a:gd name="T16" fmla="*/ 99 w 151"/>
                <a:gd name="T17" fmla="*/ 272 h 285"/>
                <a:gd name="T18" fmla="*/ 105 w 151"/>
                <a:gd name="T19" fmla="*/ 244 h 285"/>
                <a:gd name="T20" fmla="*/ 108 w 151"/>
                <a:gd name="T21" fmla="*/ 229 h 285"/>
                <a:gd name="T22" fmla="*/ 135 w 151"/>
                <a:gd name="T23" fmla="*/ 203 h 285"/>
                <a:gd name="T24" fmla="*/ 150 w 151"/>
                <a:gd name="T25" fmla="*/ 192 h 285"/>
                <a:gd name="T26" fmla="*/ 151 w 151"/>
                <a:gd name="T27" fmla="*/ 174 h 285"/>
                <a:gd name="T28" fmla="*/ 138 w 151"/>
                <a:gd name="T29" fmla="*/ 159 h 285"/>
                <a:gd name="T30" fmla="*/ 123 w 151"/>
                <a:gd name="T31" fmla="*/ 147 h 285"/>
                <a:gd name="T32" fmla="*/ 95 w 151"/>
                <a:gd name="T33" fmla="*/ 135 h 285"/>
                <a:gd name="T34" fmla="*/ 123 w 151"/>
                <a:gd name="T35" fmla="*/ 111 h 285"/>
                <a:gd name="T36" fmla="*/ 124 w 151"/>
                <a:gd name="T37" fmla="*/ 63 h 285"/>
                <a:gd name="T38" fmla="*/ 130 w 151"/>
                <a:gd name="T39" fmla="*/ 33 h 285"/>
                <a:gd name="T40" fmla="*/ 126 w 151"/>
                <a:gd name="T41" fmla="*/ 20 h 285"/>
                <a:gd name="T42" fmla="*/ 109 w 151"/>
                <a:gd name="T43" fmla="*/ 14 h 285"/>
                <a:gd name="T44" fmla="*/ 61 w 151"/>
                <a:gd name="T45" fmla="*/ 12 h 285"/>
                <a:gd name="T46" fmla="*/ 42 w 151"/>
                <a:gd name="T47" fmla="*/ 17 h 285"/>
                <a:gd name="T48" fmla="*/ 41 w 151"/>
                <a:gd name="T49" fmla="*/ 7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285">
                  <a:moveTo>
                    <a:pt x="41" y="72"/>
                  </a:moveTo>
                  <a:cubicBezTo>
                    <a:pt x="50" y="85"/>
                    <a:pt x="39" y="105"/>
                    <a:pt x="31" y="110"/>
                  </a:cubicBezTo>
                  <a:cubicBezTo>
                    <a:pt x="23" y="114"/>
                    <a:pt x="16" y="132"/>
                    <a:pt x="8" y="132"/>
                  </a:cubicBezTo>
                  <a:cubicBezTo>
                    <a:pt x="0" y="132"/>
                    <a:pt x="8" y="164"/>
                    <a:pt x="23" y="170"/>
                  </a:cubicBezTo>
                  <a:cubicBezTo>
                    <a:pt x="37" y="176"/>
                    <a:pt x="37" y="187"/>
                    <a:pt x="37" y="193"/>
                  </a:cubicBezTo>
                  <a:cubicBezTo>
                    <a:pt x="37" y="199"/>
                    <a:pt x="58" y="205"/>
                    <a:pt x="64" y="214"/>
                  </a:cubicBezTo>
                  <a:cubicBezTo>
                    <a:pt x="70" y="222"/>
                    <a:pt x="81" y="261"/>
                    <a:pt x="81" y="276"/>
                  </a:cubicBezTo>
                  <a:cubicBezTo>
                    <a:pt x="81" y="280"/>
                    <a:pt x="82" y="283"/>
                    <a:pt x="84" y="285"/>
                  </a:cubicBezTo>
                  <a:cubicBezTo>
                    <a:pt x="89" y="282"/>
                    <a:pt x="96" y="277"/>
                    <a:pt x="99" y="272"/>
                  </a:cubicBezTo>
                  <a:cubicBezTo>
                    <a:pt x="103" y="264"/>
                    <a:pt x="107" y="248"/>
                    <a:pt x="105" y="244"/>
                  </a:cubicBezTo>
                  <a:cubicBezTo>
                    <a:pt x="103" y="240"/>
                    <a:pt x="103" y="233"/>
                    <a:pt x="108" y="229"/>
                  </a:cubicBezTo>
                  <a:cubicBezTo>
                    <a:pt x="113" y="225"/>
                    <a:pt x="131" y="205"/>
                    <a:pt x="135" y="203"/>
                  </a:cubicBezTo>
                  <a:cubicBezTo>
                    <a:pt x="139" y="202"/>
                    <a:pt x="151" y="204"/>
                    <a:pt x="150" y="192"/>
                  </a:cubicBezTo>
                  <a:cubicBezTo>
                    <a:pt x="150" y="188"/>
                    <a:pt x="150" y="181"/>
                    <a:pt x="151" y="174"/>
                  </a:cubicBezTo>
                  <a:cubicBezTo>
                    <a:pt x="143" y="169"/>
                    <a:pt x="138" y="162"/>
                    <a:pt x="138" y="159"/>
                  </a:cubicBezTo>
                  <a:cubicBezTo>
                    <a:pt x="138" y="152"/>
                    <a:pt x="128" y="141"/>
                    <a:pt x="123" y="147"/>
                  </a:cubicBezTo>
                  <a:cubicBezTo>
                    <a:pt x="118" y="153"/>
                    <a:pt x="98" y="148"/>
                    <a:pt x="95" y="135"/>
                  </a:cubicBezTo>
                  <a:cubicBezTo>
                    <a:pt x="93" y="122"/>
                    <a:pt x="108" y="123"/>
                    <a:pt x="123" y="111"/>
                  </a:cubicBezTo>
                  <a:cubicBezTo>
                    <a:pt x="138" y="99"/>
                    <a:pt x="140" y="76"/>
                    <a:pt x="124" y="63"/>
                  </a:cubicBezTo>
                  <a:cubicBezTo>
                    <a:pt x="108" y="51"/>
                    <a:pt x="119" y="44"/>
                    <a:pt x="130" y="33"/>
                  </a:cubicBezTo>
                  <a:cubicBezTo>
                    <a:pt x="141" y="21"/>
                    <a:pt x="131" y="15"/>
                    <a:pt x="126" y="20"/>
                  </a:cubicBezTo>
                  <a:cubicBezTo>
                    <a:pt x="120" y="25"/>
                    <a:pt x="111" y="27"/>
                    <a:pt x="109" y="14"/>
                  </a:cubicBezTo>
                  <a:cubicBezTo>
                    <a:pt x="107" y="2"/>
                    <a:pt x="74" y="0"/>
                    <a:pt x="61" y="12"/>
                  </a:cubicBezTo>
                  <a:cubicBezTo>
                    <a:pt x="56" y="16"/>
                    <a:pt x="49" y="17"/>
                    <a:pt x="42" y="17"/>
                  </a:cubicBezTo>
                  <a:cubicBezTo>
                    <a:pt x="39" y="38"/>
                    <a:pt x="36" y="64"/>
                    <a:pt x="41" y="7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 name="Freeform 17"/>
            <p:cNvSpPr>
              <a:spLocks/>
            </p:cNvSpPr>
            <p:nvPr/>
          </p:nvSpPr>
          <p:spPr bwMode="auto">
            <a:xfrm>
              <a:off x="11293476" y="7442200"/>
              <a:ext cx="949325" cy="912813"/>
            </a:xfrm>
            <a:custGeom>
              <a:avLst/>
              <a:gdLst>
                <a:gd name="T0" fmla="*/ 252 w 733"/>
                <a:gd name="T1" fmla="*/ 134 h 704"/>
                <a:gd name="T2" fmla="*/ 254 w 733"/>
                <a:gd name="T3" fmla="*/ 166 h 704"/>
                <a:gd name="T4" fmla="*/ 268 w 733"/>
                <a:gd name="T5" fmla="*/ 190 h 704"/>
                <a:gd name="T6" fmla="*/ 260 w 733"/>
                <a:gd name="T7" fmla="*/ 204 h 704"/>
                <a:gd name="T8" fmla="*/ 208 w 733"/>
                <a:gd name="T9" fmla="*/ 206 h 704"/>
                <a:gd name="T10" fmla="*/ 188 w 733"/>
                <a:gd name="T11" fmla="*/ 219 h 704"/>
                <a:gd name="T12" fmla="*/ 176 w 733"/>
                <a:gd name="T13" fmla="*/ 228 h 704"/>
                <a:gd name="T14" fmla="*/ 172 w 733"/>
                <a:gd name="T15" fmla="*/ 250 h 704"/>
                <a:gd name="T16" fmla="*/ 156 w 733"/>
                <a:gd name="T17" fmla="*/ 260 h 704"/>
                <a:gd name="T18" fmla="*/ 129 w 733"/>
                <a:gd name="T19" fmla="*/ 270 h 704"/>
                <a:gd name="T20" fmla="*/ 111 w 733"/>
                <a:gd name="T21" fmla="*/ 290 h 704"/>
                <a:gd name="T22" fmla="*/ 80 w 733"/>
                <a:gd name="T23" fmla="*/ 297 h 704"/>
                <a:gd name="T24" fmla="*/ 57 w 733"/>
                <a:gd name="T25" fmla="*/ 304 h 704"/>
                <a:gd name="T26" fmla="*/ 1 w 733"/>
                <a:gd name="T27" fmla="*/ 341 h 704"/>
                <a:gd name="T28" fmla="*/ 2 w 733"/>
                <a:gd name="T29" fmla="*/ 389 h 704"/>
                <a:gd name="T30" fmla="*/ 8 w 733"/>
                <a:gd name="T31" fmla="*/ 395 h 704"/>
                <a:gd name="T32" fmla="*/ 350 w 733"/>
                <a:gd name="T33" fmla="*/ 622 h 704"/>
                <a:gd name="T34" fmla="*/ 372 w 733"/>
                <a:gd name="T35" fmla="*/ 655 h 704"/>
                <a:gd name="T36" fmla="*/ 412 w 733"/>
                <a:gd name="T37" fmla="*/ 667 h 704"/>
                <a:gd name="T38" fmla="*/ 429 w 733"/>
                <a:gd name="T39" fmla="*/ 704 h 704"/>
                <a:gd name="T40" fmla="*/ 463 w 733"/>
                <a:gd name="T41" fmla="*/ 697 h 704"/>
                <a:gd name="T42" fmla="*/ 518 w 733"/>
                <a:gd name="T43" fmla="*/ 679 h 704"/>
                <a:gd name="T44" fmla="*/ 582 w 733"/>
                <a:gd name="T45" fmla="*/ 627 h 704"/>
                <a:gd name="T46" fmla="*/ 733 w 733"/>
                <a:gd name="T47" fmla="*/ 533 h 704"/>
                <a:gd name="T48" fmla="*/ 733 w 733"/>
                <a:gd name="T49" fmla="*/ 533 h 704"/>
                <a:gd name="T50" fmla="*/ 716 w 733"/>
                <a:gd name="T51" fmla="*/ 503 h 704"/>
                <a:gd name="T52" fmla="*/ 690 w 733"/>
                <a:gd name="T53" fmla="*/ 496 h 704"/>
                <a:gd name="T54" fmla="*/ 665 w 733"/>
                <a:gd name="T55" fmla="*/ 481 h 704"/>
                <a:gd name="T56" fmla="*/ 661 w 733"/>
                <a:gd name="T57" fmla="*/ 454 h 704"/>
                <a:gd name="T58" fmla="*/ 646 w 733"/>
                <a:gd name="T59" fmla="*/ 432 h 704"/>
                <a:gd name="T60" fmla="*/ 661 w 733"/>
                <a:gd name="T61" fmla="*/ 415 h 704"/>
                <a:gd name="T62" fmla="*/ 656 w 733"/>
                <a:gd name="T63" fmla="*/ 399 h 704"/>
                <a:gd name="T64" fmla="*/ 656 w 733"/>
                <a:gd name="T65" fmla="*/ 377 h 704"/>
                <a:gd name="T66" fmla="*/ 658 w 733"/>
                <a:gd name="T67" fmla="*/ 353 h 704"/>
                <a:gd name="T68" fmla="*/ 659 w 733"/>
                <a:gd name="T69" fmla="*/ 316 h 704"/>
                <a:gd name="T70" fmla="*/ 643 w 733"/>
                <a:gd name="T71" fmla="*/ 284 h 704"/>
                <a:gd name="T72" fmla="*/ 651 w 733"/>
                <a:gd name="T73" fmla="*/ 276 h 704"/>
                <a:gd name="T74" fmla="*/ 648 w 733"/>
                <a:gd name="T75" fmla="*/ 267 h 704"/>
                <a:gd name="T76" fmla="*/ 631 w 733"/>
                <a:gd name="T77" fmla="*/ 205 h 704"/>
                <a:gd name="T78" fmla="*/ 604 w 733"/>
                <a:gd name="T79" fmla="*/ 184 h 704"/>
                <a:gd name="T80" fmla="*/ 590 w 733"/>
                <a:gd name="T81" fmla="*/ 161 h 704"/>
                <a:gd name="T82" fmla="*/ 575 w 733"/>
                <a:gd name="T83" fmla="*/ 123 h 704"/>
                <a:gd name="T84" fmla="*/ 598 w 733"/>
                <a:gd name="T85" fmla="*/ 101 h 704"/>
                <a:gd name="T86" fmla="*/ 608 w 733"/>
                <a:gd name="T87" fmla="*/ 63 h 704"/>
                <a:gd name="T88" fmla="*/ 609 w 733"/>
                <a:gd name="T89" fmla="*/ 8 h 704"/>
                <a:gd name="T90" fmla="*/ 576 w 733"/>
                <a:gd name="T91" fmla="*/ 2 h 704"/>
                <a:gd name="T92" fmla="*/ 540 w 733"/>
                <a:gd name="T93" fmla="*/ 5 h 704"/>
                <a:gd name="T94" fmla="*/ 491 w 733"/>
                <a:gd name="T95" fmla="*/ 15 h 704"/>
                <a:gd name="T96" fmla="*/ 359 w 733"/>
                <a:gd name="T97" fmla="*/ 23 h 704"/>
                <a:gd name="T98" fmla="*/ 304 w 733"/>
                <a:gd name="T99" fmla="*/ 52 h 704"/>
                <a:gd name="T100" fmla="*/ 249 w 733"/>
                <a:gd name="T101" fmla="*/ 81 h 704"/>
                <a:gd name="T102" fmla="*/ 236 w 733"/>
                <a:gd name="T103" fmla="*/ 87 h 704"/>
                <a:gd name="T104" fmla="*/ 242 w 733"/>
                <a:gd name="T105" fmla="*/ 98 h 704"/>
                <a:gd name="T106" fmla="*/ 252 w 733"/>
                <a:gd name="T107" fmla="*/ 13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3" h="704">
                  <a:moveTo>
                    <a:pt x="252" y="134"/>
                  </a:moveTo>
                  <a:cubicBezTo>
                    <a:pt x="252" y="148"/>
                    <a:pt x="247" y="165"/>
                    <a:pt x="254" y="166"/>
                  </a:cubicBezTo>
                  <a:cubicBezTo>
                    <a:pt x="261" y="168"/>
                    <a:pt x="267" y="185"/>
                    <a:pt x="268" y="190"/>
                  </a:cubicBezTo>
                  <a:cubicBezTo>
                    <a:pt x="269" y="196"/>
                    <a:pt x="267" y="204"/>
                    <a:pt x="260" y="204"/>
                  </a:cubicBezTo>
                  <a:cubicBezTo>
                    <a:pt x="253" y="204"/>
                    <a:pt x="208" y="200"/>
                    <a:pt x="208" y="206"/>
                  </a:cubicBezTo>
                  <a:cubicBezTo>
                    <a:pt x="208" y="213"/>
                    <a:pt x="198" y="219"/>
                    <a:pt x="188" y="219"/>
                  </a:cubicBezTo>
                  <a:cubicBezTo>
                    <a:pt x="177" y="219"/>
                    <a:pt x="177" y="217"/>
                    <a:pt x="176" y="228"/>
                  </a:cubicBezTo>
                  <a:cubicBezTo>
                    <a:pt x="175" y="240"/>
                    <a:pt x="178" y="250"/>
                    <a:pt x="172" y="250"/>
                  </a:cubicBezTo>
                  <a:cubicBezTo>
                    <a:pt x="165" y="250"/>
                    <a:pt x="166" y="259"/>
                    <a:pt x="156" y="260"/>
                  </a:cubicBezTo>
                  <a:cubicBezTo>
                    <a:pt x="145" y="262"/>
                    <a:pt x="129" y="259"/>
                    <a:pt x="129" y="270"/>
                  </a:cubicBezTo>
                  <a:cubicBezTo>
                    <a:pt x="129" y="280"/>
                    <a:pt x="122" y="288"/>
                    <a:pt x="111" y="290"/>
                  </a:cubicBezTo>
                  <a:cubicBezTo>
                    <a:pt x="99" y="292"/>
                    <a:pt x="80" y="288"/>
                    <a:pt x="80" y="297"/>
                  </a:cubicBezTo>
                  <a:cubicBezTo>
                    <a:pt x="80" y="306"/>
                    <a:pt x="65" y="299"/>
                    <a:pt x="57" y="304"/>
                  </a:cubicBezTo>
                  <a:cubicBezTo>
                    <a:pt x="49" y="309"/>
                    <a:pt x="2" y="336"/>
                    <a:pt x="1" y="341"/>
                  </a:cubicBezTo>
                  <a:cubicBezTo>
                    <a:pt x="0" y="343"/>
                    <a:pt x="1" y="366"/>
                    <a:pt x="2" y="389"/>
                  </a:cubicBezTo>
                  <a:cubicBezTo>
                    <a:pt x="3" y="391"/>
                    <a:pt x="5" y="393"/>
                    <a:pt x="8" y="395"/>
                  </a:cubicBezTo>
                  <a:cubicBezTo>
                    <a:pt x="26" y="405"/>
                    <a:pt x="340" y="613"/>
                    <a:pt x="350" y="622"/>
                  </a:cubicBezTo>
                  <a:cubicBezTo>
                    <a:pt x="360" y="632"/>
                    <a:pt x="372" y="655"/>
                    <a:pt x="372" y="655"/>
                  </a:cubicBezTo>
                  <a:cubicBezTo>
                    <a:pt x="372" y="655"/>
                    <a:pt x="394" y="657"/>
                    <a:pt x="412" y="667"/>
                  </a:cubicBezTo>
                  <a:cubicBezTo>
                    <a:pt x="429" y="677"/>
                    <a:pt x="429" y="704"/>
                    <a:pt x="429" y="704"/>
                  </a:cubicBezTo>
                  <a:cubicBezTo>
                    <a:pt x="429" y="704"/>
                    <a:pt x="451" y="699"/>
                    <a:pt x="463" y="697"/>
                  </a:cubicBezTo>
                  <a:cubicBezTo>
                    <a:pt x="476" y="694"/>
                    <a:pt x="518" y="679"/>
                    <a:pt x="518" y="679"/>
                  </a:cubicBezTo>
                  <a:cubicBezTo>
                    <a:pt x="582" y="627"/>
                    <a:pt x="582" y="627"/>
                    <a:pt x="582" y="627"/>
                  </a:cubicBezTo>
                  <a:cubicBezTo>
                    <a:pt x="733" y="533"/>
                    <a:pt x="733" y="533"/>
                    <a:pt x="733" y="533"/>
                  </a:cubicBezTo>
                  <a:cubicBezTo>
                    <a:pt x="733" y="533"/>
                    <a:pt x="733" y="533"/>
                    <a:pt x="733" y="533"/>
                  </a:cubicBezTo>
                  <a:cubicBezTo>
                    <a:pt x="729" y="517"/>
                    <a:pt x="724" y="503"/>
                    <a:pt x="716" y="503"/>
                  </a:cubicBezTo>
                  <a:cubicBezTo>
                    <a:pt x="707" y="503"/>
                    <a:pt x="700" y="496"/>
                    <a:pt x="690" y="496"/>
                  </a:cubicBezTo>
                  <a:cubicBezTo>
                    <a:pt x="679" y="496"/>
                    <a:pt x="666" y="490"/>
                    <a:pt x="665" y="481"/>
                  </a:cubicBezTo>
                  <a:cubicBezTo>
                    <a:pt x="664" y="472"/>
                    <a:pt x="669" y="466"/>
                    <a:pt x="661" y="454"/>
                  </a:cubicBezTo>
                  <a:cubicBezTo>
                    <a:pt x="653" y="442"/>
                    <a:pt x="646" y="437"/>
                    <a:pt x="646" y="432"/>
                  </a:cubicBezTo>
                  <a:cubicBezTo>
                    <a:pt x="646" y="427"/>
                    <a:pt x="659" y="417"/>
                    <a:pt x="661" y="415"/>
                  </a:cubicBezTo>
                  <a:cubicBezTo>
                    <a:pt x="663" y="413"/>
                    <a:pt x="656" y="404"/>
                    <a:pt x="656" y="399"/>
                  </a:cubicBezTo>
                  <a:cubicBezTo>
                    <a:pt x="656" y="393"/>
                    <a:pt x="650" y="383"/>
                    <a:pt x="656" y="377"/>
                  </a:cubicBezTo>
                  <a:cubicBezTo>
                    <a:pt x="661" y="370"/>
                    <a:pt x="664" y="364"/>
                    <a:pt x="658" y="353"/>
                  </a:cubicBezTo>
                  <a:cubicBezTo>
                    <a:pt x="653" y="341"/>
                    <a:pt x="666" y="331"/>
                    <a:pt x="659" y="316"/>
                  </a:cubicBezTo>
                  <a:cubicBezTo>
                    <a:pt x="653" y="301"/>
                    <a:pt x="642" y="289"/>
                    <a:pt x="643" y="284"/>
                  </a:cubicBezTo>
                  <a:cubicBezTo>
                    <a:pt x="644" y="281"/>
                    <a:pt x="647" y="279"/>
                    <a:pt x="651" y="276"/>
                  </a:cubicBezTo>
                  <a:cubicBezTo>
                    <a:pt x="649" y="274"/>
                    <a:pt x="648" y="271"/>
                    <a:pt x="648" y="267"/>
                  </a:cubicBezTo>
                  <a:cubicBezTo>
                    <a:pt x="648" y="252"/>
                    <a:pt x="637" y="213"/>
                    <a:pt x="631" y="205"/>
                  </a:cubicBezTo>
                  <a:cubicBezTo>
                    <a:pt x="625" y="196"/>
                    <a:pt x="604" y="190"/>
                    <a:pt x="604" y="184"/>
                  </a:cubicBezTo>
                  <a:cubicBezTo>
                    <a:pt x="604" y="178"/>
                    <a:pt x="604" y="167"/>
                    <a:pt x="590" y="161"/>
                  </a:cubicBezTo>
                  <a:cubicBezTo>
                    <a:pt x="575" y="155"/>
                    <a:pt x="567" y="123"/>
                    <a:pt x="575" y="123"/>
                  </a:cubicBezTo>
                  <a:cubicBezTo>
                    <a:pt x="583" y="123"/>
                    <a:pt x="590" y="105"/>
                    <a:pt x="598" y="101"/>
                  </a:cubicBezTo>
                  <a:cubicBezTo>
                    <a:pt x="606" y="96"/>
                    <a:pt x="617" y="76"/>
                    <a:pt x="608" y="63"/>
                  </a:cubicBezTo>
                  <a:cubicBezTo>
                    <a:pt x="603" y="55"/>
                    <a:pt x="606" y="29"/>
                    <a:pt x="609" y="8"/>
                  </a:cubicBezTo>
                  <a:cubicBezTo>
                    <a:pt x="595" y="8"/>
                    <a:pt x="580" y="3"/>
                    <a:pt x="576" y="2"/>
                  </a:cubicBezTo>
                  <a:cubicBezTo>
                    <a:pt x="569" y="0"/>
                    <a:pt x="551" y="5"/>
                    <a:pt x="540" y="5"/>
                  </a:cubicBezTo>
                  <a:cubicBezTo>
                    <a:pt x="528" y="6"/>
                    <a:pt x="500" y="24"/>
                    <a:pt x="491" y="15"/>
                  </a:cubicBezTo>
                  <a:cubicBezTo>
                    <a:pt x="481" y="6"/>
                    <a:pt x="386" y="22"/>
                    <a:pt x="359" y="23"/>
                  </a:cubicBezTo>
                  <a:cubicBezTo>
                    <a:pt x="332" y="24"/>
                    <a:pt x="320" y="52"/>
                    <a:pt x="304" y="52"/>
                  </a:cubicBezTo>
                  <a:cubicBezTo>
                    <a:pt x="288" y="52"/>
                    <a:pt x="263" y="66"/>
                    <a:pt x="249" y="81"/>
                  </a:cubicBezTo>
                  <a:cubicBezTo>
                    <a:pt x="245" y="85"/>
                    <a:pt x="241" y="87"/>
                    <a:pt x="236" y="87"/>
                  </a:cubicBezTo>
                  <a:cubicBezTo>
                    <a:pt x="238" y="91"/>
                    <a:pt x="240" y="95"/>
                    <a:pt x="242" y="98"/>
                  </a:cubicBezTo>
                  <a:cubicBezTo>
                    <a:pt x="250" y="108"/>
                    <a:pt x="252" y="121"/>
                    <a:pt x="252" y="13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8" name="Freeform 18"/>
            <p:cNvSpPr>
              <a:spLocks/>
            </p:cNvSpPr>
            <p:nvPr/>
          </p:nvSpPr>
          <p:spPr bwMode="auto">
            <a:xfrm>
              <a:off x="12125326" y="7656513"/>
              <a:ext cx="693738" cy="663575"/>
            </a:xfrm>
            <a:custGeom>
              <a:avLst/>
              <a:gdLst>
                <a:gd name="T0" fmla="*/ 60 w 536"/>
                <a:gd name="T1" fmla="*/ 29 h 513"/>
                <a:gd name="T2" fmla="*/ 33 w 536"/>
                <a:gd name="T3" fmla="*/ 55 h 513"/>
                <a:gd name="T4" fmla="*/ 30 w 536"/>
                <a:gd name="T5" fmla="*/ 70 h 513"/>
                <a:gd name="T6" fmla="*/ 24 w 536"/>
                <a:gd name="T7" fmla="*/ 98 h 513"/>
                <a:gd name="T8" fmla="*/ 1 w 536"/>
                <a:gd name="T9" fmla="*/ 119 h 513"/>
                <a:gd name="T10" fmla="*/ 17 w 536"/>
                <a:gd name="T11" fmla="*/ 151 h 513"/>
                <a:gd name="T12" fmla="*/ 16 w 536"/>
                <a:gd name="T13" fmla="*/ 188 h 513"/>
                <a:gd name="T14" fmla="*/ 14 w 536"/>
                <a:gd name="T15" fmla="*/ 212 h 513"/>
                <a:gd name="T16" fmla="*/ 14 w 536"/>
                <a:gd name="T17" fmla="*/ 234 h 513"/>
                <a:gd name="T18" fmla="*/ 19 w 536"/>
                <a:gd name="T19" fmla="*/ 250 h 513"/>
                <a:gd name="T20" fmla="*/ 4 w 536"/>
                <a:gd name="T21" fmla="*/ 267 h 513"/>
                <a:gd name="T22" fmla="*/ 19 w 536"/>
                <a:gd name="T23" fmla="*/ 289 h 513"/>
                <a:gd name="T24" fmla="*/ 23 w 536"/>
                <a:gd name="T25" fmla="*/ 316 h 513"/>
                <a:gd name="T26" fmla="*/ 48 w 536"/>
                <a:gd name="T27" fmla="*/ 331 h 513"/>
                <a:gd name="T28" fmla="*/ 74 w 536"/>
                <a:gd name="T29" fmla="*/ 338 h 513"/>
                <a:gd name="T30" fmla="*/ 91 w 536"/>
                <a:gd name="T31" fmla="*/ 368 h 513"/>
                <a:gd name="T32" fmla="*/ 143 w 536"/>
                <a:gd name="T33" fmla="*/ 378 h 513"/>
                <a:gd name="T34" fmla="*/ 165 w 536"/>
                <a:gd name="T35" fmla="*/ 401 h 513"/>
                <a:gd name="T36" fmla="*/ 225 w 536"/>
                <a:gd name="T37" fmla="*/ 368 h 513"/>
                <a:gd name="T38" fmla="*/ 493 w 536"/>
                <a:gd name="T39" fmla="*/ 513 h 513"/>
                <a:gd name="T40" fmla="*/ 493 w 536"/>
                <a:gd name="T41" fmla="*/ 494 h 513"/>
                <a:gd name="T42" fmla="*/ 526 w 536"/>
                <a:gd name="T43" fmla="*/ 494 h 513"/>
                <a:gd name="T44" fmla="*/ 526 w 536"/>
                <a:gd name="T45" fmla="*/ 149 h 513"/>
                <a:gd name="T46" fmla="*/ 526 w 536"/>
                <a:gd name="T47" fmla="*/ 97 h 513"/>
                <a:gd name="T48" fmla="*/ 530 w 536"/>
                <a:gd name="T49" fmla="*/ 54 h 513"/>
                <a:gd name="T50" fmla="*/ 533 w 536"/>
                <a:gd name="T51" fmla="*/ 45 h 513"/>
                <a:gd name="T52" fmla="*/ 532 w 536"/>
                <a:gd name="T53" fmla="*/ 44 h 513"/>
                <a:gd name="T54" fmla="*/ 485 w 536"/>
                <a:gd name="T55" fmla="*/ 31 h 513"/>
                <a:gd name="T56" fmla="*/ 431 w 536"/>
                <a:gd name="T57" fmla="*/ 4 h 513"/>
                <a:gd name="T58" fmla="*/ 353 w 536"/>
                <a:gd name="T59" fmla="*/ 44 h 513"/>
                <a:gd name="T60" fmla="*/ 357 w 536"/>
                <a:gd name="T61" fmla="*/ 90 h 513"/>
                <a:gd name="T62" fmla="*/ 303 w 536"/>
                <a:gd name="T63" fmla="*/ 90 h 513"/>
                <a:gd name="T64" fmla="*/ 238 w 536"/>
                <a:gd name="T65" fmla="*/ 67 h 513"/>
                <a:gd name="T66" fmla="*/ 203 w 536"/>
                <a:gd name="T67" fmla="*/ 42 h 513"/>
                <a:gd name="T68" fmla="*/ 181 w 536"/>
                <a:gd name="T69" fmla="*/ 21 h 513"/>
                <a:gd name="T70" fmla="*/ 117 w 536"/>
                <a:gd name="T71" fmla="*/ 8 h 513"/>
                <a:gd name="T72" fmla="*/ 76 w 536"/>
                <a:gd name="T73" fmla="*/ 0 h 513"/>
                <a:gd name="T74" fmla="*/ 75 w 536"/>
                <a:gd name="T75" fmla="*/ 18 h 513"/>
                <a:gd name="T76" fmla="*/ 60 w 536"/>
                <a:gd name="T77" fmla="*/ 2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6" h="513">
                  <a:moveTo>
                    <a:pt x="60" y="29"/>
                  </a:moveTo>
                  <a:cubicBezTo>
                    <a:pt x="56" y="31"/>
                    <a:pt x="38" y="51"/>
                    <a:pt x="33" y="55"/>
                  </a:cubicBezTo>
                  <a:cubicBezTo>
                    <a:pt x="28" y="59"/>
                    <a:pt x="28" y="66"/>
                    <a:pt x="30" y="70"/>
                  </a:cubicBezTo>
                  <a:cubicBezTo>
                    <a:pt x="32" y="74"/>
                    <a:pt x="28" y="90"/>
                    <a:pt x="24" y="98"/>
                  </a:cubicBezTo>
                  <a:cubicBezTo>
                    <a:pt x="19" y="107"/>
                    <a:pt x="2" y="113"/>
                    <a:pt x="1" y="119"/>
                  </a:cubicBezTo>
                  <a:cubicBezTo>
                    <a:pt x="0" y="124"/>
                    <a:pt x="11" y="136"/>
                    <a:pt x="17" y="151"/>
                  </a:cubicBezTo>
                  <a:cubicBezTo>
                    <a:pt x="24" y="166"/>
                    <a:pt x="11" y="176"/>
                    <a:pt x="16" y="188"/>
                  </a:cubicBezTo>
                  <a:cubicBezTo>
                    <a:pt x="22" y="199"/>
                    <a:pt x="19" y="205"/>
                    <a:pt x="14" y="212"/>
                  </a:cubicBezTo>
                  <a:cubicBezTo>
                    <a:pt x="8" y="218"/>
                    <a:pt x="14" y="228"/>
                    <a:pt x="14" y="234"/>
                  </a:cubicBezTo>
                  <a:cubicBezTo>
                    <a:pt x="14" y="239"/>
                    <a:pt x="21" y="248"/>
                    <a:pt x="19" y="250"/>
                  </a:cubicBezTo>
                  <a:cubicBezTo>
                    <a:pt x="17" y="252"/>
                    <a:pt x="4" y="262"/>
                    <a:pt x="4" y="267"/>
                  </a:cubicBezTo>
                  <a:cubicBezTo>
                    <a:pt x="4" y="272"/>
                    <a:pt x="11" y="277"/>
                    <a:pt x="19" y="289"/>
                  </a:cubicBezTo>
                  <a:cubicBezTo>
                    <a:pt x="27" y="301"/>
                    <a:pt x="22" y="307"/>
                    <a:pt x="23" y="316"/>
                  </a:cubicBezTo>
                  <a:cubicBezTo>
                    <a:pt x="24" y="325"/>
                    <a:pt x="37" y="331"/>
                    <a:pt x="48" y="331"/>
                  </a:cubicBezTo>
                  <a:cubicBezTo>
                    <a:pt x="58" y="331"/>
                    <a:pt x="65" y="338"/>
                    <a:pt x="74" y="338"/>
                  </a:cubicBezTo>
                  <a:cubicBezTo>
                    <a:pt x="82" y="338"/>
                    <a:pt x="87" y="352"/>
                    <a:pt x="91" y="368"/>
                  </a:cubicBezTo>
                  <a:cubicBezTo>
                    <a:pt x="95" y="368"/>
                    <a:pt x="129" y="369"/>
                    <a:pt x="143" y="378"/>
                  </a:cubicBezTo>
                  <a:cubicBezTo>
                    <a:pt x="158" y="388"/>
                    <a:pt x="165" y="401"/>
                    <a:pt x="165" y="401"/>
                  </a:cubicBezTo>
                  <a:cubicBezTo>
                    <a:pt x="225" y="368"/>
                    <a:pt x="225" y="368"/>
                    <a:pt x="225" y="368"/>
                  </a:cubicBezTo>
                  <a:cubicBezTo>
                    <a:pt x="493" y="513"/>
                    <a:pt x="493" y="513"/>
                    <a:pt x="493" y="513"/>
                  </a:cubicBezTo>
                  <a:cubicBezTo>
                    <a:pt x="493" y="494"/>
                    <a:pt x="493" y="494"/>
                    <a:pt x="493" y="494"/>
                  </a:cubicBezTo>
                  <a:cubicBezTo>
                    <a:pt x="526" y="494"/>
                    <a:pt x="526" y="494"/>
                    <a:pt x="526" y="494"/>
                  </a:cubicBezTo>
                  <a:cubicBezTo>
                    <a:pt x="526" y="494"/>
                    <a:pt x="526" y="173"/>
                    <a:pt x="526" y="149"/>
                  </a:cubicBezTo>
                  <a:cubicBezTo>
                    <a:pt x="526" y="125"/>
                    <a:pt x="515" y="110"/>
                    <a:pt x="526" y="97"/>
                  </a:cubicBezTo>
                  <a:cubicBezTo>
                    <a:pt x="536" y="84"/>
                    <a:pt x="521" y="78"/>
                    <a:pt x="530" y="54"/>
                  </a:cubicBezTo>
                  <a:cubicBezTo>
                    <a:pt x="531" y="51"/>
                    <a:pt x="532" y="48"/>
                    <a:pt x="533" y="45"/>
                  </a:cubicBezTo>
                  <a:cubicBezTo>
                    <a:pt x="533" y="45"/>
                    <a:pt x="532" y="44"/>
                    <a:pt x="532" y="44"/>
                  </a:cubicBezTo>
                  <a:cubicBezTo>
                    <a:pt x="530" y="36"/>
                    <a:pt x="515" y="36"/>
                    <a:pt x="485" y="31"/>
                  </a:cubicBezTo>
                  <a:cubicBezTo>
                    <a:pt x="454" y="27"/>
                    <a:pt x="466" y="6"/>
                    <a:pt x="431" y="4"/>
                  </a:cubicBezTo>
                  <a:cubicBezTo>
                    <a:pt x="397" y="2"/>
                    <a:pt x="353" y="29"/>
                    <a:pt x="353" y="44"/>
                  </a:cubicBezTo>
                  <a:cubicBezTo>
                    <a:pt x="352" y="58"/>
                    <a:pt x="369" y="74"/>
                    <a:pt x="357" y="90"/>
                  </a:cubicBezTo>
                  <a:cubicBezTo>
                    <a:pt x="346" y="105"/>
                    <a:pt x="321" y="106"/>
                    <a:pt x="303" y="90"/>
                  </a:cubicBezTo>
                  <a:cubicBezTo>
                    <a:pt x="286" y="74"/>
                    <a:pt x="260" y="67"/>
                    <a:pt x="238" y="67"/>
                  </a:cubicBezTo>
                  <a:cubicBezTo>
                    <a:pt x="217" y="67"/>
                    <a:pt x="202" y="53"/>
                    <a:pt x="203" y="42"/>
                  </a:cubicBezTo>
                  <a:cubicBezTo>
                    <a:pt x="205" y="30"/>
                    <a:pt x="198" y="25"/>
                    <a:pt x="181" y="21"/>
                  </a:cubicBezTo>
                  <a:cubicBezTo>
                    <a:pt x="163" y="18"/>
                    <a:pt x="148" y="3"/>
                    <a:pt x="117" y="8"/>
                  </a:cubicBezTo>
                  <a:cubicBezTo>
                    <a:pt x="100" y="11"/>
                    <a:pt x="86" y="6"/>
                    <a:pt x="76" y="0"/>
                  </a:cubicBezTo>
                  <a:cubicBezTo>
                    <a:pt x="75" y="7"/>
                    <a:pt x="75" y="14"/>
                    <a:pt x="75" y="18"/>
                  </a:cubicBezTo>
                  <a:cubicBezTo>
                    <a:pt x="76" y="30"/>
                    <a:pt x="64" y="28"/>
                    <a:pt x="60" y="2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9" name="Freeform 19"/>
            <p:cNvSpPr>
              <a:spLocks/>
            </p:cNvSpPr>
            <p:nvPr/>
          </p:nvSpPr>
          <p:spPr bwMode="auto">
            <a:xfrm>
              <a:off x="10929938" y="8583613"/>
              <a:ext cx="133350" cy="46038"/>
            </a:xfrm>
            <a:custGeom>
              <a:avLst/>
              <a:gdLst>
                <a:gd name="T0" fmla="*/ 50 w 102"/>
                <a:gd name="T1" fmla="*/ 22 h 36"/>
                <a:gd name="T2" fmla="*/ 80 w 102"/>
                <a:gd name="T3" fmla="*/ 30 h 36"/>
                <a:gd name="T4" fmla="*/ 102 w 102"/>
                <a:gd name="T5" fmla="*/ 24 h 36"/>
                <a:gd name="T6" fmla="*/ 82 w 102"/>
                <a:gd name="T7" fmla="*/ 22 h 36"/>
                <a:gd name="T8" fmla="*/ 49 w 102"/>
                <a:gd name="T9" fmla="*/ 7 h 36"/>
                <a:gd name="T10" fmla="*/ 4 w 102"/>
                <a:gd name="T11" fmla="*/ 15 h 36"/>
                <a:gd name="T12" fmla="*/ 0 w 102"/>
                <a:gd name="T13" fmla="*/ 36 h 36"/>
                <a:gd name="T14" fmla="*/ 10 w 102"/>
                <a:gd name="T15" fmla="*/ 34 h 36"/>
                <a:gd name="T16" fmla="*/ 50 w 102"/>
                <a:gd name="T1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36">
                  <a:moveTo>
                    <a:pt x="50" y="22"/>
                  </a:moveTo>
                  <a:cubicBezTo>
                    <a:pt x="57" y="16"/>
                    <a:pt x="69" y="29"/>
                    <a:pt x="80" y="30"/>
                  </a:cubicBezTo>
                  <a:cubicBezTo>
                    <a:pt x="90" y="32"/>
                    <a:pt x="102" y="24"/>
                    <a:pt x="102" y="24"/>
                  </a:cubicBezTo>
                  <a:cubicBezTo>
                    <a:pt x="102" y="24"/>
                    <a:pt x="100" y="23"/>
                    <a:pt x="82" y="22"/>
                  </a:cubicBezTo>
                  <a:cubicBezTo>
                    <a:pt x="65" y="20"/>
                    <a:pt x="64" y="0"/>
                    <a:pt x="49" y="7"/>
                  </a:cubicBezTo>
                  <a:cubicBezTo>
                    <a:pt x="34" y="15"/>
                    <a:pt x="23" y="16"/>
                    <a:pt x="4" y="15"/>
                  </a:cubicBezTo>
                  <a:cubicBezTo>
                    <a:pt x="4" y="20"/>
                    <a:pt x="1" y="28"/>
                    <a:pt x="0" y="36"/>
                  </a:cubicBezTo>
                  <a:cubicBezTo>
                    <a:pt x="5" y="35"/>
                    <a:pt x="8" y="34"/>
                    <a:pt x="10" y="34"/>
                  </a:cubicBezTo>
                  <a:cubicBezTo>
                    <a:pt x="21" y="33"/>
                    <a:pt x="43" y="29"/>
                    <a:pt x="50" y="2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0" name="Freeform 20"/>
            <p:cNvSpPr>
              <a:spLocks/>
            </p:cNvSpPr>
            <p:nvPr/>
          </p:nvSpPr>
          <p:spPr bwMode="auto">
            <a:xfrm>
              <a:off x="10901363" y="8459788"/>
              <a:ext cx="269875" cy="211138"/>
            </a:xfrm>
            <a:custGeom>
              <a:avLst/>
              <a:gdLst>
                <a:gd name="T0" fmla="*/ 47 w 208"/>
                <a:gd name="T1" fmla="*/ 156 h 163"/>
                <a:gd name="T2" fmla="*/ 67 w 208"/>
                <a:gd name="T3" fmla="*/ 148 h 163"/>
                <a:gd name="T4" fmla="*/ 118 w 208"/>
                <a:gd name="T5" fmla="*/ 144 h 163"/>
                <a:gd name="T6" fmla="*/ 127 w 208"/>
                <a:gd name="T7" fmla="*/ 147 h 163"/>
                <a:gd name="T8" fmla="*/ 127 w 208"/>
                <a:gd name="T9" fmla="*/ 143 h 163"/>
                <a:gd name="T10" fmla="*/ 152 w 208"/>
                <a:gd name="T11" fmla="*/ 154 h 163"/>
                <a:gd name="T12" fmla="*/ 204 w 208"/>
                <a:gd name="T13" fmla="*/ 157 h 163"/>
                <a:gd name="T14" fmla="*/ 208 w 208"/>
                <a:gd name="T15" fmla="*/ 155 h 163"/>
                <a:gd name="T16" fmla="*/ 207 w 208"/>
                <a:gd name="T17" fmla="*/ 133 h 163"/>
                <a:gd name="T18" fmla="*/ 189 w 208"/>
                <a:gd name="T19" fmla="*/ 110 h 163"/>
                <a:gd name="T20" fmla="*/ 183 w 208"/>
                <a:gd name="T21" fmla="*/ 88 h 163"/>
                <a:gd name="T22" fmla="*/ 177 w 208"/>
                <a:gd name="T23" fmla="*/ 79 h 163"/>
                <a:gd name="T24" fmla="*/ 157 w 208"/>
                <a:gd name="T25" fmla="*/ 54 h 163"/>
                <a:gd name="T26" fmla="*/ 132 w 208"/>
                <a:gd name="T27" fmla="*/ 22 h 163"/>
                <a:gd name="T28" fmla="*/ 120 w 208"/>
                <a:gd name="T29" fmla="*/ 22 h 163"/>
                <a:gd name="T30" fmla="*/ 100 w 208"/>
                <a:gd name="T31" fmla="*/ 5 h 163"/>
                <a:gd name="T32" fmla="*/ 73 w 208"/>
                <a:gd name="T33" fmla="*/ 7 h 163"/>
                <a:gd name="T34" fmla="*/ 41 w 208"/>
                <a:gd name="T35" fmla="*/ 7 h 163"/>
                <a:gd name="T36" fmla="*/ 21 w 208"/>
                <a:gd name="T37" fmla="*/ 24 h 163"/>
                <a:gd name="T38" fmla="*/ 19 w 208"/>
                <a:gd name="T39" fmla="*/ 25 h 163"/>
                <a:gd name="T40" fmla="*/ 11 w 208"/>
                <a:gd name="T41" fmla="*/ 53 h 163"/>
                <a:gd name="T42" fmla="*/ 24 w 208"/>
                <a:gd name="T43" fmla="*/ 103 h 163"/>
                <a:gd name="T44" fmla="*/ 26 w 208"/>
                <a:gd name="T45" fmla="*/ 110 h 163"/>
                <a:gd name="T46" fmla="*/ 71 w 208"/>
                <a:gd name="T47" fmla="*/ 102 h 163"/>
                <a:gd name="T48" fmla="*/ 104 w 208"/>
                <a:gd name="T49" fmla="*/ 117 h 163"/>
                <a:gd name="T50" fmla="*/ 124 w 208"/>
                <a:gd name="T51" fmla="*/ 119 h 163"/>
                <a:gd name="T52" fmla="*/ 102 w 208"/>
                <a:gd name="T53" fmla="*/ 125 h 163"/>
                <a:gd name="T54" fmla="*/ 72 w 208"/>
                <a:gd name="T55" fmla="*/ 117 h 163"/>
                <a:gd name="T56" fmla="*/ 32 w 208"/>
                <a:gd name="T57" fmla="*/ 129 h 163"/>
                <a:gd name="T58" fmla="*/ 22 w 208"/>
                <a:gd name="T59" fmla="*/ 131 h 163"/>
                <a:gd name="T60" fmla="*/ 26 w 208"/>
                <a:gd name="T61" fmla="*/ 147 h 163"/>
                <a:gd name="T62" fmla="*/ 29 w 208"/>
                <a:gd name="T63" fmla="*/ 151 h 163"/>
                <a:gd name="T64" fmla="*/ 47 w 208"/>
                <a:gd name="T65" fmla="*/ 15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 h="163">
                  <a:moveTo>
                    <a:pt x="47" y="156"/>
                  </a:moveTo>
                  <a:cubicBezTo>
                    <a:pt x="54" y="157"/>
                    <a:pt x="67" y="148"/>
                    <a:pt x="67" y="148"/>
                  </a:cubicBezTo>
                  <a:cubicBezTo>
                    <a:pt x="67" y="148"/>
                    <a:pt x="111" y="145"/>
                    <a:pt x="118" y="144"/>
                  </a:cubicBezTo>
                  <a:cubicBezTo>
                    <a:pt x="121" y="144"/>
                    <a:pt x="124" y="145"/>
                    <a:pt x="127" y="147"/>
                  </a:cubicBezTo>
                  <a:cubicBezTo>
                    <a:pt x="127" y="145"/>
                    <a:pt x="127" y="143"/>
                    <a:pt x="127" y="143"/>
                  </a:cubicBezTo>
                  <a:cubicBezTo>
                    <a:pt x="127" y="143"/>
                    <a:pt x="151" y="148"/>
                    <a:pt x="152" y="154"/>
                  </a:cubicBezTo>
                  <a:cubicBezTo>
                    <a:pt x="154" y="159"/>
                    <a:pt x="186" y="163"/>
                    <a:pt x="204" y="157"/>
                  </a:cubicBezTo>
                  <a:cubicBezTo>
                    <a:pt x="205" y="156"/>
                    <a:pt x="206" y="156"/>
                    <a:pt x="208" y="155"/>
                  </a:cubicBezTo>
                  <a:cubicBezTo>
                    <a:pt x="208" y="148"/>
                    <a:pt x="208" y="137"/>
                    <a:pt x="207" y="133"/>
                  </a:cubicBezTo>
                  <a:cubicBezTo>
                    <a:pt x="206" y="128"/>
                    <a:pt x="195" y="116"/>
                    <a:pt x="189" y="110"/>
                  </a:cubicBezTo>
                  <a:cubicBezTo>
                    <a:pt x="182" y="104"/>
                    <a:pt x="183" y="88"/>
                    <a:pt x="183" y="88"/>
                  </a:cubicBezTo>
                  <a:cubicBezTo>
                    <a:pt x="177" y="79"/>
                    <a:pt x="177" y="79"/>
                    <a:pt x="177" y="79"/>
                  </a:cubicBezTo>
                  <a:cubicBezTo>
                    <a:pt x="177" y="79"/>
                    <a:pt x="172" y="59"/>
                    <a:pt x="157" y="54"/>
                  </a:cubicBezTo>
                  <a:cubicBezTo>
                    <a:pt x="142" y="49"/>
                    <a:pt x="132" y="22"/>
                    <a:pt x="132" y="22"/>
                  </a:cubicBezTo>
                  <a:cubicBezTo>
                    <a:pt x="120" y="22"/>
                    <a:pt x="120" y="22"/>
                    <a:pt x="120" y="22"/>
                  </a:cubicBezTo>
                  <a:cubicBezTo>
                    <a:pt x="120" y="22"/>
                    <a:pt x="110" y="10"/>
                    <a:pt x="100" y="5"/>
                  </a:cubicBezTo>
                  <a:cubicBezTo>
                    <a:pt x="90" y="0"/>
                    <a:pt x="73" y="7"/>
                    <a:pt x="73" y="7"/>
                  </a:cubicBezTo>
                  <a:cubicBezTo>
                    <a:pt x="73" y="7"/>
                    <a:pt x="53" y="10"/>
                    <a:pt x="41" y="7"/>
                  </a:cubicBezTo>
                  <a:cubicBezTo>
                    <a:pt x="29" y="5"/>
                    <a:pt x="31" y="22"/>
                    <a:pt x="21" y="24"/>
                  </a:cubicBezTo>
                  <a:cubicBezTo>
                    <a:pt x="21" y="24"/>
                    <a:pt x="20" y="25"/>
                    <a:pt x="19" y="25"/>
                  </a:cubicBezTo>
                  <a:cubicBezTo>
                    <a:pt x="18" y="35"/>
                    <a:pt x="16" y="45"/>
                    <a:pt x="11" y="53"/>
                  </a:cubicBezTo>
                  <a:cubicBezTo>
                    <a:pt x="0" y="70"/>
                    <a:pt x="16" y="95"/>
                    <a:pt x="24" y="103"/>
                  </a:cubicBezTo>
                  <a:cubicBezTo>
                    <a:pt x="26" y="105"/>
                    <a:pt x="26" y="107"/>
                    <a:pt x="26" y="110"/>
                  </a:cubicBezTo>
                  <a:cubicBezTo>
                    <a:pt x="45" y="111"/>
                    <a:pt x="56" y="110"/>
                    <a:pt x="71" y="102"/>
                  </a:cubicBezTo>
                  <a:cubicBezTo>
                    <a:pt x="86" y="95"/>
                    <a:pt x="87" y="115"/>
                    <a:pt x="104" y="117"/>
                  </a:cubicBezTo>
                  <a:cubicBezTo>
                    <a:pt x="122" y="118"/>
                    <a:pt x="124" y="119"/>
                    <a:pt x="124" y="119"/>
                  </a:cubicBezTo>
                  <a:cubicBezTo>
                    <a:pt x="124" y="119"/>
                    <a:pt x="112" y="127"/>
                    <a:pt x="102" y="125"/>
                  </a:cubicBezTo>
                  <a:cubicBezTo>
                    <a:pt x="91" y="124"/>
                    <a:pt x="79" y="111"/>
                    <a:pt x="72" y="117"/>
                  </a:cubicBezTo>
                  <a:cubicBezTo>
                    <a:pt x="65" y="124"/>
                    <a:pt x="43" y="128"/>
                    <a:pt x="32" y="129"/>
                  </a:cubicBezTo>
                  <a:cubicBezTo>
                    <a:pt x="30" y="129"/>
                    <a:pt x="27" y="130"/>
                    <a:pt x="22" y="131"/>
                  </a:cubicBezTo>
                  <a:cubicBezTo>
                    <a:pt x="21" y="137"/>
                    <a:pt x="22" y="142"/>
                    <a:pt x="26" y="147"/>
                  </a:cubicBezTo>
                  <a:cubicBezTo>
                    <a:pt x="27" y="149"/>
                    <a:pt x="28" y="150"/>
                    <a:pt x="29" y="151"/>
                  </a:cubicBezTo>
                  <a:cubicBezTo>
                    <a:pt x="47" y="147"/>
                    <a:pt x="42" y="156"/>
                    <a:pt x="47" y="15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1" name="Freeform 21"/>
            <p:cNvSpPr>
              <a:spLocks/>
            </p:cNvSpPr>
            <p:nvPr/>
          </p:nvSpPr>
          <p:spPr bwMode="auto">
            <a:xfrm>
              <a:off x="10939463" y="8647113"/>
              <a:ext cx="127000" cy="76200"/>
            </a:xfrm>
            <a:custGeom>
              <a:avLst/>
              <a:gdLst>
                <a:gd name="T0" fmla="*/ 51 w 98"/>
                <a:gd name="T1" fmla="*/ 55 h 59"/>
                <a:gd name="T2" fmla="*/ 80 w 98"/>
                <a:gd name="T3" fmla="*/ 38 h 59"/>
                <a:gd name="T4" fmla="*/ 93 w 98"/>
                <a:gd name="T5" fmla="*/ 32 h 59"/>
                <a:gd name="T6" fmla="*/ 90 w 98"/>
                <a:gd name="T7" fmla="*/ 16 h 59"/>
                <a:gd name="T8" fmla="*/ 98 w 98"/>
                <a:gd name="T9" fmla="*/ 3 h 59"/>
                <a:gd name="T10" fmla="*/ 89 w 98"/>
                <a:gd name="T11" fmla="*/ 0 h 59"/>
                <a:gd name="T12" fmla="*/ 38 w 98"/>
                <a:gd name="T13" fmla="*/ 4 h 59"/>
                <a:gd name="T14" fmla="*/ 18 w 98"/>
                <a:gd name="T15" fmla="*/ 12 h 59"/>
                <a:gd name="T16" fmla="*/ 0 w 98"/>
                <a:gd name="T17" fmla="*/ 7 h 59"/>
                <a:gd name="T18" fmla="*/ 29 w 98"/>
                <a:gd name="T19" fmla="*/ 29 h 59"/>
                <a:gd name="T20" fmla="*/ 44 w 98"/>
                <a:gd name="T21" fmla="*/ 56 h 59"/>
                <a:gd name="T22" fmla="*/ 48 w 98"/>
                <a:gd name="T23" fmla="*/ 59 h 59"/>
                <a:gd name="T24" fmla="*/ 51 w 98"/>
                <a:gd name="T25" fmla="*/ 5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9">
                  <a:moveTo>
                    <a:pt x="51" y="55"/>
                  </a:moveTo>
                  <a:cubicBezTo>
                    <a:pt x="59" y="49"/>
                    <a:pt x="75" y="35"/>
                    <a:pt x="80" y="38"/>
                  </a:cubicBezTo>
                  <a:cubicBezTo>
                    <a:pt x="86" y="40"/>
                    <a:pt x="93" y="35"/>
                    <a:pt x="93" y="32"/>
                  </a:cubicBezTo>
                  <a:cubicBezTo>
                    <a:pt x="93" y="29"/>
                    <a:pt x="82" y="19"/>
                    <a:pt x="90" y="16"/>
                  </a:cubicBezTo>
                  <a:cubicBezTo>
                    <a:pt x="96" y="14"/>
                    <a:pt x="98" y="7"/>
                    <a:pt x="98" y="3"/>
                  </a:cubicBezTo>
                  <a:cubicBezTo>
                    <a:pt x="95" y="1"/>
                    <a:pt x="92" y="0"/>
                    <a:pt x="89" y="0"/>
                  </a:cubicBezTo>
                  <a:cubicBezTo>
                    <a:pt x="82" y="1"/>
                    <a:pt x="38" y="4"/>
                    <a:pt x="38" y="4"/>
                  </a:cubicBezTo>
                  <a:cubicBezTo>
                    <a:pt x="38" y="4"/>
                    <a:pt x="25" y="13"/>
                    <a:pt x="18" y="12"/>
                  </a:cubicBezTo>
                  <a:cubicBezTo>
                    <a:pt x="13" y="12"/>
                    <a:pt x="18" y="3"/>
                    <a:pt x="0" y="7"/>
                  </a:cubicBezTo>
                  <a:cubicBezTo>
                    <a:pt x="9" y="18"/>
                    <a:pt x="10" y="24"/>
                    <a:pt x="29" y="29"/>
                  </a:cubicBezTo>
                  <a:cubicBezTo>
                    <a:pt x="49" y="35"/>
                    <a:pt x="27" y="45"/>
                    <a:pt x="44" y="56"/>
                  </a:cubicBezTo>
                  <a:cubicBezTo>
                    <a:pt x="45" y="57"/>
                    <a:pt x="46" y="58"/>
                    <a:pt x="48" y="59"/>
                  </a:cubicBezTo>
                  <a:cubicBezTo>
                    <a:pt x="49" y="57"/>
                    <a:pt x="51" y="55"/>
                    <a:pt x="51" y="5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2" name="Freeform 22"/>
            <p:cNvSpPr>
              <a:spLocks/>
            </p:cNvSpPr>
            <p:nvPr/>
          </p:nvSpPr>
          <p:spPr bwMode="auto">
            <a:xfrm>
              <a:off x="12350751" y="8715375"/>
              <a:ext cx="558800" cy="393700"/>
            </a:xfrm>
            <a:custGeom>
              <a:avLst/>
              <a:gdLst>
                <a:gd name="T0" fmla="*/ 399 w 432"/>
                <a:gd name="T1" fmla="*/ 173 h 304"/>
                <a:gd name="T2" fmla="*/ 386 w 432"/>
                <a:gd name="T3" fmla="*/ 149 h 304"/>
                <a:gd name="T4" fmla="*/ 365 w 432"/>
                <a:gd name="T5" fmla="*/ 130 h 304"/>
                <a:gd name="T6" fmla="*/ 349 w 432"/>
                <a:gd name="T7" fmla="*/ 108 h 304"/>
                <a:gd name="T8" fmla="*/ 321 w 432"/>
                <a:gd name="T9" fmla="*/ 95 h 304"/>
                <a:gd name="T10" fmla="*/ 317 w 432"/>
                <a:gd name="T11" fmla="*/ 84 h 304"/>
                <a:gd name="T12" fmla="*/ 302 w 432"/>
                <a:gd name="T13" fmla="*/ 82 h 304"/>
                <a:gd name="T14" fmla="*/ 306 w 432"/>
                <a:gd name="T15" fmla="*/ 69 h 304"/>
                <a:gd name="T16" fmla="*/ 304 w 432"/>
                <a:gd name="T17" fmla="*/ 38 h 304"/>
                <a:gd name="T18" fmla="*/ 279 w 432"/>
                <a:gd name="T19" fmla="*/ 5 h 304"/>
                <a:gd name="T20" fmla="*/ 273 w 432"/>
                <a:gd name="T21" fmla="*/ 4 h 304"/>
                <a:gd name="T22" fmla="*/ 244 w 432"/>
                <a:gd name="T23" fmla="*/ 15 h 304"/>
                <a:gd name="T24" fmla="*/ 236 w 432"/>
                <a:gd name="T25" fmla="*/ 32 h 304"/>
                <a:gd name="T26" fmla="*/ 202 w 432"/>
                <a:gd name="T27" fmla="*/ 67 h 304"/>
                <a:gd name="T28" fmla="*/ 152 w 432"/>
                <a:gd name="T29" fmla="*/ 78 h 304"/>
                <a:gd name="T30" fmla="*/ 150 w 432"/>
                <a:gd name="T31" fmla="*/ 96 h 304"/>
                <a:gd name="T32" fmla="*/ 119 w 432"/>
                <a:gd name="T33" fmla="*/ 113 h 304"/>
                <a:gd name="T34" fmla="*/ 80 w 432"/>
                <a:gd name="T35" fmla="*/ 124 h 304"/>
                <a:gd name="T36" fmla="*/ 58 w 432"/>
                <a:gd name="T37" fmla="*/ 124 h 304"/>
                <a:gd name="T38" fmla="*/ 38 w 432"/>
                <a:gd name="T39" fmla="*/ 133 h 304"/>
                <a:gd name="T40" fmla="*/ 35 w 432"/>
                <a:gd name="T41" fmla="*/ 129 h 304"/>
                <a:gd name="T42" fmla="*/ 17 w 432"/>
                <a:gd name="T43" fmla="*/ 151 h 304"/>
                <a:gd name="T44" fmla="*/ 0 w 432"/>
                <a:gd name="T45" fmla="*/ 186 h 304"/>
                <a:gd name="T46" fmla="*/ 5 w 432"/>
                <a:gd name="T47" fmla="*/ 215 h 304"/>
                <a:gd name="T48" fmla="*/ 15 w 432"/>
                <a:gd name="T49" fmla="*/ 243 h 304"/>
                <a:gd name="T50" fmla="*/ 20 w 432"/>
                <a:gd name="T51" fmla="*/ 264 h 304"/>
                <a:gd name="T52" fmla="*/ 28 w 432"/>
                <a:gd name="T53" fmla="*/ 276 h 304"/>
                <a:gd name="T54" fmla="*/ 51 w 432"/>
                <a:gd name="T55" fmla="*/ 298 h 304"/>
                <a:gd name="T56" fmla="*/ 57 w 432"/>
                <a:gd name="T57" fmla="*/ 304 h 304"/>
                <a:gd name="T58" fmla="*/ 59 w 432"/>
                <a:gd name="T59" fmla="*/ 301 h 304"/>
                <a:gd name="T60" fmla="*/ 65 w 432"/>
                <a:gd name="T61" fmla="*/ 275 h 304"/>
                <a:gd name="T62" fmla="*/ 85 w 432"/>
                <a:gd name="T63" fmla="*/ 271 h 304"/>
                <a:gd name="T64" fmla="*/ 100 w 432"/>
                <a:gd name="T65" fmla="*/ 266 h 304"/>
                <a:gd name="T66" fmla="*/ 130 w 432"/>
                <a:gd name="T67" fmla="*/ 271 h 304"/>
                <a:gd name="T68" fmla="*/ 130 w 432"/>
                <a:gd name="T69" fmla="*/ 247 h 304"/>
                <a:gd name="T70" fmla="*/ 167 w 432"/>
                <a:gd name="T71" fmla="*/ 218 h 304"/>
                <a:gd name="T72" fmla="*/ 195 w 432"/>
                <a:gd name="T73" fmla="*/ 238 h 304"/>
                <a:gd name="T74" fmla="*/ 263 w 432"/>
                <a:gd name="T75" fmla="*/ 251 h 304"/>
                <a:gd name="T76" fmla="*/ 273 w 432"/>
                <a:gd name="T77" fmla="*/ 227 h 304"/>
                <a:gd name="T78" fmla="*/ 302 w 432"/>
                <a:gd name="T79" fmla="*/ 227 h 304"/>
                <a:gd name="T80" fmla="*/ 339 w 432"/>
                <a:gd name="T81" fmla="*/ 216 h 304"/>
                <a:gd name="T82" fmla="*/ 367 w 432"/>
                <a:gd name="T83" fmla="*/ 212 h 304"/>
                <a:gd name="T84" fmla="*/ 406 w 432"/>
                <a:gd name="T85" fmla="*/ 216 h 304"/>
                <a:gd name="T86" fmla="*/ 432 w 432"/>
                <a:gd name="T87" fmla="*/ 212 h 304"/>
                <a:gd name="T88" fmla="*/ 423 w 432"/>
                <a:gd name="T89" fmla="*/ 190 h 304"/>
                <a:gd name="T90" fmla="*/ 399 w 432"/>
                <a:gd name="T91" fmla="*/ 17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2" h="304">
                  <a:moveTo>
                    <a:pt x="399" y="173"/>
                  </a:moveTo>
                  <a:cubicBezTo>
                    <a:pt x="399" y="166"/>
                    <a:pt x="399" y="160"/>
                    <a:pt x="386" y="149"/>
                  </a:cubicBezTo>
                  <a:cubicBezTo>
                    <a:pt x="373" y="138"/>
                    <a:pt x="365" y="136"/>
                    <a:pt x="365" y="130"/>
                  </a:cubicBezTo>
                  <a:cubicBezTo>
                    <a:pt x="365" y="123"/>
                    <a:pt x="360" y="121"/>
                    <a:pt x="349" y="108"/>
                  </a:cubicBezTo>
                  <a:cubicBezTo>
                    <a:pt x="339" y="95"/>
                    <a:pt x="321" y="95"/>
                    <a:pt x="321" y="95"/>
                  </a:cubicBezTo>
                  <a:cubicBezTo>
                    <a:pt x="317" y="84"/>
                    <a:pt x="317" y="84"/>
                    <a:pt x="317" y="84"/>
                  </a:cubicBezTo>
                  <a:cubicBezTo>
                    <a:pt x="302" y="82"/>
                    <a:pt x="302" y="82"/>
                    <a:pt x="302" y="82"/>
                  </a:cubicBezTo>
                  <a:cubicBezTo>
                    <a:pt x="302" y="82"/>
                    <a:pt x="293" y="75"/>
                    <a:pt x="306" y="69"/>
                  </a:cubicBezTo>
                  <a:cubicBezTo>
                    <a:pt x="319" y="62"/>
                    <a:pt x="306" y="45"/>
                    <a:pt x="304" y="38"/>
                  </a:cubicBezTo>
                  <a:cubicBezTo>
                    <a:pt x="302" y="33"/>
                    <a:pt x="284" y="11"/>
                    <a:pt x="279" y="5"/>
                  </a:cubicBezTo>
                  <a:cubicBezTo>
                    <a:pt x="277" y="5"/>
                    <a:pt x="274" y="5"/>
                    <a:pt x="273" y="4"/>
                  </a:cubicBezTo>
                  <a:cubicBezTo>
                    <a:pt x="266" y="0"/>
                    <a:pt x="251" y="8"/>
                    <a:pt x="244" y="15"/>
                  </a:cubicBezTo>
                  <a:cubicBezTo>
                    <a:pt x="236" y="22"/>
                    <a:pt x="242" y="27"/>
                    <a:pt x="236" y="32"/>
                  </a:cubicBezTo>
                  <a:cubicBezTo>
                    <a:pt x="231" y="37"/>
                    <a:pt x="214" y="53"/>
                    <a:pt x="202" y="67"/>
                  </a:cubicBezTo>
                  <a:cubicBezTo>
                    <a:pt x="191" y="82"/>
                    <a:pt x="162" y="72"/>
                    <a:pt x="152" y="78"/>
                  </a:cubicBezTo>
                  <a:cubicBezTo>
                    <a:pt x="143" y="83"/>
                    <a:pt x="156" y="91"/>
                    <a:pt x="150" y="96"/>
                  </a:cubicBezTo>
                  <a:cubicBezTo>
                    <a:pt x="144" y="101"/>
                    <a:pt x="125" y="110"/>
                    <a:pt x="119" y="113"/>
                  </a:cubicBezTo>
                  <a:cubicBezTo>
                    <a:pt x="113" y="116"/>
                    <a:pt x="88" y="115"/>
                    <a:pt x="80" y="124"/>
                  </a:cubicBezTo>
                  <a:cubicBezTo>
                    <a:pt x="73" y="134"/>
                    <a:pt x="65" y="114"/>
                    <a:pt x="58" y="124"/>
                  </a:cubicBezTo>
                  <a:cubicBezTo>
                    <a:pt x="50" y="135"/>
                    <a:pt x="42" y="136"/>
                    <a:pt x="38" y="133"/>
                  </a:cubicBezTo>
                  <a:cubicBezTo>
                    <a:pt x="37" y="132"/>
                    <a:pt x="36" y="131"/>
                    <a:pt x="35" y="129"/>
                  </a:cubicBezTo>
                  <a:cubicBezTo>
                    <a:pt x="28" y="135"/>
                    <a:pt x="20" y="142"/>
                    <a:pt x="17" y="151"/>
                  </a:cubicBezTo>
                  <a:cubicBezTo>
                    <a:pt x="12" y="166"/>
                    <a:pt x="0" y="179"/>
                    <a:pt x="0" y="186"/>
                  </a:cubicBezTo>
                  <a:cubicBezTo>
                    <a:pt x="0" y="193"/>
                    <a:pt x="5" y="202"/>
                    <a:pt x="5" y="215"/>
                  </a:cubicBezTo>
                  <a:cubicBezTo>
                    <a:pt x="5" y="227"/>
                    <a:pt x="8" y="234"/>
                    <a:pt x="15" y="243"/>
                  </a:cubicBezTo>
                  <a:cubicBezTo>
                    <a:pt x="22" y="252"/>
                    <a:pt x="20" y="264"/>
                    <a:pt x="20" y="264"/>
                  </a:cubicBezTo>
                  <a:cubicBezTo>
                    <a:pt x="20" y="264"/>
                    <a:pt x="22" y="269"/>
                    <a:pt x="28" y="276"/>
                  </a:cubicBezTo>
                  <a:cubicBezTo>
                    <a:pt x="33" y="283"/>
                    <a:pt x="49" y="293"/>
                    <a:pt x="51" y="298"/>
                  </a:cubicBezTo>
                  <a:cubicBezTo>
                    <a:pt x="51" y="301"/>
                    <a:pt x="54" y="303"/>
                    <a:pt x="57" y="304"/>
                  </a:cubicBezTo>
                  <a:cubicBezTo>
                    <a:pt x="57" y="303"/>
                    <a:pt x="58" y="302"/>
                    <a:pt x="59" y="301"/>
                  </a:cubicBezTo>
                  <a:cubicBezTo>
                    <a:pt x="67" y="290"/>
                    <a:pt x="65" y="275"/>
                    <a:pt x="65" y="275"/>
                  </a:cubicBezTo>
                  <a:cubicBezTo>
                    <a:pt x="85" y="271"/>
                    <a:pt x="85" y="271"/>
                    <a:pt x="85" y="271"/>
                  </a:cubicBezTo>
                  <a:cubicBezTo>
                    <a:pt x="100" y="266"/>
                    <a:pt x="100" y="266"/>
                    <a:pt x="100" y="266"/>
                  </a:cubicBezTo>
                  <a:cubicBezTo>
                    <a:pt x="130" y="271"/>
                    <a:pt x="130" y="271"/>
                    <a:pt x="130" y="271"/>
                  </a:cubicBezTo>
                  <a:cubicBezTo>
                    <a:pt x="130" y="247"/>
                    <a:pt x="130" y="247"/>
                    <a:pt x="130" y="247"/>
                  </a:cubicBezTo>
                  <a:cubicBezTo>
                    <a:pt x="130" y="247"/>
                    <a:pt x="152" y="218"/>
                    <a:pt x="167" y="218"/>
                  </a:cubicBezTo>
                  <a:cubicBezTo>
                    <a:pt x="182" y="218"/>
                    <a:pt x="195" y="238"/>
                    <a:pt x="195" y="238"/>
                  </a:cubicBezTo>
                  <a:cubicBezTo>
                    <a:pt x="263" y="251"/>
                    <a:pt x="263" y="251"/>
                    <a:pt x="263" y="251"/>
                  </a:cubicBezTo>
                  <a:cubicBezTo>
                    <a:pt x="263" y="251"/>
                    <a:pt x="267" y="231"/>
                    <a:pt x="273" y="227"/>
                  </a:cubicBezTo>
                  <a:cubicBezTo>
                    <a:pt x="280" y="223"/>
                    <a:pt x="293" y="231"/>
                    <a:pt x="302" y="227"/>
                  </a:cubicBezTo>
                  <a:cubicBezTo>
                    <a:pt x="310" y="223"/>
                    <a:pt x="323" y="216"/>
                    <a:pt x="339" y="216"/>
                  </a:cubicBezTo>
                  <a:cubicBezTo>
                    <a:pt x="354" y="216"/>
                    <a:pt x="360" y="225"/>
                    <a:pt x="367" y="212"/>
                  </a:cubicBezTo>
                  <a:cubicBezTo>
                    <a:pt x="373" y="199"/>
                    <a:pt x="406" y="216"/>
                    <a:pt x="406" y="216"/>
                  </a:cubicBezTo>
                  <a:cubicBezTo>
                    <a:pt x="432" y="212"/>
                    <a:pt x="432" y="212"/>
                    <a:pt x="432" y="212"/>
                  </a:cubicBezTo>
                  <a:cubicBezTo>
                    <a:pt x="423" y="190"/>
                    <a:pt x="423" y="190"/>
                    <a:pt x="423" y="190"/>
                  </a:cubicBezTo>
                  <a:cubicBezTo>
                    <a:pt x="423" y="190"/>
                    <a:pt x="399" y="179"/>
                    <a:pt x="399" y="17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3" name="Freeform 23"/>
            <p:cNvSpPr>
              <a:spLocks/>
            </p:cNvSpPr>
            <p:nvPr/>
          </p:nvSpPr>
          <p:spPr bwMode="auto">
            <a:xfrm>
              <a:off x="11817351" y="8586788"/>
              <a:ext cx="542925" cy="449263"/>
            </a:xfrm>
            <a:custGeom>
              <a:avLst/>
              <a:gdLst>
                <a:gd name="T0" fmla="*/ 257 w 419"/>
                <a:gd name="T1" fmla="*/ 253 h 347"/>
                <a:gd name="T2" fmla="*/ 278 w 419"/>
                <a:gd name="T3" fmla="*/ 250 h 347"/>
                <a:gd name="T4" fmla="*/ 303 w 419"/>
                <a:gd name="T5" fmla="*/ 268 h 347"/>
                <a:gd name="T6" fmla="*/ 318 w 419"/>
                <a:gd name="T7" fmla="*/ 252 h 347"/>
                <a:gd name="T8" fmla="*/ 344 w 419"/>
                <a:gd name="T9" fmla="*/ 198 h 347"/>
                <a:gd name="T10" fmla="*/ 360 w 419"/>
                <a:gd name="T11" fmla="*/ 178 h 347"/>
                <a:gd name="T12" fmla="*/ 365 w 419"/>
                <a:gd name="T13" fmla="*/ 159 h 347"/>
                <a:gd name="T14" fmla="*/ 373 w 419"/>
                <a:gd name="T15" fmla="*/ 136 h 347"/>
                <a:gd name="T16" fmla="*/ 394 w 419"/>
                <a:gd name="T17" fmla="*/ 97 h 347"/>
                <a:gd name="T18" fmla="*/ 415 w 419"/>
                <a:gd name="T19" fmla="*/ 86 h 347"/>
                <a:gd name="T20" fmla="*/ 412 w 419"/>
                <a:gd name="T21" fmla="*/ 64 h 347"/>
                <a:gd name="T22" fmla="*/ 398 w 419"/>
                <a:gd name="T23" fmla="*/ 50 h 347"/>
                <a:gd name="T24" fmla="*/ 400 w 419"/>
                <a:gd name="T25" fmla="*/ 31 h 347"/>
                <a:gd name="T26" fmla="*/ 386 w 419"/>
                <a:gd name="T27" fmla="*/ 16 h 347"/>
                <a:gd name="T28" fmla="*/ 374 w 419"/>
                <a:gd name="T29" fmla="*/ 9 h 347"/>
                <a:gd name="T30" fmla="*/ 349 w 419"/>
                <a:gd name="T31" fmla="*/ 32 h 347"/>
                <a:gd name="T32" fmla="*/ 320 w 419"/>
                <a:gd name="T33" fmla="*/ 25 h 347"/>
                <a:gd name="T34" fmla="*/ 275 w 419"/>
                <a:gd name="T35" fmla="*/ 24 h 347"/>
                <a:gd name="T36" fmla="*/ 249 w 419"/>
                <a:gd name="T37" fmla="*/ 40 h 347"/>
                <a:gd name="T38" fmla="*/ 215 w 419"/>
                <a:gd name="T39" fmla="*/ 40 h 347"/>
                <a:gd name="T40" fmla="*/ 188 w 419"/>
                <a:gd name="T41" fmla="*/ 26 h 347"/>
                <a:gd name="T42" fmla="*/ 159 w 419"/>
                <a:gd name="T43" fmla="*/ 34 h 347"/>
                <a:gd name="T44" fmla="*/ 139 w 419"/>
                <a:gd name="T45" fmla="*/ 15 h 347"/>
                <a:gd name="T46" fmla="*/ 111 w 419"/>
                <a:gd name="T47" fmla="*/ 7 h 347"/>
                <a:gd name="T48" fmla="*/ 90 w 419"/>
                <a:gd name="T49" fmla="*/ 14 h 347"/>
                <a:gd name="T50" fmla="*/ 58 w 419"/>
                <a:gd name="T51" fmla="*/ 14 h 347"/>
                <a:gd name="T52" fmla="*/ 49 w 419"/>
                <a:gd name="T53" fmla="*/ 42 h 347"/>
                <a:gd name="T54" fmla="*/ 34 w 419"/>
                <a:gd name="T55" fmla="*/ 67 h 347"/>
                <a:gd name="T56" fmla="*/ 31 w 419"/>
                <a:gd name="T57" fmla="*/ 74 h 347"/>
                <a:gd name="T58" fmla="*/ 34 w 419"/>
                <a:gd name="T59" fmla="*/ 98 h 347"/>
                <a:gd name="T60" fmla="*/ 30 w 419"/>
                <a:gd name="T61" fmla="*/ 148 h 347"/>
                <a:gd name="T62" fmla="*/ 17 w 419"/>
                <a:gd name="T63" fmla="*/ 168 h 347"/>
                <a:gd name="T64" fmla="*/ 2 w 419"/>
                <a:gd name="T65" fmla="*/ 194 h 347"/>
                <a:gd name="T66" fmla="*/ 3 w 419"/>
                <a:gd name="T67" fmla="*/ 235 h 347"/>
                <a:gd name="T68" fmla="*/ 14 w 419"/>
                <a:gd name="T69" fmla="*/ 263 h 347"/>
                <a:gd name="T70" fmla="*/ 14 w 419"/>
                <a:gd name="T71" fmla="*/ 263 h 347"/>
                <a:gd name="T72" fmla="*/ 67 w 419"/>
                <a:gd name="T73" fmla="*/ 277 h 347"/>
                <a:gd name="T74" fmla="*/ 100 w 419"/>
                <a:gd name="T75" fmla="*/ 313 h 347"/>
                <a:gd name="T76" fmla="*/ 119 w 419"/>
                <a:gd name="T77" fmla="*/ 343 h 347"/>
                <a:gd name="T78" fmla="*/ 154 w 419"/>
                <a:gd name="T79" fmla="*/ 335 h 347"/>
                <a:gd name="T80" fmla="*/ 201 w 419"/>
                <a:gd name="T81" fmla="*/ 330 h 347"/>
                <a:gd name="T82" fmla="*/ 207 w 419"/>
                <a:gd name="T83" fmla="*/ 330 h 347"/>
                <a:gd name="T84" fmla="*/ 217 w 419"/>
                <a:gd name="T85" fmla="*/ 292 h 347"/>
                <a:gd name="T86" fmla="*/ 257 w 419"/>
                <a:gd name="T87" fmla="*/ 25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347">
                  <a:moveTo>
                    <a:pt x="257" y="253"/>
                  </a:moveTo>
                  <a:cubicBezTo>
                    <a:pt x="262" y="252"/>
                    <a:pt x="271" y="256"/>
                    <a:pt x="278" y="250"/>
                  </a:cubicBezTo>
                  <a:cubicBezTo>
                    <a:pt x="286" y="245"/>
                    <a:pt x="301" y="258"/>
                    <a:pt x="303" y="268"/>
                  </a:cubicBezTo>
                  <a:cubicBezTo>
                    <a:pt x="305" y="278"/>
                    <a:pt x="312" y="264"/>
                    <a:pt x="318" y="252"/>
                  </a:cubicBezTo>
                  <a:cubicBezTo>
                    <a:pt x="324" y="241"/>
                    <a:pt x="344" y="207"/>
                    <a:pt x="344" y="198"/>
                  </a:cubicBezTo>
                  <a:cubicBezTo>
                    <a:pt x="344" y="190"/>
                    <a:pt x="360" y="183"/>
                    <a:pt x="360" y="178"/>
                  </a:cubicBezTo>
                  <a:cubicBezTo>
                    <a:pt x="360" y="172"/>
                    <a:pt x="359" y="161"/>
                    <a:pt x="365" y="159"/>
                  </a:cubicBezTo>
                  <a:cubicBezTo>
                    <a:pt x="370" y="157"/>
                    <a:pt x="374" y="141"/>
                    <a:pt x="373" y="136"/>
                  </a:cubicBezTo>
                  <a:cubicBezTo>
                    <a:pt x="372" y="131"/>
                    <a:pt x="391" y="102"/>
                    <a:pt x="394" y="97"/>
                  </a:cubicBezTo>
                  <a:cubicBezTo>
                    <a:pt x="397" y="93"/>
                    <a:pt x="413" y="95"/>
                    <a:pt x="415" y="86"/>
                  </a:cubicBezTo>
                  <a:cubicBezTo>
                    <a:pt x="416" y="77"/>
                    <a:pt x="419" y="66"/>
                    <a:pt x="412" y="64"/>
                  </a:cubicBezTo>
                  <a:cubicBezTo>
                    <a:pt x="406" y="62"/>
                    <a:pt x="398" y="55"/>
                    <a:pt x="398" y="50"/>
                  </a:cubicBezTo>
                  <a:cubicBezTo>
                    <a:pt x="398" y="47"/>
                    <a:pt x="398" y="38"/>
                    <a:pt x="400" y="31"/>
                  </a:cubicBezTo>
                  <a:cubicBezTo>
                    <a:pt x="392" y="29"/>
                    <a:pt x="391" y="21"/>
                    <a:pt x="386" y="16"/>
                  </a:cubicBezTo>
                  <a:cubicBezTo>
                    <a:pt x="381" y="11"/>
                    <a:pt x="381" y="7"/>
                    <a:pt x="374" y="9"/>
                  </a:cubicBezTo>
                  <a:cubicBezTo>
                    <a:pt x="367" y="11"/>
                    <a:pt x="358" y="29"/>
                    <a:pt x="349" y="32"/>
                  </a:cubicBezTo>
                  <a:cubicBezTo>
                    <a:pt x="340" y="35"/>
                    <a:pt x="326" y="28"/>
                    <a:pt x="320" y="25"/>
                  </a:cubicBezTo>
                  <a:cubicBezTo>
                    <a:pt x="314" y="22"/>
                    <a:pt x="284" y="25"/>
                    <a:pt x="275" y="24"/>
                  </a:cubicBezTo>
                  <a:cubicBezTo>
                    <a:pt x="266" y="23"/>
                    <a:pt x="256" y="36"/>
                    <a:pt x="249" y="40"/>
                  </a:cubicBezTo>
                  <a:cubicBezTo>
                    <a:pt x="242" y="44"/>
                    <a:pt x="221" y="42"/>
                    <a:pt x="215" y="40"/>
                  </a:cubicBezTo>
                  <a:cubicBezTo>
                    <a:pt x="209" y="38"/>
                    <a:pt x="194" y="26"/>
                    <a:pt x="188" y="26"/>
                  </a:cubicBezTo>
                  <a:cubicBezTo>
                    <a:pt x="182" y="26"/>
                    <a:pt x="169" y="28"/>
                    <a:pt x="159" y="34"/>
                  </a:cubicBezTo>
                  <a:cubicBezTo>
                    <a:pt x="148" y="40"/>
                    <a:pt x="145" y="23"/>
                    <a:pt x="139" y="15"/>
                  </a:cubicBezTo>
                  <a:cubicBezTo>
                    <a:pt x="133" y="8"/>
                    <a:pt x="119" y="14"/>
                    <a:pt x="111" y="7"/>
                  </a:cubicBezTo>
                  <a:cubicBezTo>
                    <a:pt x="102" y="0"/>
                    <a:pt x="97" y="15"/>
                    <a:pt x="90" y="14"/>
                  </a:cubicBezTo>
                  <a:cubicBezTo>
                    <a:pt x="83" y="13"/>
                    <a:pt x="64" y="9"/>
                    <a:pt x="58" y="14"/>
                  </a:cubicBezTo>
                  <a:cubicBezTo>
                    <a:pt x="52" y="19"/>
                    <a:pt x="53" y="39"/>
                    <a:pt x="49" y="42"/>
                  </a:cubicBezTo>
                  <a:cubicBezTo>
                    <a:pt x="46" y="45"/>
                    <a:pt x="34" y="60"/>
                    <a:pt x="34" y="67"/>
                  </a:cubicBezTo>
                  <a:cubicBezTo>
                    <a:pt x="34" y="71"/>
                    <a:pt x="33" y="73"/>
                    <a:pt x="31" y="74"/>
                  </a:cubicBezTo>
                  <a:cubicBezTo>
                    <a:pt x="32" y="83"/>
                    <a:pt x="34" y="94"/>
                    <a:pt x="34" y="98"/>
                  </a:cubicBezTo>
                  <a:cubicBezTo>
                    <a:pt x="35" y="105"/>
                    <a:pt x="38" y="140"/>
                    <a:pt x="30" y="148"/>
                  </a:cubicBezTo>
                  <a:cubicBezTo>
                    <a:pt x="22" y="156"/>
                    <a:pt x="17" y="168"/>
                    <a:pt x="17" y="168"/>
                  </a:cubicBezTo>
                  <a:cubicBezTo>
                    <a:pt x="17" y="168"/>
                    <a:pt x="4" y="177"/>
                    <a:pt x="2" y="194"/>
                  </a:cubicBezTo>
                  <a:cubicBezTo>
                    <a:pt x="0" y="211"/>
                    <a:pt x="3" y="222"/>
                    <a:pt x="3" y="235"/>
                  </a:cubicBezTo>
                  <a:cubicBezTo>
                    <a:pt x="3" y="245"/>
                    <a:pt x="10" y="251"/>
                    <a:pt x="14" y="263"/>
                  </a:cubicBezTo>
                  <a:cubicBezTo>
                    <a:pt x="14" y="263"/>
                    <a:pt x="14" y="263"/>
                    <a:pt x="14" y="263"/>
                  </a:cubicBezTo>
                  <a:cubicBezTo>
                    <a:pt x="20" y="272"/>
                    <a:pt x="50" y="273"/>
                    <a:pt x="67" y="277"/>
                  </a:cubicBezTo>
                  <a:cubicBezTo>
                    <a:pt x="83" y="281"/>
                    <a:pt x="100" y="304"/>
                    <a:pt x="100" y="313"/>
                  </a:cubicBezTo>
                  <a:cubicBezTo>
                    <a:pt x="99" y="322"/>
                    <a:pt x="111" y="339"/>
                    <a:pt x="119" y="343"/>
                  </a:cubicBezTo>
                  <a:cubicBezTo>
                    <a:pt x="126" y="347"/>
                    <a:pt x="146" y="335"/>
                    <a:pt x="154" y="335"/>
                  </a:cubicBezTo>
                  <a:cubicBezTo>
                    <a:pt x="163" y="335"/>
                    <a:pt x="195" y="336"/>
                    <a:pt x="201" y="330"/>
                  </a:cubicBezTo>
                  <a:cubicBezTo>
                    <a:pt x="203" y="328"/>
                    <a:pt x="205" y="328"/>
                    <a:pt x="207" y="330"/>
                  </a:cubicBezTo>
                  <a:cubicBezTo>
                    <a:pt x="214" y="310"/>
                    <a:pt x="217" y="292"/>
                    <a:pt x="217" y="292"/>
                  </a:cubicBezTo>
                  <a:cubicBezTo>
                    <a:pt x="217" y="292"/>
                    <a:pt x="253" y="255"/>
                    <a:pt x="257" y="25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4" name="Freeform 24"/>
            <p:cNvSpPr>
              <a:spLocks/>
            </p:cNvSpPr>
            <p:nvPr/>
          </p:nvSpPr>
          <p:spPr bwMode="auto">
            <a:xfrm>
              <a:off x="11730038" y="8656638"/>
              <a:ext cx="136525" cy="282575"/>
            </a:xfrm>
            <a:custGeom>
              <a:avLst/>
              <a:gdLst>
                <a:gd name="T0" fmla="*/ 70 w 106"/>
                <a:gd name="T1" fmla="*/ 140 h 219"/>
                <a:gd name="T2" fmla="*/ 85 w 106"/>
                <a:gd name="T3" fmla="*/ 114 h 219"/>
                <a:gd name="T4" fmla="*/ 98 w 106"/>
                <a:gd name="T5" fmla="*/ 94 h 219"/>
                <a:gd name="T6" fmla="*/ 102 w 106"/>
                <a:gd name="T7" fmla="*/ 44 h 219"/>
                <a:gd name="T8" fmla="*/ 99 w 106"/>
                <a:gd name="T9" fmla="*/ 20 h 219"/>
                <a:gd name="T10" fmla="*/ 87 w 106"/>
                <a:gd name="T11" fmla="*/ 20 h 219"/>
                <a:gd name="T12" fmla="*/ 76 w 106"/>
                <a:gd name="T13" fmla="*/ 3 h 219"/>
                <a:gd name="T14" fmla="*/ 63 w 106"/>
                <a:gd name="T15" fmla="*/ 20 h 219"/>
                <a:gd name="T16" fmla="*/ 54 w 106"/>
                <a:gd name="T17" fmla="*/ 33 h 219"/>
                <a:gd name="T18" fmla="*/ 25 w 106"/>
                <a:gd name="T19" fmla="*/ 39 h 219"/>
                <a:gd name="T20" fmla="*/ 5 w 106"/>
                <a:gd name="T21" fmla="*/ 53 h 219"/>
                <a:gd name="T22" fmla="*/ 0 w 106"/>
                <a:gd name="T23" fmla="*/ 53 h 219"/>
                <a:gd name="T24" fmla="*/ 19 w 106"/>
                <a:gd name="T25" fmla="*/ 86 h 219"/>
                <a:gd name="T26" fmla="*/ 26 w 106"/>
                <a:gd name="T27" fmla="*/ 113 h 219"/>
                <a:gd name="T28" fmla="*/ 31 w 106"/>
                <a:gd name="T29" fmla="*/ 154 h 219"/>
                <a:gd name="T30" fmla="*/ 34 w 106"/>
                <a:gd name="T31" fmla="*/ 219 h 219"/>
                <a:gd name="T32" fmla="*/ 58 w 106"/>
                <a:gd name="T33" fmla="*/ 217 h 219"/>
                <a:gd name="T34" fmla="*/ 82 w 106"/>
                <a:gd name="T35" fmla="*/ 209 h 219"/>
                <a:gd name="T36" fmla="*/ 71 w 106"/>
                <a:gd name="T37" fmla="*/ 181 h 219"/>
                <a:gd name="T38" fmla="*/ 70 w 106"/>
                <a:gd name="T39"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219">
                  <a:moveTo>
                    <a:pt x="70" y="140"/>
                  </a:moveTo>
                  <a:cubicBezTo>
                    <a:pt x="72" y="123"/>
                    <a:pt x="85" y="114"/>
                    <a:pt x="85" y="114"/>
                  </a:cubicBezTo>
                  <a:cubicBezTo>
                    <a:pt x="85" y="114"/>
                    <a:pt x="90" y="102"/>
                    <a:pt x="98" y="94"/>
                  </a:cubicBezTo>
                  <a:cubicBezTo>
                    <a:pt x="106" y="86"/>
                    <a:pt x="103" y="51"/>
                    <a:pt x="102" y="44"/>
                  </a:cubicBezTo>
                  <a:cubicBezTo>
                    <a:pt x="102" y="40"/>
                    <a:pt x="100" y="29"/>
                    <a:pt x="99" y="20"/>
                  </a:cubicBezTo>
                  <a:cubicBezTo>
                    <a:pt x="96" y="22"/>
                    <a:pt x="92" y="22"/>
                    <a:pt x="87" y="20"/>
                  </a:cubicBezTo>
                  <a:cubicBezTo>
                    <a:pt x="78" y="15"/>
                    <a:pt x="86" y="6"/>
                    <a:pt x="76" y="3"/>
                  </a:cubicBezTo>
                  <a:cubicBezTo>
                    <a:pt x="65" y="0"/>
                    <a:pt x="61" y="11"/>
                    <a:pt x="63" y="20"/>
                  </a:cubicBezTo>
                  <a:cubicBezTo>
                    <a:pt x="65" y="28"/>
                    <a:pt x="58" y="28"/>
                    <a:pt x="54" y="33"/>
                  </a:cubicBezTo>
                  <a:cubicBezTo>
                    <a:pt x="50" y="38"/>
                    <a:pt x="31" y="39"/>
                    <a:pt x="25" y="39"/>
                  </a:cubicBezTo>
                  <a:cubicBezTo>
                    <a:pt x="19" y="39"/>
                    <a:pt x="11" y="51"/>
                    <a:pt x="5" y="53"/>
                  </a:cubicBezTo>
                  <a:cubicBezTo>
                    <a:pt x="4" y="53"/>
                    <a:pt x="2" y="53"/>
                    <a:pt x="0" y="53"/>
                  </a:cubicBezTo>
                  <a:cubicBezTo>
                    <a:pt x="1" y="81"/>
                    <a:pt x="6" y="79"/>
                    <a:pt x="19" y="86"/>
                  </a:cubicBezTo>
                  <a:cubicBezTo>
                    <a:pt x="33" y="95"/>
                    <a:pt x="19" y="106"/>
                    <a:pt x="26" y="113"/>
                  </a:cubicBezTo>
                  <a:cubicBezTo>
                    <a:pt x="32" y="119"/>
                    <a:pt x="30" y="134"/>
                    <a:pt x="31" y="154"/>
                  </a:cubicBezTo>
                  <a:cubicBezTo>
                    <a:pt x="32" y="166"/>
                    <a:pt x="33" y="196"/>
                    <a:pt x="34" y="219"/>
                  </a:cubicBezTo>
                  <a:cubicBezTo>
                    <a:pt x="43" y="217"/>
                    <a:pt x="52" y="217"/>
                    <a:pt x="58" y="217"/>
                  </a:cubicBezTo>
                  <a:cubicBezTo>
                    <a:pt x="69" y="217"/>
                    <a:pt x="76" y="202"/>
                    <a:pt x="82" y="209"/>
                  </a:cubicBezTo>
                  <a:cubicBezTo>
                    <a:pt x="78" y="197"/>
                    <a:pt x="71" y="191"/>
                    <a:pt x="71" y="181"/>
                  </a:cubicBezTo>
                  <a:cubicBezTo>
                    <a:pt x="71" y="168"/>
                    <a:pt x="68" y="157"/>
                    <a:pt x="70" y="14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5" name="Freeform 25"/>
            <p:cNvSpPr>
              <a:spLocks/>
            </p:cNvSpPr>
            <p:nvPr/>
          </p:nvSpPr>
          <p:spPr bwMode="auto">
            <a:xfrm>
              <a:off x="11688763" y="8718550"/>
              <a:ext cx="85725" cy="236538"/>
            </a:xfrm>
            <a:custGeom>
              <a:avLst/>
              <a:gdLst>
                <a:gd name="T0" fmla="*/ 57 w 65"/>
                <a:gd name="T1" fmla="*/ 65 h 183"/>
                <a:gd name="T2" fmla="*/ 50 w 65"/>
                <a:gd name="T3" fmla="*/ 38 h 183"/>
                <a:gd name="T4" fmla="*/ 31 w 65"/>
                <a:gd name="T5" fmla="*/ 5 h 183"/>
                <a:gd name="T6" fmla="*/ 4 w 65"/>
                <a:gd name="T7" fmla="*/ 1 h 183"/>
                <a:gd name="T8" fmla="*/ 0 w 65"/>
                <a:gd name="T9" fmla="*/ 1 h 183"/>
                <a:gd name="T10" fmla="*/ 7 w 65"/>
                <a:gd name="T11" fmla="*/ 24 h 183"/>
                <a:gd name="T12" fmla="*/ 15 w 65"/>
                <a:gd name="T13" fmla="*/ 45 h 183"/>
                <a:gd name="T14" fmla="*/ 16 w 65"/>
                <a:gd name="T15" fmla="*/ 94 h 183"/>
                <a:gd name="T16" fmla="*/ 25 w 65"/>
                <a:gd name="T17" fmla="*/ 143 h 183"/>
                <a:gd name="T18" fmla="*/ 38 w 65"/>
                <a:gd name="T19" fmla="*/ 183 h 183"/>
                <a:gd name="T20" fmla="*/ 45 w 65"/>
                <a:gd name="T21" fmla="*/ 178 h 183"/>
                <a:gd name="T22" fmla="*/ 65 w 65"/>
                <a:gd name="T23" fmla="*/ 171 h 183"/>
                <a:gd name="T24" fmla="*/ 62 w 65"/>
                <a:gd name="T25" fmla="*/ 106 h 183"/>
                <a:gd name="T26" fmla="*/ 57 w 65"/>
                <a:gd name="T27" fmla="*/ 6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183">
                  <a:moveTo>
                    <a:pt x="57" y="65"/>
                  </a:moveTo>
                  <a:cubicBezTo>
                    <a:pt x="50" y="58"/>
                    <a:pt x="64" y="47"/>
                    <a:pt x="50" y="38"/>
                  </a:cubicBezTo>
                  <a:cubicBezTo>
                    <a:pt x="37" y="31"/>
                    <a:pt x="32" y="33"/>
                    <a:pt x="31" y="5"/>
                  </a:cubicBezTo>
                  <a:cubicBezTo>
                    <a:pt x="23" y="5"/>
                    <a:pt x="12" y="1"/>
                    <a:pt x="4" y="1"/>
                  </a:cubicBezTo>
                  <a:cubicBezTo>
                    <a:pt x="2" y="0"/>
                    <a:pt x="1" y="1"/>
                    <a:pt x="0" y="1"/>
                  </a:cubicBezTo>
                  <a:cubicBezTo>
                    <a:pt x="1" y="11"/>
                    <a:pt x="4" y="22"/>
                    <a:pt x="7" y="24"/>
                  </a:cubicBezTo>
                  <a:cubicBezTo>
                    <a:pt x="12" y="27"/>
                    <a:pt x="16" y="33"/>
                    <a:pt x="15" y="45"/>
                  </a:cubicBezTo>
                  <a:cubicBezTo>
                    <a:pt x="15" y="57"/>
                    <a:pt x="11" y="83"/>
                    <a:pt x="16" y="94"/>
                  </a:cubicBezTo>
                  <a:cubicBezTo>
                    <a:pt x="21" y="106"/>
                    <a:pt x="25" y="125"/>
                    <a:pt x="25" y="143"/>
                  </a:cubicBezTo>
                  <a:cubicBezTo>
                    <a:pt x="25" y="154"/>
                    <a:pt x="32" y="170"/>
                    <a:pt x="38" y="183"/>
                  </a:cubicBezTo>
                  <a:cubicBezTo>
                    <a:pt x="41" y="182"/>
                    <a:pt x="43" y="180"/>
                    <a:pt x="45" y="178"/>
                  </a:cubicBezTo>
                  <a:cubicBezTo>
                    <a:pt x="50" y="175"/>
                    <a:pt x="57" y="172"/>
                    <a:pt x="65" y="171"/>
                  </a:cubicBezTo>
                  <a:cubicBezTo>
                    <a:pt x="64" y="148"/>
                    <a:pt x="63" y="118"/>
                    <a:pt x="62" y="106"/>
                  </a:cubicBezTo>
                  <a:cubicBezTo>
                    <a:pt x="61" y="86"/>
                    <a:pt x="63" y="71"/>
                    <a:pt x="57" y="6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6" name="Freeform 26"/>
            <p:cNvSpPr>
              <a:spLocks/>
            </p:cNvSpPr>
            <p:nvPr/>
          </p:nvSpPr>
          <p:spPr bwMode="auto">
            <a:xfrm>
              <a:off x="12085638" y="8626475"/>
              <a:ext cx="338138" cy="523875"/>
            </a:xfrm>
            <a:custGeom>
              <a:avLst/>
              <a:gdLst>
                <a:gd name="T0" fmla="*/ 109 w 261"/>
                <a:gd name="T1" fmla="*/ 385 h 405"/>
                <a:gd name="T2" fmla="*/ 202 w 261"/>
                <a:gd name="T3" fmla="*/ 387 h 405"/>
                <a:gd name="T4" fmla="*/ 252 w 261"/>
                <a:gd name="T5" fmla="*/ 405 h 405"/>
                <a:gd name="T6" fmla="*/ 261 w 261"/>
                <a:gd name="T7" fmla="*/ 373 h 405"/>
                <a:gd name="T8" fmla="*/ 255 w 261"/>
                <a:gd name="T9" fmla="*/ 367 h 405"/>
                <a:gd name="T10" fmla="*/ 232 w 261"/>
                <a:gd name="T11" fmla="*/ 345 h 405"/>
                <a:gd name="T12" fmla="*/ 224 w 261"/>
                <a:gd name="T13" fmla="*/ 333 h 405"/>
                <a:gd name="T14" fmla="*/ 219 w 261"/>
                <a:gd name="T15" fmla="*/ 312 h 405"/>
                <a:gd name="T16" fmla="*/ 209 w 261"/>
                <a:gd name="T17" fmla="*/ 284 h 405"/>
                <a:gd name="T18" fmla="*/ 204 w 261"/>
                <a:gd name="T19" fmla="*/ 255 h 405"/>
                <a:gd name="T20" fmla="*/ 221 w 261"/>
                <a:gd name="T21" fmla="*/ 220 h 405"/>
                <a:gd name="T22" fmla="*/ 239 w 261"/>
                <a:gd name="T23" fmla="*/ 198 h 405"/>
                <a:gd name="T24" fmla="*/ 228 w 261"/>
                <a:gd name="T25" fmla="*/ 173 h 405"/>
                <a:gd name="T26" fmla="*/ 199 w 261"/>
                <a:gd name="T27" fmla="*/ 142 h 405"/>
                <a:gd name="T28" fmla="*/ 191 w 261"/>
                <a:gd name="T29" fmla="*/ 117 h 405"/>
                <a:gd name="T30" fmla="*/ 221 w 261"/>
                <a:gd name="T31" fmla="*/ 113 h 405"/>
                <a:gd name="T32" fmla="*/ 236 w 261"/>
                <a:gd name="T33" fmla="*/ 108 h 405"/>
                <a:gd name="T34" fmla="*/ 221 w 261"/>
                <a:gd name="T35" fmla="*/ 64 h 405"/>
                <a:gd name="T36" fmla="*/ 217 w 261"/>
                <a:gd name="T37" fmla="*/ 33 h 405"/>
                <a:gd name="T38" fmla="*/ 195 w 261"/>
                <a:gd name="T39" fmla="*/ 0 h 405"/>
                <a:gd name="T40" fmla="*/ 193 w 261"/>
                <a:gd name="T41" fmla="*/ 0 h 405"/>
                <a:gd name="T42" fmla="*/ 191 w 261"/>
                <a:gd name="T43" fmla="*/ 19 h 405"/>
                <a:gd name="T44" fmla="*/ 205 w 261"/>
                <a:gd name="T45" fmla="*/ 33 h 405"/>
                <a:gd name="T46" fmla="*/ 208 w 261"/>
                <a:gd name="T47" fmla="*/ 55 h 405"/>
                <a:gd name="T48" fmla="*/ 187 w 261"/>
                <a:gd name="T49" fmla="*/ 66 h 405"/>
                <a:gd name="T50" fmla="*/ 166 w 261"/>
                <a:gd name="T51" fmla="*/ 105 h 405"/>
                <a:gd name="T52" fmla="*/ 158 w 261"/>
                <a:gd name="T53" fmla="*/ 128 h 405"/>
                <a:gd name="T54" fmla="*/ 153 w 261"/>
                <a:gd name="T55" fmla="*/ 147 h 405"/>
                <a:gd name="T56" fmla="*/ 137 w 261"/>
                <a:gd name="T57" fmla="*/ 167 h 405"/>
                <a:gd name="T58" fmla="*/ 111 w 261"/>
                <a:gd name="T59" fmla="*/ 221 h 405"/>
                <a:gd name="T60" fmla="*/ 96 w 261"/>
                <a:gd name="T61" fmla="*/ 237 h 405"/>
                <a:gd name="T62" fmla="*/ 71 w 261"/>
                <a:gd name="T63" fmla="*/ 219 h 405"/>
                <a:gd name="T64" fmla="*/ 50 w 261"/>
                <a:gd name="T65" fmla="*/ 222 h 405"/>
                <a:gd name="T66" fmla="*/ 10 w 261"/>
                <a:gd name="T67" fmla="*/ 261 h 405"/>
                <a:gd name="T68" fmla="*/ 0 w 261"/>
                <a:gd name="T69" fmla="*/ 299 h 405"/>
                <a:gd name="T70" fmla="*/ 15 w 261"/>
                <a:gd name="T71" fmla="*/ 318 h 405"/>
                <a:gd name="T72" fmla="*/ 42 w 261"/>
                <a:gd name="T73" fmla="*/ 324 h 405"/>
                <a:gd name="T74" fmla="*/ 51 w 261"/>
                <a:gd name="T75" fmla="*/ 358 h 405"/>
                <a:gd name="T76" fmla="*/ 45 w 261"/>
                <a:gd name="T77" fmla="*/ 389 h 405"/>
                <a:gd name="T78" fmla="*/ 94 w 261"/>
                <a:gd name="T79" fmla="*/ 389 h 405"/>
                <a:gd name="T80" fmla="*/ 109 w 261"/>
                <a:gd name="T81" fmla="*/ 38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1" h="405">
                  <a:moveTo>
                    <a:pt x="109" y="385"/>
                  </a:moveTo>
                  <a:cubicBezTo>
                    <a:pt x="109" y="385"/>
                    <a:pt x="191" y="389"/>
                    <a:pt x="202" y="387"/>
                  </a:cubicBezTo>
                  <a:cubicBezTo>
                    <a:pt x="213" y="385"/>
                    <a:pt x="252" y="405"/>
                    <a:pt x="252" y="405"/>
                  </a:cubicBezTo>
                  <a:cubicBezTo>
                    <a:pt x="252" y="405"/>
                    <a:pt x="254" y="385"/>
                    <a:pt x="261" y="373"/>
                  </a:cubicBezTo>
                  <a:cubicBezTo>
                    <a:pt x="258" y="372"/>
                    <a:pt x="255" y="370"/>
                    <a:pt x="255" y="367"/>
                  </a:cubicBezTo>
                  <a:cubicBezTo>
                    <a:pt x="253" y="362"/>
                    <a:pt x="237" y="352"/>
                    <a:pt x="232" y="345"/>
                  </a:cubicBezTo>
                  <a:cubicBezTo>
                    <a:pt x="226" y="338"/>
                    <a:pt x="224" y="333"/>
                    <a:pt x="224" y="333"/>
                  </a:cubicBezTo>
                  <a:cubicBezTo>
                    <a:pt x="224" y="333"/>
                    <a:pt x="226" y="321"/>
                    <a:pt x="219" y="312"/>
                  </a:cubicBezTo>
                  <a:cubicBezTo>
                    <a:pt x="212" y="303"/>
                    <a:pt x="209" y="296"/>
                    <a:pt x="209" y="284"/>
                  </a:cubicBezTo>
                  <a:cubicBezTo>
                    <a:pt x="209" y="271"/>
                    <a:pt x="204" y="262"/>
                    <a:pt x="204" y="255"/>
                  </a:cubicBezTo>
                  <a:cubicBezTo>
                    <a:pt x="204" y="248"/>
                    <a:pt x="216" y="235"/>
                    <a:pt x="221" y="220"/>
                  </a:cubicBezTo>
                  <a:cubicBezTo>
                    <a:pt x="224" y="211"/>
                    <a:pt x="232" y="204"/>
                    <a:pt x="239" y="198"/>
                  </a:cubicBezTo>
                  <a:cubicBezTo>
                    <a:pt x="235" y="193"/>
                    <a:pt x="231" y="183"/>
                    <a:pt x="228" y="173"/>
                  </a:cubicBezTo>
                  <a:cubicBezTo>
                    <a:pt x="224" y="159"/>
                    <a:pt x="213" y="155"/>
                    <a:pt x="199" y="142"/>
                  </a:cubicBezTo>
                  <a:cubicBezTo>
                    <a:pt x="186" y="130"/>
                    <a:pt x="191" y="123"/>
                    <a:pt x="191" y="117"/>
                  </a:cubicBezTo>
                  <a:cubicBezTo>
                    <a:pt x="191" y="112"/>
                    <a:pt x="209" y="112"/>
                    <a:pt x="221" y="113"/>
                  </a:cubicBezTo>
                  <a:cubicBezTo>
                    <a:pt x="233" y="114"/>
                    <a:pt x="241" y="111"/>
                    <a:pt x="236" y="108"/>
                  </a:cubicBezTo>
                  <a:cubicBezTo>
                    <a:pt x="230" y="105"/>
                    <a:pt x="220" y="81"/>
                    <a:pt x="221" y="64"/>
                  </a:cubicBezTo>
                  <a:cubicBezTo>
                    <a:pt x="222" y="48"/>
                    <a:pt x="216" y="43"/>
                    <a:pt x="217" y="33"/>
                  </a:cubicBezTo>
                  <a:cubicBezTo>
                    <a:pt x="218" y="24"/>
                    <a:pt x="205" y="0"/>
                    <a:pt x="195" y="0"/>
                  </a:cubicBezTo>
                  <a:cubicBezTo>
                    <a:pt x="194" y="0"/>
                    <a:pt x="194" y="0"/>
                    <a:pt x="193" y="0"/>
                  </a:cubicBezTo>
                  <a:cubicBezTo>
                    <a:pt x="191" y="7"/>
                    <a:pt x="191" y="16"/>
                    <a:pt x="191" y="19"/>
                  </a:cubicBezTo>
                  <a:cubicBezTo>
                    <a:pt x="191" y="24"/>
                    <a:pt x="199" y="31"/>
                    <a:pt x="205" y="33"/>
                  </a:cubicBezTo>
                  <a:cubicBezTo>
                    <a:pt x="212" y="35"/>
                    <a:pt x="209" y="46"/>
                    <a:pt x="208" y="55"/>
                  </a:cubicBezTo>
                  <a:cubicBezTo>
                    <a:pt x="206" y="64"/>
                    <a:pt x="190" y="62"/>
                    <a:pt x="187" y="66"/>
                  </a:cubicBezTo>
                  <a:cubicBezTo>
                    <a:pt x="184" y="71"/>
                    <a:pt x="165" y="100"/>
                    <a:pt x="166" y="105"/>
                  </a:cubicBezTo>
                  <a:cubicBezTo>
                    <a:pt x="167" y="110"/>
                    <a:pt x="163" y="126"/>
                    <a:pt x="158" y="128"/>
                  </a:cubicBezTo>
                  <a:cubicBezTo>
                    <a:pt x="152" y="130"/>
                    <a:pt x="153" y="141"/>
                    <a:pt x="153" y="147"/>
                  </a:cubicBezTo>
                  <a:cubicBezTo>
                    <a:pt x="153" y="152"/>
                    <a:pt x="137" y="159"/>
                    <a:pt x="137" y="167"/>
                  </a:cubicBezTo>
                  <a:cubicBezTo>
                    <a:pt x="137" y="176"/>
                    <a:pt x="117" y="210"/>
                    <a:pt x="111" y="221"/>
                  </a:cubicBezTo>
                  <a:cubicBezTo>
                    <a:pt x="105" y="233"/>
                    <a:pt x="98" y="247"/>
                    <a:pt x="96" y="237"/>
                  </a:cubicBezTo>
                  <a:cubicBezTo>
                    <a:pt x="94" y="227"/>
                    <a:pt x="79" y="214"/>
                    <a:pt x="71" y="219"/>
                  </a:cubicBezTo>
                  <a:cubicBezTo>
                    <a:pt x="64" y="225"/>
                    <a:pt x="55" y="221"/>
                    <a:pt x="50" y="222"/>
                  </a:cubicBezTo>
                  <a:cubicBezTo>
                    <a:pt x="46" y="224"/>
                    <a:pt x="10" y="261"/>
                    <a:pt x="10" y="261"/>
                  </a:cubicBezTo>
                  <a:cubicBezTo>
                    <a:pt x="10" y="261"/>
                    <a:pt x="7" y="279"/>
                    <a:pt x="0" y="299"/>
                  </a:cubicBezTo>
                  <a:cubicBezTo>
                    <a:pt x="5" y="301"/>
                    <a:pt x="9" y="311"/>
                    <a:pt x="15" y="318"/>
                  </a:cubicBezTo>
                  <a:cubicBezTo>
                    <a:pt x="22" y="329"/>
                    <a:pt x="36" y="321"/>
                    <a:pt x="42" y="324"/>
                  </a:cubicBezTo>
                  <a:cubicBezTo>
                    <a:pt x="47" y="327"/>
                    <a:pt x="54" y="351"/>
                    <a:pt x="51" y="358"/>
                  </a:cubicBezTo>
                  <a:cubicBezTo>
                    <a:pt x="49" y="365"/>
                    <a:pt x="41" y="381"/>
                    <a:pt x="45" y="389"/>
                  </a:cubicBezTo>
                  <a:cubicBezTo>
                    <a:pt x="94" y="389"/>
                    <a:pt x="94" y="389"/>
                    <a:pt x="94" y="389"/>
                  </a:cubicBezTo>
                  <a:lnTo>
                    <a:pt x="109" y="385"/>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7" name="Freeform 27"/>
            <p:cNvSpPr>
              <a:spLocks/>
            </p:cNvSpPr>
            <p:nvPr/>
          </p:nvSpPr>
          <p:spPr bwMode="auto">
            <a:xfrm>
              <a:off x="11298238" y="8736013"/>
              <a:ext cx="280988" cy="288925"/>
            </a:xfrm>
            <a:custGeom>
              <a:avLst/>
              <a:gdLst>
                <a:gd name="T0" fmla="*/ 206 w 217"/>
                <a:gd name="T1" fmla="*/ 187 h 223"/>
                <a:gd name="T2" fmla="*/ 191 w 217"/>
                <a:gd name="T3" fmla="*/ 148 h 223"/>
                <a:gd name="T4" fmla="*/ 204 w 217"/>
                <a:gd name="T5" fmla="*/ 114 h 223"/>
                <a:gd name="T6" fmla="*/ 217 w 217"/>
                <a:gd name="T7" fmla="*/ 90 h 223"/>
                <a:gd name="T8" fmla="*/ 205 w 217"/>
                <a:gd name="T9" fmla="*/ 36 h 223"/>
                <a:gd name="T10" fmla="*/ 199 w 217"/>
                <a:gd name="T11" fmla="*/ 32 h 223"/>
                <a:gd name="T12" fmla="*/ 157 w 217"/>
                <a:gd name="T13" fmla="*/ 38 h 223"/>
                <a:gd name="T14" fmla="*/ 126 w 217"/>
                <a:gd name="T15" fmla="*/ 23 h 223"/>
                <a:gd name="T16" fmla="*/ 99 w 217"/>
                <a:gd name="T17" fmla="*/ 14 h 223"/>
                <a:gd name="T18" fmla="*/ 86 w 217"/>
                <a:gd name="T19" fmla="*/ 10 h 223"/>
                <a:gd name="T20" fmla="*/ 69 w 217"/>
                <a:gd name="T21" fmla="*/ 12 h 223"/>
                <a:gd name="T22" fmla="*/ 49 w 217"/>
                <a:gd name="T23" fmla="*/ 21 h 223"/>
                <a:gd name="T24" fmla="*/ 31 w 217"/>
                <a:gd name="T25" fmla="*/ 16 h 223"/>
                <a:gd name="T26" fmla="*/ 19 w 217"/>
                <a:gd name="T27" fmla="*/ 19 h 223"/>
                <a:gd name="T28" fmla="*/ 19 w 217"/>
                <a:gd name="T29" fmla="*/ 47 h 223"/>
                <a:gd name="T30" fmla="*/ 26 w 217"/>
                <a:gd name="T31" fmla="*/ 63 h 223"/>
                <a:gd name="T32" fmla="*/ 32 w 217"/>
                <a:gd name="T33" fmla="*/ 85 h 223"/>
                <a:gd name="T34" fmla="*/ 15 w 217"/>
                <a:gd name="T35" fmla="*/ 87 h 223"/>
                <a:gd name="T36" fmla="*/ 19 w 217"/>
                <a:gd name="T37" fmla="*/ 108 h 223"/>
                <a:gd name="T38" fmla="*/ 8 w 217"/>
                <a:gd name="T39" fmla="*/ 128 h 223"/>
                <a:gd name="T40" fmla="*/ 5 w 217"/>
                <a:gd name="T41" fmla="*/ 153 h 223"/>
                <a:gd name="T42" fmla="*/ 16 w 217"/>
                <a:gd name="T43" fmla="*/ 164 h 223"/>
                <a:gd name="T44" fmla="*/ 44 w 217"/>
                <a:gd name="T45" fmla="*/ 190 h 223"/>
                <a:gd name="T46" fmla="*/ 33 w 217"/>
                <a:gd name="T47" fmla="*/ 223 h 223"/>
                <a:gd name="T48" fmla="*/ 137 w 217"/>
                <a:gd name="T49" fmla="*/ 200 h 223"/>
                <a:gd name="T50" fmla="*/ 205 w 217"/>
                <a:gd name="T51" fmla="*/ 204 h 223"/>
                <a:gd name="T52" fmla="*/ 206 w 217"/>
                <a:gd name="T53" fmla="*/ 18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7" h="223">
                  <a:moveTo>
                    <a:pt x="206" y="187"/>
                  </a:moveTo>
                  <a:cubicBezTo>
                    <a:pt x="201" y="181"/>
                    <a:pt x="190" y="154"/>
                    <a:pt x="191" y="148"/>
                  </a:cubicBezTo>
                  <a:cubicBezTo>
                    <a:pt x="192" y="142"/>
                    <a:pt x="205" y="123"/>
                    <a:pt x="204" y="114"/>
                  </a:cubicBezTo>
                  <a:cubicBezTo>
                    <a:pt x="203" y="104"/>
                    <a:pt x="217" y="98"/>
                    <a:pt x="217" y="90"/>
                  </a:cubicBezTo>
                  <a:cubicBezTo>
                    <a:pt x="217" y="84"/>
                    <a:pt x="214" y="55"/>
                    <a:pt x="205" y="36"/>
                  </a:cubicBezTo>
                  <a:cubicBezTo>
                    <a:pt x="203" y="36"/>
                    <a:pt x="201" y="35"/>
                    <a:pt x="199" y="32"/>
                  </a:cubicBezTo>
                  <a:cubicBezTo>
                    <a:pt x="192" y="26"/>
                    <a:pt x="167" y="27"/>
                    <a:pt x="157" y="38"/>
                  </a:cubicBezTo>
                  <a:cubicBezTo>
                    <a:pt x="148" y="48"/>
                    <a:pt x="129" y="28"/>
                    <a:pt x="126" y="23"/>
                  </a:cubicBezTo>
                  <a:cubicBezTo>
                    <a:pt x="123" y="18"/>
                    <a:pt x="109" y="6"/>
                    <a:pt x="99" y="14"/>
                  </a:cubicBezTo>
                  <a:cubicBezTo>
                    <a:pt x="88" y="21"/>
                    <a:pt x="85" y="19"/>
                    <a:pt x="86" y="10"/>
                  </a:cubicBezTo>
                  <a:cubicBezTo>
                    <a:pt x="87" y="0"/>
                    <a:pt x="71" y="3"/>
                    <a:pt x="69" y="12"/>
                  </a:cubicBezTo>
                  <a:cubicBezTo>
                    <a:pt x="67" y="20"/>
                    <a:pt x="53" y="27"/>
                    <a:pt x="49" y="21"/>
                  </a:cubicBezTo>
                  <a:cubicBezTo>
                    <a:pt x="45" y="15"/>
                    <a:pt x="35" y="6"/>
                    <a:pt x="31" y="16"/>
                  </a:cubicBezTo>
                  <a:cubicBezTo>
                    <a:pt x="28" y="22"/>
                    <a:pt x="24" y="22"/>
                    <a:pt x="19" y="19"/>
                  </a:cubicBezTo>
                  <a:cubicBezTo>
                    <a:pt x="17" y="30"/>
                    <a:pt x="14" y="43"/>
                    <a:pt x="19" y="47"/>
                  </a:cubicBezTo>
                  <a:cubicBezTo>
                    <a:pt x="26" y="51"/>
                    <a:pt x="27" y="58"/>
                    <a:pt x="26" y="63"/>
                  </a:cubicBezTo>
                  <a:cubicBezTo>
                    <a:pt x="24" y="68"/>
                    <a:pt x="37" y="79"/>
                    <a:pt x="32" y="85"/>
                  </a:cubicBezTo>
                  <a:cubicBezTo>
                    <a:pt x="26" y="90"/>
                    <a:pt x="19" y="79"/>
                    <a:pt x="15" y="87"/>
                  </a:cubicBezTo>
                  <a:cubicBezTo>
                    <a:pt x="12" y="95"/>
                    <a:pt x="23" y="102"/>
                    <a:pt x="19" y="108"/>
                  </a:cubicBezTo>
                  <a:cubicBezTo>
                    <a:pt x="14" y="115"/>
                    <a:pt x="7" y="115"/>
                    <a:pt x="8" y="128"/>
                  </a:cubicBezTo>
                  <a:cubicBezTo>
                    <a:pt x="10" y="140"/>
                    <a:pt x="9" y="149"/>
                    <a:pt x="5" y="153"/>
                  </a:cubicBezTo>
                  <a:cubicBezTo>
                    <a:pt x="0" y="157"/>
                    <a:pt x="5" y="157"/>
                    <a:pt x="16" y="164"/>
                  </a:cubicBezTo>
                  <a:cubicBezTo>
                    <a:pt x="27" y="171"/>
                    <a:pt x="45" y="179"/>
                    <a:pt x="44" y="190"/>
                  </a:cubicBezTo>
                  <a:cubicBezTo>
                    <a:pt x="42" y="201"/>
                    <a:pt x="37" y="203"/>
                    <a:pt x="33" y="223"/>
                  </a:cubicBezTo>
                  <a:cubicBezTo>
                    <a:pt x="54" y="223"/>
                    <a:pt x="92" y="208"/>
                    <a:pt x="137" y="200"/>
                  </a:cubicBezTo>
                  <a:cubicBezTo>
                    <a:pt x="165" y="196"/>
                    <a:pt x="188" y="200"/>
                    <a:pt x="205" y="204"/>
                  </a:cubicBezTo>
                  <a:cubicBezTo>
                    <a:pt x="207" y="198"/>
                    <a:pt x="208" y="190"/>
                    <a:pt x="206" y="18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8" name="Freeform 28"/>
            <p:cNvSpPr>
              <a:spLocks/>
            </p:cNvSpPr>
            <p:nvPr/>
          </p:nvSpPr>
          <p:spPr bwMode="auto">
            <a:xfrm>
              <a:off x="11544301" y="8720138"/>
              <a:ext cx="193675" cy="295275"/>
            </a:xfrm>
            <a:custGeom>
              <a:avLst/>
              <a:gdLst>
                <a:gd name="T0" fmla="*/ 128 w 150"/>
                <a:gd name="T1" fmla="*/ 93 h 228"/>
                <a:gd name="T2" fmla="*/ 127 w 150"/>
                <a:gd name="T3" fmla="*/ 44 h 228"/>
                <a:gd name="T4" fmla="*/ 119 w 150"/>
                <a:gd name="T5" fmla="*/ 23 h 228"/>
                <a:gd name="T6" fmla="*/ 112 w 150"/>
                <a:gd name="T7" fmla="*/ 0 h 228"/>
                <a:gd name="T8" fmla="*/ 102 w 150"/>
                <a:gd name="T9" fmla="*/ 9 h 228"/>
                <a:gd name="T10" fmla="*/ 14 w 150"/>
                <a:gd name="T11" fmla="*/ 7 h 228"/>
                <a:gd name="T12" fmla="*/ 20 w 150"/>
                <a:gd name="T13" fmla="*/ 42 h 228"/>
                <a:gd name="T14" fmla="*/ 15 w 150"/>
                <a:gd name="T15" fmla="*/ 49 h 228"/>
                <a:gd name="T16" fmla="*/ 27 w 150"/>
                <a:gd name="T17" fmla="*/ 103 h 228"/>
                <a:gd name="T18" fmla="*/ 14 w 150"/>
                <a:gd name="T19" fmla="*/ 127 h 228"/>
                <a:gd name="T20" fmla="*/ 1 w 150"/>
                <a:gd name="T21" fmla="*/ 161 h 228"/>
                <a:gd name="T22" fmla="*/ 16 w 150"/>
                <a:gd name="T23" fmla="*/ 200 h 228"/>
                <a:gd name="T24" fmla="*/ 15 w 150"/>
                <a:gd name="T25" fmla="*/ 217 h 228"/>
                <a:gd name="T26" fmla="*/ 42 w 150"/>
                <a:gd name="T27" fmla="*/ 227 h 228"/>
                <a:gd name="T28" fmla="*/ 110 w 150"/>
                <a:gd name="T29" fmla="*/ 199 h 228"/>
                <a:gd name="T30" fmla="*/ 150 w 150"/>
                <a:gd name="T31" fmla="*/ 182 h 228"/>
                <a:gd name="T32" fmla="*/ 137 w 150"/>
                <a:gd name="T33" fmla="*/ 142 h 228"/>
                <a:gd name="T34" fmla="*/ 128 w 150"/>
                <a:gd name="T35" fmla="*/ 9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228">
                  <a:moveTo>
                    <a:pt x="128" y="93"/>
                  </a:moveTo>
                  <a:cubicBezTo>
                    <a:pt x="123" y="82"/>
                    <a:pt x="127" y="56"/>
                    <a:pt x="127" y="44"/>
                  </a:cubicBezTo>
                  <a:cubicBezTo>
                    <a:pt x="128" y="32"/>
                    <a:pt x="124" y="26"/>
                    <a:pt x="119" y="23"/>
                  </a:cubicBezTo>
                  <a:cubicBezTo>
                    <a:pt x="116" y="21"/>
                    <a:pt x="113" y="10"/>
                    <a:pt x="112" y="0"/>
                  </a:cubicBezTo>
                  <a:cubicBezTo>
                    <a:pt x="105" y="3"/>
                    <a:pt x="105" y="13"/>
                    <a:pt x="102" y="9"/>
                  </a:cubicBezTo>
                  <a:cubicBezTo>
                    <a:pt x="99" y="4"/>
                    <a:pt x="18" y="1"/>
                    <a:pt x="14" y="7"/>
                  </a:cubicBezTo>
                  <a:cubicBezTo>
                    <a:pt x="10" y="13"/>
                    <a:pt x="21" y="36"/>
                    <a:pt x="20" y="42"/>
                  </a:cubicBezTo>
                  <a:cubicBezTo>
                    <a:pt x="20" y="46"/>
                    <a:pt x="18" y="49"/>
                    <a:pt x="15" y="49"/>
                  </a:cubicBezTo>
                  <a:cubicBezTo>
                    <a:pt x="24" y="68"/>
                    <a:pt x="27" y="97"/>
                    <a:pt x="27" y="103"/>
                  </a:cubicBezTo>
                  <a:cubicBezTo>
                    <a:pt x="27" y="111"/>
                    <a:pt x="13" y="117"/>
                    <a:pt x="14" y="127"/>
                  </a:cubicBezTo>
                  <a:cubicBezTo>
                    <a:pt x="15" y="136"/>
                    <a:pt x="2" y="155"/>
                    <a:pt x="1" y="161"/>
                  </a:cubicBezTo>
                  <a:cubicBezTo>
                    <a:pt x="0" y="167"/>
                    <a:pt x="11" y="194"/>
                    <a:pt x="16" y="200"/>
                  </a:cubicBezTo>
                  <a:cubicBezTo>
                    <a:pt x="18" y="203"/>
                    <a:pt x="17" y="211"/>
                    <a:pt x="15" y="217"/>
                  </a:cubicBezTo>
                  <a:cubicBezTo>
                    <a:pt x="29" y="221"/>
                    <a:pt x="39" y="226"/>
                    <a:pt x="42" y="227"/>
                  </a:cubicBezTo>
                  <a:cubicBezTo>
                    <a:pt x="48" y="228"/>
                    <a:pt x="92" y="208"/>
                    <a:pt x="110" y="199"/>
                  </a:cubicBezTo>
                  <a:cubicBezTo>
                    <a:pt x="124" y="192"/>
                    <a:pt x="139" y="188"/>
                    <a:pt x="150" y="182"/>
                  </a:cubicBezTo>
                  <a:cubicBezTo>
                    <a:pt x="144" y="169"/>
                    <a:pt x="137" y="153"/>
                    <a:pt x="137" y="142"/>
                  </a:cubicBezTo>
                  <a:cubicBezTo>
                    <a:pt x="137" y="124"/>
                    <a:pt x="133" y="105"/>
                    <a:pt x="128" y="9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29" name="Freeform 29"/>
            <p:cNvSpPr>
              <a:spLocks/>
            </p:cNvSpPr>
            <p:nvPr/>
          </p:nvSpPr>
          <p:spPr bwMode="auto">
            <a:xfrm>
              <a:off x="11001376" y="8645525"/>
              <a:ext cx="344488" cy="261938"/>
            </a:xfrm>
            <a:custGeom>
              <a:avLst/>
              <a:gdLst>
                <a:gd name="T0" fmla="*/ 88 w 266"/>
                <a:gd name="T1" fmla="*/ 107 h 202"/>
                <a:gd name="T2" fmla="*/ 105 w 266"/>
                <a:gd name="T3" fmla="*/ 103 h 202"/>
                <a:gd name="T4" fmla="*/ 131 w 266"/>
                <a:gd name="T5" fmla="*/ 98 h 202"/>
                <a:gd name="T6" fmla="*/ 159 w 266"/>
                <a:gd name="T7" fmla="*/ 133 h 202"/>
                <a:gd name="T8" fmla="*/ 164 w 266"/>
                <a:gd name="T9" fmla="*/ 154 h 202"/>
                <a:gd name="T10" fmla="*/ 165 w 266"/>
                <a:gd name="T11" fmla="*/ 157 h 202"/>
                <a:gd name="T12" fmla="*/ 191 w 266"/>
                <a:gd name="T13" fmla="*/ 152 h 202"/>
                <a:gd name="T14" fmla="*/ 201 w 266"/>
                <a:gd name="T15" fmla="*/ 182 h 202"/>
                <a:gd name="T16" fmla="*/ 217 w 266"/>
                <a:gd name="T17" fmla="*/ 194 h 202"/>
                <a:gd name="T18" fmla="*/ 231 w 266"/>
                <a:gd name="T19" fmla="*/ 184 h 202"/>
                <a:gd name="T20" fmla="*/ 238 w 266"/>
                <a:gd name="T21" fmla="*/ 189 h 202"/>
                <a:gd name="T22" fmla="*/ 248 w 266"/>
                <a:gd name="T23" fmla="*/ 178 h 202"/>
                <a:gd name="T24" fmla="*/ 244 w 266"/>
                <a:gd name="T25" fmla="*/ 157 h 202"/>
                <a:gd name="T26" fmla="*/ 261 w 266"/>
                <a:gd name="T27" fmla="*/ 155 h 202"/>
                <a:gd name="T28" fmla="*/ 255 w 266"/>
                <a:gd name="T29" fmla="*/ 133 h 202"/>
                <a:gd name="T30" fmla="*/ 248 w 266"/>
                <a:gd name="T31" fmla="*/ 117 h 202"/>
                <a:gd name="T32" fmla="*/ 248 w 266"/>
                <a:gd name="T33" fmla="*/ 89 h 202"/>
                <a:gd name="T34" fmla="*/ 244 w 266"/>
                <a:gd name="T35" fmla="*/ 84 h 202"/>
                <a:gd name="T36" fmla="*/ 235 w 266"/>
                <a:gd name="T37" fmla="*/ 64 h 202"/>
                <a:gd name="T38" fmla="*/ 235 w 266"/>
                <a:gd name="T39" fmla="*/ 51 h 202"/>
                <a:gd name="T40" fmla="*/ 223 w 266"/>
                <a:gd name="T41" fmla="*/ 35 h 202"/>
                <a:gd name="T42" fmla="*/ 209 w 266"/>
                <a:gd name="T43" fmla="*/ 9 h 202"/>
                <a:gd name="T44" fmla="*/ 184 w 266"/>
                <a:gd name="T45" fmla="*/ 26 h 202"/>
                <a:gd name="T46" fmla="*/ 160 w 266"/>
                <a:gd name="T47" fmla="*/ 24 h 202"/>
                <a:gd name="T48" fmla="*/ 141 w 266"/>
                <a:gd name="T49" fmla="*/ 28 h 202"/>
                <a:gd name="T50" fmla="*/ 130 w 266"/>
                <a:gd name="T51" fmla="*/ 18 h 202"/>
                <a:gd name="T52" fmla="*/ 131 w 266"/>
                <a:gd name="T53" fmla="*/ 12 h 202"/>
                <a:gd name="T54" fmla="*/ 127 w 266"/>
                <a:gd name="T55" fmla="*/ 14 h 202"/>
                <a:gd name="T56" fmla="*/ 75 w 266"/>
                <a:gd name="T57" fmla="*/ 11 h 202"/>
                <a:gd name="T58" fmla="*/ 50 w 266"/>
                <a:gd name="T59" fmla="*/ 0 h 202"/>
                <a:gd name="T60" fmla="*/ 42 w 266"/>
                <a:gd name="T61" fmla="*/ 17 h 202"/>
                <a:gd name="T62" fmla="*/ 45 w 266"/>
                <a:gd name="T63" fmla="*/ 33 h 202"/>
                <a:gd name="T64" fmla="*/ 32 w 266"/>
                <a:gd name="T65" fmla="*/ 39 h 202"/>
                <a:gd name="T66" fmla="*/ 3 w 266"/>
                <a:gd name="T67" fmla="*/ 56 h 202"/>
                <a:gd name="T68" fmla="*/ 0 w 266"/>
                <a:gd name="T69" fmla="*/ 60 h 202"/>
                <a:gd name="T70" fmla="*/ 25 w 266"/>
                <a:gd name="T71" fmla="*/ 90 h 202"/>
                <a:gd name="T72" fmla="*/ 64 w 266"/>
                <a:gd name="T73" fmla="*/ 134 h 202"/>
                <a:gd name="T74" fmla="*/ 88 w 266"/>
                <a:gd name="T75" fmla="*/ 10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202">
                  <a:moveTo>
                    <a:pt x="88" y="107"/>
                  </a:moveTo>
                  <a:cubicBezTo>
                    <a:pt x="89" y="99"/>
                    <a:pt x="96" y="102"/>
                    <a:pt x="105" y="103"/>
                  </a:cubicBezTo>
                  <a:cubicBezTo>
                    <a:pt x="113" y="105"/>
                    <a:pt x="124" y="98"/>
                    <a:pt x="131" y="98"/>
                  </a:cubicBezTo>
                  <a:cubicBezTo>
                    <a:pt x="139" y="98"/>
                    <a:pt x="159" y="125"/>
                    <a:pt x="159" y="133"/>
                  </a:cubicBezTo>
                  <a:cubicBezTo>
                    <a:pt x="159" y="141"/>
                    <a:pt x="160" y="148"/>
                    <a:pt x="164" y="154"/>
                  </a:cubicBezTo>
                  <a:cubicBezTo>
                    <a:pt x="165" y="155"/>
                    <a:pt x="165" y="156"/>
                    <a:pt x="165" y="157"/>
                  </a:cubicBezTo>
                  <a:cubicBezTo>
                    <a:pt x="178" y="154"/>
                    <a:pt x="188" y="152"/>
                    <a:pt x="191" y="152"/>
                  </a:cubicBezTo>
                  <a:cubicBezTo>
                    <a:pt x="194" y="152"/>
                    <a:pt x="202" y="171"/>
                    <a:pt x="201" y="182"/>
                  </a:cubicBezTo>
                  <a:cubicBezTo>
                    <a:pt x="199" y="194"/>
                    <a:pt x="212" y="202"/>
                    <a:pt x="217" y="194"/>
                  </a:cubicBezTo>
                  <a:cubicBezTo>
                    <a:pt x="223" y="187"/>
                    <a:pt x="230" y="177"/>
                    <a:pt x="231" y="184"/>
                  </a:cubicBezTo>
                  <a:cubicBezTo>
                    <a:pt x="232" y="186"/>
                    <a:pt x="235" y="187"/>
                    <a:pt x="238" y="189"/>
                  </a:cubicBezTo>
                  <a:cubicBezTo>
                    <a:pt x="240" y="184"/>
                    <a:pt x="244" y="183"/>
                    <a:pt x="248" y="178"/>
                  </a:cubicBezTo>
                  <a:cubicBezTo>
                    <a:pt x="252" y="172"/>
                    <a:pt x="241" y="165"/>
                    <a:pt x="244" y="157"/>
                  </a:cubicBezTo>
                  <a:cubicBezTo>
                    <a:pt x="248" y="149"/>
                    <a:pt x="255" y="160"/>
                    <a:pt x="261" y="155"/>
                  </a:cubicBezTo>
                  <a:cubicBezTo>
                    <a:pt x="266" y="149"/>
                    <a:pt x="253" y="138"/>
                    <a:pt x="255" y="133"/>
                  </a:cubicBezTo>
                  <a:cubicBezTo>
                    <a:pt x="256" y="128"/>
                    <a:pt x="255" y="121"/>
                    <a:pt x="248" y="117"/>
                  </a:cubicBezTo>
                  <a:cubicBezTo>
                    <a:pt x="243" y="113"/>
                    <a:pt x="246" y="100"/>
                    <a:pt x="248" y="89"/>
                  </a:cubicBezTo>
                  <a:cubicBezTo>
                    <a:pt x="247" y="87"/>
                    <a:pt x="245" y="86"/>
                    <a:pt x="244" y="84"/>
                  </a:cubicBezTo>
                  <a:cubicBezTo>
                    <a:pt x="239" y="77"/>
                    <a:pt x="243" y="64"/>
                    <a:pt x="235" y="64"/>
                  </a:cubicBezTo>
                  <a:cubicBezTo>
                    <a:pt x="228" y="64"/>
                    <a:pt x="229" y="54"/>
                    <a:pt x="235" y="51"/>
                  </a:cubicBezTo>
                  <a:cubicBezTo>
                    <a:pt x="242" y="49"/>
                    <a:pt x="223" y="42"/>
                    <a:pt x="223" y="35"/>
                  </a:cubicBezTo>
                  <a:cubicBezTo>
                    <a:pt x="223" y="28"/>
                    <a:pt x="214" y="10"/>
                    <a:pt x="209" y="9"/>
                  </a:cubicBezTo>
                  <a:cubicBezTo>
                    <a:pt x="205" y="8"/>
                    <a:pt x="191" y="26"/>
                    <a:pt x="184" y="26"/>
                  </a:cubicBezTo>
                  <a:cubicBezTo>
                    <a:pt x="178" y="26"/>
                    <a:pt x="165" y="14"/>
                    <a:pt x="160" y="24"/>
                  </a:cubicBezTo>
                  <a:cubicBezTo>
                    <a:pt x="156" y="35"/>
                    <a:pt x="147" y="19"/>
                    <a:pt x="141" y="28"/>
                  </a:cubicBezTo>
                  <a:cubicBezTo>
                    <a:pt x="134" y="36"/>
                    <a:pt x="130" y="18"/>
                    <a:pt x="130" y="18"/>
                  </a:cubicBezTo>
                  <a:cubicBezTo>
                    <a:pt x="130" y="18"/>
                    <a:pt x="130" y="16"/>
                    <a:pt x="131" y="12"/>
                  </a:cubicBezTo>
                  <a:cubicBezTo>
                    <a:pt x="129" y="13"/>
                    <a:pt x="128" y="13"/>
                    <a:pt x="127" y="14"/>
                  </a:cubicBezTo>
                  <a:cubicBezTo>
                    <a:pt x="109" y="20"/>
                    <a:pt x="77" y="16"/>
                    <a:pt x="75" y="11"/>
                  </a:cubicBezTo>
                  <a:cubicBezTo>
                    <a:pt x="74" y="5"/>
                    <a:pt x="50" y="0"/>
                    <a:pt x="50" y="0"/>
                  </a:cubicBezTo>
                  <a:cubicBezTo>
                    <a:pt x="50" y="0"/>
                    <a:pt x="51" y="14"/>
                    <a:pt x="42" y="17"/>
                  </a:cubicBezTo>
                  <a:cubicBezTo>
                    <a:pt x="34" y="20"/>
                    <a:pt x="45" y="30"/>
                    <a:pt x="45" y="33"/>
                  </a:cubicBezTo>
                  <a:cubicBezTo>
                    <a:pt x="45" y="36"/>
                    <a:pt x="38" y="41"/>
                    <a:pt x="32" y="39"/>
                  </a:cubicBezTo>
                  <a:cubicBezTo>
                    <a:pt x="27" y="36"/>
                    <a:pt x="11" y="50"/>
                    <a:pt x="3" y="56"/>
                  </a:cubicBezTo>
                  <a:cubicBezTo>
                    <a:pt x="3" y="56"/>
                    <a:pt x="1" y="58"/>
                    <a:pt x="0" y="60"/>
                  </a:cubicBezTo>
                  <a:cubicBezTo>
                    <a:pt x="12" y="69"/>
                    <a:pt x="11" y="80"/>
                    <a:pt x="25" y="90"/>
                  </a:cubicBezTo>
                  <a:cubicBezTo>
                    <a:pt x="38" y="100"/>
                    <a:pt x="54" y="113"/>
                    <a:pt x="64" y="134"/>
                  </a:cubicBezTo>
                  <a:cubicBezTo>
                    <a:pt x="74" y="125"/>
                    <a:pt x="88" y="113"/>
                    <a:pt x="88" y="10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0" name="Freeform 30"/>
            <p:cNvSpPr>
              <a:spLocks/>
            </p:cNvSpPr>
            <p:nvPr/>
          </p:nvSpPr>
          <p:spPr bwMode="auto">
            <a:xfrm>
              <a:off x="11164888" y="8842375"/>
              <a:ext cx="192088" cy="182563"/>
            </a:xfrm>
            <a:custGeom>
              <a:avLst/>
              <a:gdLst>
                <a:gd name="T0" fmla="*/ 119 w 148"/>
                <a:gd name="T1" fmla="*/ 82 h 141"/>
                <a:gd name="T2" fmla="*/ 108 w 148"/>
                <a:gd name="T3" fmla="*/ 71 h 141"/>
                <a:gd name="T4" fmla="*/ 111 w 148"/>
                <a:gd name="T5" fmla="*/ 46 h 141"/>
                <a:gd name="T6" fmla="*/ 112 w 148"/>
                <a:gd name="T7" fmla="*/ 37 h 141"/>
                <a:gd name="T8" fmla="*/ 105 w 148"/>
                <a:gd name="T9" fmla="*/ 32 h 141"/>
                <a:gd name="T10" fmla="*/ 91 w 148"/>
                <a:gd name="T11" fmla="*/ 42 h 141"/>
                <a:gd name="T12" fmla="*/ 75 w 148"/>
                <a:gd name="T13" fmla="*/ 30 h 141"/>
                <a:gd name="T14" fmla="*/ 65 w 148"/>
                <a:gd name="T15" fmla="*/ 0 h 141"/>
                <a:gd name="T16" fmla="*/ 39 w 148"/>
                <a:gd name="T17" fmla="*/ 5 h 141"/>
                <a:gd name="T18" fmla="*/ 36 w 148"/>
                <a:gd name="T19" fmla="*/ 22 h 141"/>
                <a:gd name="T20" fmla="*/ 8 w 148"/>
                <a:gd name="T21" fmla="*/ 46 h 141"/>
                <a:gd name="T22" fmla="*/ 0 w 148"/>
                <a:gd name="T23" fmla="*/ 58 h 141"/>
                <a:gd name="T24" fmla="*/ 45 w 148"/>
                <a:gd name="T25" fmla="*/ 88 h 141"/>
                <a:gd name="T26" fmla="*/ 128 w 148"/>
                <a:gd name="T27" fmla="*/ 140 h 141"/>
                <a:gd name="T28" fmla="*/ 136 w 148"/>
                <a:gd name="T29" fmla="*/ 141 h 141"/>
                <a:gd name="T30" fmla="*/ 147 w 148"/>
                <a:gd name="T31" fmla="*/ 108 h 141"/>
                <a:gd name="T32" fmla="*/ 119 w 148"/>
                <a:gd name="T33" fmla="*/ 8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41">
                  <a:moveTo>
                    <a:pt x="119" y="82"/>
                  </a:moveTo>
                  <a:cubicBezTo>
                    <a:pt x="108" y="75"/>
                    <a:pt x="103" y="75"/>
                    <a:pt x="108" y="71"/>
                  </a:cubicBezTo>
                  <a:cubicBezTo>
                    <a:pt x="112" y="67"/>
                    <a:pt x="113" y="58"/>
                    <a:pt x="111" y="46"/>
                  </a:cubicBezTo>
                  <a:cubicBezTo>
                    <a:pt x="111" y="42"/>
                    <a:pt x="111" y="39"/>
                    <a:pt x="112" y="37"/>
                  </a:cubicBezTo>
                  <a:cubicBezTo>
                    <a:pt x="109" y="35"/>
                    <a:pt x="106" y="34"/>
                    <a:pt x="105" y="32"/>
                  </a:cubicBezTo>
                  <a:cubicBezTo>
                    <a:pt x="104" y="25"/>
                    <a:pt x="97" y="35"/>
                    <a:pt x="91" y="42"/>
                  </a:cubicBezTo>
                  <a:cubicBezTo>
                    <a:pt x="86" y="50"/>
                    <a:pt x="73" y="42"/>
                    <a:pt x="75" y="30"/>
                  </a:cubicBezTo>
                  <a:cubicBezTo>
                    <a:pt x="76" y="19"/>
                    <a:pt x="68" y="0"/>
                    <a:pt x="65" y="0"/>
                  </a:cubicBezTo>
                  <a:cubicBezTo>
                    <a:pt x="62" y="0"/>
                    <a:pt x="52" y="2"/>
                    <a:pt x="39" y="5"/>
                  </a:cubicBezTo>
                  <a:cubicBezTo>
                    <a:pt x="41" y="10"/>
                    <a:pt x="37" y="16"/>
                    <a:pt x="36" y="22"/>
                  </a:cubicBezTo>
                  <a:cubicBezTo>
                    <a:pt x="34" y="29"/>
                    <a:pt x="15" y="40"/>
                    <a:pt x="8" y="46"/>
                  </a:cubicBezTo>
                  <a:cubicBezTo>
                    <a:pt x="6" y="48"/>
                    <a:pt x="3" y="52"/>
                    <a:pt x="0" y="58"/>
                  </a:cubicBezTo>
                  <a:cubicBezTo>
                    <a:pt x="14" y="67"/>
                    <a:pt x="31" y="78"/>
                    <a:pt x="45" y="88"/>
                  </a:cubicBezTo>
                  <a:cubicBezTo>
                    <a:pt x="71" y="107"/>
                    <a:pt x="109" y="133"/>
                    <a:pt x="128" y="140"/>
                  </a:cubicBezTo>
                  <a:cubicBezTo>
                    <a:pt x="130" y="141"/>
                    <a:pt x="133" y="141"/>
                    <a:pt x="136" y="141"/>
                  </a:cubicBezTo>
                  <a:cubicBezTo>
                    <a:pt x="140" y="121"/>
                    <a:pt x="145" y="119"/>
                    <a:pt x="147" y="108"/>
                  </a:cubicBezTo>
                  <a:cubicBezTo>
                    <a:pt x="148" y="97"/>
                    <a:pt x="130" y="89"/>
                    <a:pt x="119" y="8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1" name="Freeform 31"/>
            <p:cNvSpPr>
              <a:spLocks/>
            </p:cNvSpPr>
            <p:nvPr/>
          </p:nvSpPr>
          <p:spPr bwMode="auto">
            <a:xfrm>
              <a:off x="11083926" y="8772525"/>
              <a:ext cx="134938" cy="144463"/>
            </a:xfrm>
            <a:custGeom>
              <a:avLst/>
              <a:gdLst>
                <a:gd name="T0" fmla="*/ 98 w 104"/>
                <a:gd name="T1" fmla="*/ 76 h 112"/>
                <a:gd name="T2" fmla="*/ 100 w 104"/>
                <a:gd name="T3" fmla="*/ 56 h 112"/>
                <a:gd name="T4" fmla="*/ 95 w 104"/>
                <a:gd name="T5" fmla="*/ 35 h 112"/>
                <a:gd name="T6" fmla="*/ 67 w 104"/>
                <a:gd name="T7" fmla="*/ 0 h 112"/>
                <a:gd name="T8" fmla="*/ 41 w 104"/>
                <a:gd name="T9" fmla="*/ 5 h 112"/>
                <a:gd name="T10" fmla="*/ 24 w 104"/>
                <a:gd name="T11" fmla="*/ 9 h 112"/>
                <a:gd name="T12" fmla="*/ 0 w 104"/>
                <a:gd name="T13" fmla="*/ 36 h 112"/>
                <a:gd name="T14" fmla="*/ 5 w 104"/>
                <a:gd name="T15" fmla="*/ 49 h 112"/>
                <a:gd name="T16" fmla="*/ 34 w 104"/>
                <a:gd name="T17" fmla="*/ 93 h 112"/>
                <a:gd name="T18" fmla="*/ 62 w 104"/>
                <a:gd name="T19" fmla="*/ 112 h 112"/>
                <a:gd name="T20" fmla="*/ 70 w 104"/>
                <a:gd name="T21" fmla="*/ 100 h 112"/>
                <a:gd name="T22" fmla="*/ 98 w 104"/>
                <a:gd name="T23" fmla="*/ 7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12">
                  <a:moveTo>
                    <a:pt x="98" y="76"/>
                  </a:moveTo>
                  <a:cubicBezTo>
                    <a:pt x="99" y="69"/>
                    <a:pt x="104" y="62"/>
                    <a:pt x="100" y="56"/>
                  </a:cubicBezTo>
                  <a:cubicBezTo>
                    <a:pt x="96" y="50"/>
                    <a:pt x="95" y="43"/>
                    <a:pt x="95" y="35"/>
                  </a:cubicBezTo>
                  <a:cubicBezTo>
                    <a:pt x="95" y="27"/>
                    <a:pt x="75" y="0"/>
                    <a:pt x="67" y="0"/>
                  </a:cubicBezTo>
                  <a:cubicBezTo>
                    <a:pt x="60" y="0"/>
                    <a:pt x="49" y="7"/>
                    <a:pt x="41" y="5"/>
                  </a:cubicBezTo>
                  <a:cubicBezTo>
                    <a:pt x="32" y="4"/>
                    <a:pt x="25" y="1"/>
                    <a:pt x="24" y="9"/>
                  </a:cubicBezTo>
                  <a:cubicBezTo>
                    <a:pt x="24" y="15"/>
                    <a:pt x="10" y="27"/>
                    <a:pt x="0" y="36"/>
                  </a:cubicBezTo>
                  <a:cubicBezTo>
                    <a:pt x="2" y="40"/>
                    <a:pt x="4" y="44"/>
                    <a:pt x="5" y="49"/>
                  </a:cubicBezTo>
                  <a:cubicBezTo>
                    <a:pt x="14" y="77"/>
                    <a:pt x="22" y="83"/>
                    <a:pt x="34" y="93"/>
                  </a:cubicBezTo>
                  <a:cubicBezTo>
                    <a:pt x="39" y="97"/>
                    <a:pt x="50" y="104"/>
                    <a:pt x="62" y="112"/>
                  </a:cubicBezTo>
                  <a:cubicBezTo>
                    <a:pt x="65" y="106"/>
                    <a:pt x="68" y="102"/>
                    <a:pt x="70" y="100"/>
                  </a:cubicBezTo>
                  <a:cubicBezTo>
                    <a:pt x="77" y="94"/>
                    <a:pt x="96" y="83"/>
                    <a:pt x="98" y="7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2" name="Freeform 32"/>
            <p:cNvSpPr>
              <a:spLocks/>
            </p:cNvSpPr>
            <p:nvPr/>
          </p:nvSpPr>
          <p:spPr bwMode="auto">
            <a:xfrm>
              <a:off x="10914063" y="7927975"/>
              <a:ext cx="382588" cy="311150"/>
            </a:xfrm>
            <a:custGeom>
              <a:avLst/>
              <a:gdLst>
                <a:gd name="T0" fmla="*/ 139 w 296"/>
                <a:gd name="T1" fmla="*/ 185 h 240"/>
                <a:gd name="T2" fmla="*/ 176 w 296"/>
                <a:gd name="T3" fmla="*/ 158 h 240"/>
                <a:gd name="T4" fmla="*/ 176 w 296"/>
                <a:gd name="T5" fmla="*/ 64 h 240"/>
                <a:gd name="T6" fmla="*/ 294 w 296"/>
                <a:gd name="T7" fmla="*/ 64 h 240"/>
                <a:gd name="T8" fmla="*/ 295 w 296"/>
                <a:gd name="T9" fmla="*/ 14 h 240"/>
                <a:gd name="T10" fmla="*/ 269 w 296"/>
                <a:gd name="T11" fmla="*/ 0 h 240"/>
                <a:gd name="T12" fmla="*/ 139 w 296"/>
                <a:gd name="T13" fmla="*/ 0 h 240"/>
                <a:gd name="T14" fmla="*/ 119 w 296"/>
                <a:gd name="T15" fmla="*/ 32 h 240"/>
                <a:gd name="T16" fmla="*/ 72 w 296"/>
                <a:gd name="T17" fmla="*/ 97 h 240"/>
                <a:gd name="T18" fmla="*/ 11 w 296"/>
                <a:gd name="T19" fmla="*/ 207 h 240"/>
                <a:gd name="T20" fmla="*/ 0 w 296"/>
                <a:gd name="T21" fmla="*/ 240 h 240"/>
                <a:gd name="T22" fmla="*/ 139 w 296"/>
                <a:gd name="T23" fmla="*/ 240 h 240"/>
                <a:gd name="T24" fmla="*/ 139 w 296"/>
                <a:gd name="T25" fmla="*/ 18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240">
                  <a:moveTo>
                    <a:pt x="139" y="185"/>
                  </a:moveTo>
                  <a:cubicBezTo>
                    <a:pt x="139" y="177"/>
                    <a:pt x="176" y="166"/>
                    <a:pt x="176" y="158"/>
                  </a:cubicBezTo>
                  <a:cubicBezTo>
                    <a:pt x="176" y="150"/>
                    <a:pt x="176" y="64"/>
                    <a:pt x="176" y="64"/>
                  </a:cubicBezTo>
                  <a:cubicBezTo>
                    <a:pt x="176" y="64"/>
                    <a:pt x="290" y="67"/>
                    <a:pt x="294" y="64"/>
                  </a:cubicBezTo>
                  <a:cubicBezTo>
                    <a:pt x="296" y="63"/>
                    <a:pt x="295" y="38"/>
                    <a:pt x="295" y="14"/>
                  </a:cubicBezTo>
                  <a:cubicBezTo>
                    <a:pt x="290" y="6"/>
                    <a:pt x="296" y="0"/>
                    <a:pt x="269" y="0"/>
                  </a:cubicBezTo>
                  <a:cubicBezTo>
                    <a:pt x="247" y="0"/>
                    <a:pt x="182" y="0"/>
                    <a:pt x="139" y="0"/>
                  </a:cubicBezTo>
                  <a:cubicBezTo>
                    <a:pt x="129" y="10"/>
                    <a:pt x="123" y="22"/>
                    <a:pt x="119" y="32"/>
                  </a:cubicBezTo>
                  <a:cubicBezTo>
                    <a:pt x="113" y="49"/>
                    <a:pt x="74" y="73"/>
                    <a:pt x="72" y="97"/>
                  </a:cubicBezTo>
                  <a:cubicBezTo>
                    <a:pt x="71" y="120"/>
                    <a:pt x="34" y="157"/>
                    <a:pt x="11" y="207"/>
                  </a:cubicBezTo>
                  <a:cubicBezTo>
                    <a:pt x="4" y="220"/>
                    <a:pt x="1" y="231"/>
                    <a:pt x="0" y="240"/>
                  </a:cubicBezTo>
                  <a:cubicBezTo>
                    <a:pt x="139" y="240"/>
                    <a:pt x="139" y="240"/>
                    <a:pt x="139" y="240"/>
                  </a:cubicBezTo>
                  <a:cubicBezTo>
                    <a:pt x="139" y="240"/>
                    <a:pt x="139" y="193"/>
                    <a:pt x="139" y="18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3" name="Freeform 33"/>
            <p:cNvSpPr>
              <a:spLocks/>
            </p:cNvSpPr>
            <p:nvPr/>
          </p:nvSpPr>
          <p:spPr bwMode="auto">
            <a:xfrm>
              <a:off x="10910888" y="7947025"/>
              <a:ext cx="554038" cy="604838"/>
            </a:xfrm>
            <a:custGeom>
              <a:avLst/>
              <a:gdLst>
                <a:gd name="T0" fmla="*/ 34 w 428"/>
                <a:gd name="T1" fmla="*/ 404 h 468"/>
                <a:gd name="T2" fmla="*/ 66 w 428"/>
                <a:gd name="T3" fmla="*/ 404 h 468"/>
                <a:gd name="T4" fmla="*/ 93 w 428"/>
                <a:gd name="T5" fmla="*/ 402 h 468"/>
                <a:gd name="T6" fmla="*/ 113 w 428"/>
                <a:gd name="T7" fmla="*/ 419 h 468"/>
                <a:gd name="T8" fmla="*/ 125 w 428"/>
                <a:gd name="T9" fmla="*/ 419 h 468"/>
                <a:gd name="T10" fmla="*/ 150 w 428"/>
                <a:gd name="T11" fmla="*/ 451 h 468"/>
                <a:gd name="T12" fmla="*/ 167 w 428"/>
                <a:gd name="T13" fmla="*/ 468 h 468"/>
                <a:gd name="T14" fmla="*/ 186 w 428"/>
                <a:gd name="T15" fmla="*/ 456 h 468"/>
                <a:gd name="T16" fmla="*/ 206 w 428"/>
                <a:gd name="T17" fmla="*/ 448 h 468"/>
                <a:gd name="T18" fmla="*/ 225 w 428"/>
                <a:gd name="T19" fmla="*/ 445 h 468"/>
                <a:gd name="T20" fmla="*/ 249 w 428"/>
                <a:gd name="T21" fmla="*/ 447 h 468"/>
                <a:gd name="T22" fmla="*/ 271 w 428"/>
                <a:gd name="T23" fmla="*/ 441 h 468"/>
                <a:gd name="T24" fmla="*/ 408 w 428"/>
                <a:gd name="T25" fmla="*/ 439 h 468"/>
                <a:gd name="T26" fmla="*/ 413 w 428"/>
                <a:gd name="T27" fmla="*/ 409 h 468"/>
                <a:gd name="T28" fmla="*/ 402 w 428"/>
                <a:gd name="T29" fmla="*/ 398 h 468"/>
                <a:gd name="T30" fmla="*/ 369 w 428"/>
                <a:gd name="T31" fmla="*/ 87 h 468"/>
                <a:gd name="T32" fmla="*/ 428 w 428"/>
                <a:gd name="T33" fmla="*/ 87 h 468"/>
                <a:gd name="T34" fmla="*/ 303 w 428"/>
                <a:gd name="T35" fmla="*/ 6 h 468"/>
                <a:gd name="T36" fmla="*/ 297 w 428"/>
                <a:gd name="T37" fmla="*/ 0 h 468"/>
                <a:gd name="T38" fmla="*/ 296 w 428"/>
                <a:gd name="T39" fmla="*/ 50 h 468"/>
                <a:gd name="T40" fmla="*/ 178 w 428"/>
                <a:gd name="T41" fmla="*/ 50 h 468"/>
                <a:gd name="T42" fmla="*/ 178 w 428"/>
                <a:gd name="T43" fmla="*/ 144 h 468"/>
                <a:gd name="T44" fmla="*/ 141 w 428"/>
                <a:gd name="T45" fmla="*/ 171 h 468"/>
                <a:gd name="T46" fmla="*/ 141 w 428"/>
                <a:gd name="T47" fmla="*/ 226 h 468"/>
                <a:gd name="T48" fmla="*/ 2 w 428"/>
                <a:gd name="T49" fmla="*/ 226 h 468"/>
                <a:gd name="T50" fmla="*/ 22 w 428"/>
                <a:gd name="T51" fmla="*/ 265 h 468"/>
                <a:gd name="T52" fmla="*/ 30 w 428"/>
                <a:gd name="T53" fmla="*/ 322 h 468"/>
                <a:gd name="T54" fmla="*/ 18 w 428"/>
                <a:gd name="T55" fmla="*/ 391 h 468"/>
                <a:gd name="T56" fmla="*/ 12 w 428"/>
                <a:gd name="T57" fmla="*/ 422 h 468"/>
                <a:gd name="T58" fmla="*/ 14 w 428"/>
                <a:gd name="T59" fmla="*/ 421 h 468"/>
                <a:gd name="T60" fmla="*/ 34 w 428"/>
                <a:gd name="T61" fmla="*/ 40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8" h="468">
                  <a:moveTo>
                    <a:pt x="34" y="404"/>
                  </a:moveTo>
                  <a:cubicBezTo>
                    <a:pt x="46" y="407"/>
                    <a:pt x="66" y="404"/>
                    <a:pt x="66" y="404"/>
                  </a:cubicBezTo>
                  <a:cubicBezTo>
                    <a:pt x="66" y="404"/>
                    <a:pt x="83" y="397"/>
                    <a:pt x="93" y="402"/>
                  </a:cubicBezTo>
                  <a:cubicBezTo>
                    <a:pt x="103" y="407"/>
                    <a:pt x="113" y="419"/>
                    <a:pt x="113" y="419"/>
                  </a:cubicBezTo>
                  <a:cubicBezTo>
                    <a:pt x="125" y="419"/>
                    <a:pt x="125" y="419"/>
                    <a:pt x="125" y="419"/>
                  </a:cubicBezTo>
                  <a:cubicBezTo>
                    <a:pt x="125" y="419"/>
                    <a:pt x="135" y="446"/>
                    <a:pt x="150" y="451"/>
                  </a:cubicBezTo>
                  <a:cubicBezTo>
                    <a:pt x="159" y="454"/>
                    <a:pt x="164" y="462"/>
                    <a:pt x="167" y="468"/>
                  </a:cubicBezTo>
                  <a:cubicBezTo>
                    <a:pt x="177" y="467"/>
                    <a:pt x="186" y="464"/>
                    <a:pt x="186" y="456"/>
                  </a:cubicBezTo>
                  <a:cubicBezTo>
                    <a:pt x="186" y="447"/>
                    <a:pt x="190" y="434"/>
                    <a:pt x="206" y="448"/>
                  </a:cubicBezTo>
                  <a:cubicBezTo>
                    <a:pt x="222" y="463"/>
                    <a:pt x="222" y="450"/>
                    <a:pt x="225" y="445"/>
                  </a:cubicBezTo>
                  <a:cubicBezTo>
                    <a:pt x="228" y="441"/>
                    <a:pt x="239" y="447"/>
                    <a:pt x="249" y="447"/>
                  </a:cubicBezTo>
                  <a:cubicBezTo>
                    <a:pt x="258" y="447"/>
                    <a:pt x="271" y="441"/>
                    <a:pt x="271" y="441"/>
                  </a:cubicBezTo>
                  <a:cubicBezTo>
                    <a:pt x="271" y="441"/>
                    <a:pt x="402" y="442"/>
                    <a:pt x="408" y="439"/>
                  </a:cubicBezTo>
                  <a:cubicBezTo>
                    <a:pt x="414" y="436"/>
                    <a:pt x="413" y="409"/>
                    <a:pt x="413" y="409"/>
                  </a:cubicBezTo>
                  <a:cubicBezTo>
                    <a:pt x="402" y="398"/>
                    <a:pt x="402" y="398"/>
                    <a:pt x="402" y="398"/>
                  </a:cubicBezTo>
                  <a:cubicBezTo>
                    <a:pt x="369" y="87"/>
                    <a:pt x="369" y="87"/>
                    <a:pt x="369" y="87"/>
                  </a:cubicBezTo>
                  <a:cubicBezTo>
                    <a:pt x="428" y="87"/>
                    <a:pt x="428" y="87"/>
                    <a:pt x="428" y="87"/>
                  </a:cubicBezTo>
                  <a:cubicBezTo>
                    <a:pt x="365" y="45"/>
                    <a:pt x="310" y="10"/>
                    <a:pt x="303" y="6"/>
                  </a:cubicBezTo>
                  <a:cubicBezTo>
                    <a:pt x="300" y="4"/>
                    <a:pt x="298" y="2"/>
                    <a:pt x="297" y="0"/>
                  </a:cubicBezTo>
                  <a:cubicBezTo>
                    <a:pt x="297" y="24"/>
                    <a:pt x="298" y="49"/>
                    <a:pt x="296" y="50"/>
                  </a:cubicBezTo>
                  <a:cubicBezTo>
                    <a:pt x="292" y="53"/>
                    <a:pt x="178" y="50"/>
                    <a:pt x="178" y="50"/>
                  </a:cubicBezTo>
                  <a:cubicBezTo>
                    <a:pt x="178" y="50"/>
                    <a:pt x="178" y="136"/>
                    <a:pt x="178" y="144"/>
                  </a:cubicBezTo>
                  <a:cubicBezTo>
                    <a:pt x="178" y="152"/>
                    <a:pt x="141" y="163"/>
                    <a:pt x="141" y="171"/>
                  </a:cubicBezTo>
                  <a:cubicBezTo>
                    <a:pt x="141" y="179"/>
                    <a:pt x="141" y="226"/>
                    <a:pt x="141" y="226"/>
                  </a:cubicBezTo>
                  <a:cubicBezTo>
                    <a:pt x="2" y="226"/>
                    <a:pt x="2" y="226"/>
                    <a:pt x="2" y="226"/>
                  </a:cubicBezTo>
                  <a:cubicBezTo>
                    <a:pt x="0" y="248"/>
                    <a:pt x="14" y="256"/>
                    <a:pt x="22" y="265"/>
                  </a:cubicBezTo>
                  <a:cubicBezTo>
                    <a:pt x="33" y="278"/>
                    <a:pt x="14" y="300"/>
                    <a:pt x="30" y="322"/>
                  </a:cubicBezTo>
                  <a:cubicBezTo>
                    <a:pt x="46" y="344"/>
                    <a:pt x="26" y="379"/>
                    <a:pt x="18" y="391"/>
                  </a:cubicBezTo>
                  <a:cubicBezTo>
                    <a:pt x="14" y="398"/>
                    <a:pt x="14" y="410"/>
                    <a:pt x="12" y="422"/>
                  </a:cubicBezTo>
                  <a:cubicBezTo>
                    <a:pt x="13" y="422"/>
                    <a:pt x="14" y="421"/>
                    <a:pt x="14" y="421"/>
                  </a:cubicBezTo>
                  <a:cubicBezTo>
                    <a:pt x="24" y="419"/>
                    <a:pt x="22" y="402"/>
                    <a:pt x="34" y="40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4" name="Freeform 34"/>
            <p:cNvSpPr>
              <a:spLocks/>
            </p:cNvSpPr>
            <p:nvPr/>
          </p:nvSpPr>
          <p:spPr bwMode="auto">
            <a:xfrm>
              <a:off x="11126788" y="8059738"/>
              <a:ext cx="762000" cy="711200"/>
            </a:xfrm>
            <a:custGeom>
              <a:avLst/>
              <a:gdLst>
                <a:gd name="T0" fmla="*/ 557 w 588"/>
                <a:gd name="T1" fmla="*/ 228 h 550"/>
                <a:gd name="T2" fmla="*/ 540 w 588"/>
                <a:gd name="T3" fmla="*/ 191 h 550"/>
                <a:gd name="T4" fmla="*/ 500 w 588"/>
                <a:gd name="T5" fmla="*/ 179 h 550"/>
                <a:gd name="T6" fmla="*/ 478 w 588"/>
                <a:gd name="T7" fmla="*/ 146 h 550"/>
                <a:gd name="T8" fmla="*/ 261 w 588"/>
                <a:gd name="T9" fmla="*/ 0 h 550"/>
                <a:gd name="T10" fmla="*/ 202 w 588"/>
                <a:gd name="T11" fmla="*/ 0 h 550"/>
                <a:gd name="T12" fmla="*/ 235 w 588"/>
                <a:gd name="T13" fmla="*/ 311 h 550"/>
                <a:gd name="T14" fmla="*/ 246 w 588"/>
                <a:gd name="T15" fmla="*/ 322 h 550"/>
                <a:gd name="T16" fmla="*/ 241 w 588"/>
                <a:gd name="T17" fmla="*/ 352 h 550"/>
                <a:gd name="T18" fmla="*/ 104 w 588"/>
                <a:gd name="T19" fmla="*/ 354 h 550"/>
                <a:gd name="T20" fmla="*/ 82 w 588"/>
                <a:gd name="T21" fmla="*/ 360 h 550"/>
                <a:gd name="T22" fmla="*/ 58 w 588"/>
                <a:gd name="T23" fmla="*/ 358 h 550"/>
                <a:gd name="T24" fmla="*/ 39 w 588"/>
                <a:gd name="T25" fmla="*/ 361 h 550"/>
                <a:gd name="T26" fmla="*/ 19 w 588"/>
                <a:gd name="T27" fmla="*/ 369 h 550"/>
                <a:gd name="T28" fmla="*/ 0 w 588"/>
                <a:gd name="T29" fmla="*/ 381 h 550"/>
                <a:gd name="T30" fmla="*/ 3 w 588"/>
                <a:gd name="T31" fmla="*/ 389 h 550"/>
                <a:gd name="T32" fmla="*/ 9 w 588"/>
                <a:gd name="T33" fmla="*/ 398 h 550"/>
                <a:gd name="T34" fmla="*/ 15 w 588"/>
                <a:gd name="T35" fmla="*/ 420 h 550"/>
                <a:gd name="T36" fmla="*/ 33 w 588"/>
                <a:gd name="T37" fmla="*/ 443 h 550"/>
                <a:gd name="T38" fmla="*/ 33 w 588"/>
                <a:gd name="T39" fmla="*/ 471 h 550"/>
                <a:gd name="T40" fmla="*/ 44 w 588"/>
                <a:gd name="T41" fmla="*/ 481 h 550"/>
                <a:gd name="T42" fmla="*/ 63 w 588"/>
                <a:gd name="T43" fmla="*/ 477 h 550"/>
                <a:gd name="T44" fmla="*/ 87 w 588"/>
                <a:gd name="T45" fmla="*/ 479 h 550"/>
                <a:gd name="T46" fmla="*/ 112 w 588"/>
                <a:gd name="T47" fmla="*/ 462 h 550"/>
                <a:gd name="T48" fmla="*/ 126 w 588"/>
                <a:gd name="T49" fmla="*/ 488 h 550"/>
                <a:gd name="T50" fmla="*/ 138 w 588"/>
                <a:gd name="T51" fmla="*/ 504 h 550"/>
                <a:gd name="T52" fmla="*/ 138 w 588"/>
                <a:gd name="T53" fmla="*/ 517 h 550"/>
                <a:gd name="T54" fmla="*/ 147 w 588"/>
                <a:gd name="T55" fmla="*/ 537 h 550"/>
                <a:gd name="T56" fmla="*/ 163 w 588"/>
                <a:gd name="T57" fmla="*/ 539 h 550"/>
                <a:gd name="T58" fmla="*/ 181 w 588"/>
                <a:gd name="T59" fmla="*/ 544 h 550"/>
                <a:gd name="T60" fmla="*/ 201 w 588"/>
                <a:gd name="T61" fmla="*/ 535 h 550"/>
                <a:gd name="T62" fmla="*/ 218 w 588"/>
                <a:gd name="T63" fmla="*/ 533 h 550"/>
                <a:gd name="T64" fmla="*/ 231 w 588"/>
                <a:gd name="T65" fmla="*/ 537 h 550"/>
                <a:gd name="T66" fmla="*/ 241 w 588"/>
                <a:gd name="T67" fmla="*/ 535 h 550"/>
                <a:gd name="T68" fmla="*/ 251 w 588"/>
                <a:gd name="T69" fmla="*/ 508 h 550"/>
                <a:gd name="T70" fmla="*/ 249 w 588"/>
                <a:gd name="T71" fmla="*/ 485 h 550"/>
                <a:gd name="T72" fmla="*/ 277 w 588"/>
                <a:gd name="T73" fmla="*/ 472 h 550"/>
                <a:gd name="T74" fmla="*/ 288 w 588"/>
                <a:gd name="T75" fmla="*/ 450 h 550"/>
                <a:gd name="T76" fmla="*/ 300 w 588"/>
                <a:gd name="T77" fmla="*/ 424 h 550"/>
                <a:gd name="T78" fmla="*/ 321 w 588"/>
                <a:gd name="T79" fmla="*/ 425 h 550"/>
                <a:gd name="T80" fmla="*/ 337 w 588"/>
                <a:gd name="T81" fmla="*/ 409 h 550"/>
                <a:gd name="T82" fmla="*/ 354 w 588"/>
                <a:gd name="T83" fmla="*/ 400 h 550"/>
                <a:gd name="T84" fmla="*/ 367 w 588"/>
                <a:gd name="T85" fmla="*/ 393 h 550"/>
                <a:gd name="T86" fmla="*/ 397 w 588"/>
                <a:gd name="T87" fmla="*/ 381 h 550"/>
                <a:gd name="T88" fmla="*/ 423 w 588"/>
                <a:gd name="T89" fmla="*/ 369 h 550"/>
                <a:gd name="T90" fmla="*/ 468 w 588"/>
                <a:gd name="T91" fmla="*/ 371 h 550"/>
                <a:gd name="T92" fmla="*/ 496 w 588"/>
                <a:gd name="T93" fmla="*/ 362 h 550"/>
                <a:gd name="T94" fmla="*/ 551 w 588"/>
                <a:gd name="T95" fmla="*/ 357 h 550"/>
                <a:gd name="T96" fmla="*/ 573 w 588"/>
                <a:gd name="T97" fmla="*/ 341 h 550"/>
                <a:gd name="T98" fmla="*/ 585 w 588"/>
                <a:gd name="T99" fmla="*/ 315 h 550"/>
                <a:gd name="T100" fmla="*/ 587 w 588"/>
                <a:gd name="T101" fmla="*/ 222 h 550"/>
                <a:gd name="T102" fmla="*/ 557 w 588"/>
                <a:gd name="T103" fmla="*/ 22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8" h="550">
                  <a:moveTo>
                    <a:pt x="557" y="228"/>
                  </a:moveTo>
                  <a:cubicBezTo>
                    <a:pt x="557" y="228"/>
                    <a:pt x="557" y="201"/>
                    <a:pt x="540" y="191"/>
                  </a:cubicBezTo>
                  <a:cubicBezTo>
                    <a:pt x="522" y="181"/>
                    <a:pt x="500" y="179"/>
                    <a:pt x="500" y="179"/>
                  </a:cubicBezTo>
                  <a:cubicBezTo>
                    <a:pt x="500" y="179"/>
                    <a:pt x="488" y="156"/>
                    <a:pt x="478" y="146"/>
                  </a:cubicBezTo>
                  <a:cubicBezTo>
                    <a:pt x="472" y="141"/>
                    <a:pt x="356" y="63"/>
                    <a:pt x="261" y="0"/>
                  </a:cubicBezTo>
                  <a:cubicBezTo>
                    <a:pt x="202" y="0"/>
                    <a:pt x="202" y="0"/>
                    <a:pt x="202" y="0"/>
                  </a:cubicBezTo>
                  <a:cubicBezTo>
                    <a:pt x="235" y="311"/>
                    <a:pt x="235" y="311"/>
                    <a:pt x="235" y="311"/>
                  </a:cubicBezTo>
                  <a:cubicBezTo>
                    <a:pt x="246" y="322"/>
                    <a:pt x="246" y="322"/>
                    <a:pt x="246" y="322"/>
                  </a:cubicBezTo>
                  <a:cubicBezTo>
                    <a:pt x="246" y="322"/>
                    <a:pt x="247" y="349"/>
                    <a:pt x="241" y="352"/>
                  </a:cubicBezTo>
                  <a:cubicBezTo>
                    <a:pt x="235" y="355"/>
                    <a:pt x="104" y="354"/>
                    <a:pt x="104" y="354"/>
                  </a:cubicBezTo>
                  <a:cubicBezTo>
                    <a:pt x="104" y="354"/>
                    <a:pt x="91" y="360"/>
                    <a:pt x="82" y="360"/>
                  </a:cubicBezTo>
                  <a:cubicBezTo>
                    <a:pt x="72" y="360"/>
                    <a:pt x="61" y="354"/>
                    <a:pt x="58" y="358"/>
                  </a:cubicBezTo>
                  <a:cubicBezTo>
                    <a:pt x="55" y="363"/>
                    <a:pt x="55" y="376"/>
                    <a:pt x="39" y="361"/>
                  </a:cubicBezTo>
                  <a:cubicBezTo>
                    <a:pt x="23" y="347"/>
                    <a:pt x="19" y="360"/>
                    <a:pt x="19" y="369"/>
                  </a:cubicBezTo>
                  <a:cubicBezTo>
                    <a:pt x="19" y="377"/>
                    <a:pt x="10" y="380"/>
                    <a:pt x="0" y="381"/>
                  </a:cubicBezTo>
                  <a:cubicBezTo>
                    <a:pt x="2" y="385"/>
                    <a:pt x="3" y="389"/>
                    <a:pt x="3" y="389"/>
                  </a:cubicBezTo>
                  <a:cubicBezTo>
                    <a:pt x="9" y="398"/>
                    <a:pt x="9" y="398"/>
                    <a:pt x="9" y="398"/>
                  </a:cubicBezTo>
                  <a:cubicBezTo>
                    <a:pt x="9" y="398"/>
                    <a:pt x="8" y="414"/>
                    <a:pt x="15" y="420"/>
                  </a:cubicBezTo>
                  <a:cubicBezTo>
                    <a:pt x="21" y="426"/>
                    <a:pt x="32" y="438"/>
                    <a:pt x="33" y="443"/>
                  </a:cubicBezTo>
                  <a:cubicBezTo>
                    <a:pt x="34" y="448"/>
                    <a:pt x="33" y="471"/>
                    <a:pt x="33" y="471"/>
                  </a:cubicBezTo>
                  <a:cubicBezTo>
                    <a:pt x="33" y="471"/>
                    <a:pt x="37" y="489"/>
                    <a:pt x="44" y="481"/>
                  </a:cubicBezTo>
                  <a:cubicBezTo>
                    <a:pt x="50" y="472"/>
                    <a:pt x="59" y="488"/>
                    <a:pt x="63" y="477"/>
                  </a:cubicBezTo>
                  <a:cubicBezTo>
                    <a:pt x="68" y="467"/>
                    <a:pt x="81" y="479"/>
                    <a:pt x="87" y="479"/>
                  </a:cubicBezTo>
                  <a:cubicBezTo>
                    <a:pt x="94" y="479"/>
                    <a:pt x="108" y="461"/>
                    <a:pt x="112" y="462"/>
                  </a:cubicBezTo>
                  <a:cubicBezTo>
                    <a:pt x="117" y="463"/>
                    <a:pt x="126" y="481"/>
                    <a:pt x="126" y="488"/>
                  </a:cubicBezTo>
                  <a:cubicBezTo>
                    <a:pt x="126" y="495"/>
                    <a:pt x="145" y="502"/>
                    <a:pt x="138" y="504"/>
                  </a:cubicBezTo>
                  <a:cubicBezTo>
                    <a:pt x="132" y="507"/>
                    <a:pt x="131" y="517"/>
                    <a:pt x="138" y="517"/>
                  </a:cubicBezTo>
                  <a:cubicBezTo>
                    <a:pt x="146" y="517"/>
                    <a:pt x="142" y="530"/>
                    <a:pt x="147" y="537"/>
                  </a:cubicBezTo>
                  <a:cubicBezTo>
                    <a:pt x="151" y="543"/>
                    <a:pt x="159" y="548"/>
                    <a:pt x="163" y="539"/>
                  </a:cubicBezTo>
                  <a:cubicBezTo>
                    <a:pt x="167" y="529"/>
                    <a:pt x="177" y="538"/>
                    <a:pt x="181" y="544"/>
                  </a:cubicBezTo>
                  <a:cubicBezTo>
                    <a:pt x="185" y="550"/>
                    <a:pt x="199" y="543"/>
                    <a:pt x="201" y="535"/>
                  </a:cubicBezTo>
                  <a:cubicBezTo>
                    <a:pt x="203" y="526"/>
                    <a:pt x="219" y="523"/>
                    <a:pt x="218" y="533"/>
                  </a:cubicBezTo>
                  <a:cubicBezTo>
                    <a:pt x="217" y="542"/>
                    <a:pt x="220" y="544"/>
                    <a:pt x="231" y="537"/>
                  </a:cubicBezTo>
                  <a:cubicBezTo>
                    <a:pt x="234" y="534"/>
                    <a:pt x="237" y="534"/>
                    <a:pt x="241" y="535"/>
                  </a:cubicBezTo>
                  <a:cubicBezTo>
                    <a:pt x="245" y="523"/>
                    <a:pt x="249" y="511"/>
                    <a:pt x="251" y="508"/>
                  </a:cubicBezTo>
                  <a:cubicBezTo>
                    <a:pt x="254" y="501"/>
                    <a:pt x="243" y="487"/>
                    <a:pt x="249" y="485"/>
                  </a:cubicBezTo>
                  <a:cubicBezTo>
                    <a:pt x="254" y="483"/>
                    <a:pt x="271" y="487"/>
                    <a:pt x="277" y="472"/>
                  </a:cubicBezTo>
                  <a:cubicBezTo>
                    <a:pt x="282" y="458"/>
                    <a:pt x="288" y="450"/>
                    <a:pt x="288" y="450"/>
                  </a:cubicBezTo>
                  <a:cubicBezTo>
                    <a:pt x="288" y="450"/>
                    <a:pt x="290" y="419"/>
                    <a:pt x="300" y="424"/>
                  </a:cubicBezTo>
                  <a:cubicBezTo>
                    <a:pt x="309" y="430"/>
                    <a:pt x="320" y="438"/>
                    <a:pt x="321" y="425"/>
                  </a:cubicBezTo>
                  <a:cubicBezTo>
                    <a:pt x="322" y="413"/>
                    <a:pt x="334" y="420"/>
                    <a:pt x="337" y="409"/>
                  </a:cubicBezTo>
                  <a:cubicBezTo>
                    <a:pt x="340" y="397"/>
                    <a:pt x="346" y="398"/>
                    <a:pt x="354" y="400"/>
                  </a:cubicBezTo>
                  <a:cubicBezTo>
                    <a:pt x="361" y="403"/>
                    <a:pt x="367" y="399"/>
                    <a:pt x="367" y="393"/>
                  </a:cubicBezTo>
                  <a:cubicBezTo>
                    <a:pt x="367" y="387"/>
                    <a:pt x="384" y="390"/>
                    <a:pt x="397" y="381"/>
                  </a:cubicBezTo>
                  <a:cubicBezTo>
                    <a:pt x="411" y="371"/>
                    <a:pt x="418" y="364"/>
                    <a:pt x="423" y="369"/>
                  </a:cubicBezTo>
                  <a:cubicBezTo>
                    <a:pt x="429" y="374"/>
                    <a:pt x="463" y="373"/>
                    <a:pt x="468" y="371"/>
                  </a:cubicBezTo>
                  <a:cubicBezTo>
                    <a:pt x="473" y="369"/>
                    <a:pt x="484" y="360"/>
                    <a:pt x="496" y="362"/>
                  </a:cubicBezTo>
                  <a:cubicBezTo>
                    <a:pt x="509" y="364"/>
                    <a:pt x="539" y="357"/>
                    <a:pt x="551" y="357"/>
                  </a:cubicBezTo>
                  <a:cubicBezTo>
                    <a:pt x="564" y="357"/>
                    <a:pt x="569" y="345"/>
                    <a:pt x="573" y="341"/>
                  </a:cubicBezTo>
                  <a:cubicBezTo>
                    <a:pt x="577" y="337"/>
                    <a:pt x="580" y="318"/>
                    <a:pt x="585" y="315"/>
                  </a:cubicBezTo>
                  <a:cubicBezTo>
                    <a:pt x="588" y="313"/>
                    <a:pt x="587" y="247"/>
                    <a:pt x="587" y="222"/>
                  </a:cubicBezTo>
                  <a:cubicBezTo>
                    <a:pt x="574" y="224"/>
                    <a:pt x="557" y="228"/>
                    <a:pt x="557" y="22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5" name="Freeform 35"/>
            <p:cNvSpPr>
              <a:spLocks/>
            </p:cNvSpPr>
            <p:nvPr/>
          </p:nvSpPr>
          <p:spPr bwMode="auto">
            <a:xfrm>
              <a:off x="11439526" y="8531225"/>
              <a:ext cx="374650" cy="266700"/>
            </a:xfrm>
            <a:custGeom>
              <a:avLst/>
              <a:gdLst>
                <a:gd name="T0" fmla="*/ 287 w 289"/>
                <a:gd name="T1" fmla="*/ 116 h 207"/>
                <a:gd name="T2" fmla="*/ 273 w 289"/>
                <a:gd name="T3" fmla="*/ 110 h 207"/>
                <a:gd name="T4" fmla="*/ 271 w 289"/>
                <a:gd name="T5" fmla="*/ 90 h 207"/>
                <a:gd name="T6" fmla="*/ 253 w 289"/>
                <a:gd name="T7" fmla="*/ 93 h 207"/>
                <a:gd name="T8" fmla="*/ 239 w 289"/>
                <a:gd name="T9" fmla="*/ 80 h 207"/>
                <a:gd name="T10" fmla="*/ 232 w 289"/>
                <a:gd name="T11" fmla="*/ 67 h 207"/>
                <a:gd name="T12" fmla="*/ 216 w 289"/>
                <a:gd name="T13" fmla="*/ 48 h 207"/>
                <a:gd name="T14" fmla="*/ 204 w 289"/>
                <a:gd name="T15" fmla="*/ 28 h 207"/>
                <a:gd name="T16" fmla="*/ 204 w 289"/>
                <a:gd name="T17" fmla="*/ 9 h 207"/>
                <a:gd name="T18" fmla="*/ 182 w 289"/>
                <a:gd name="T19" fmla="*/ 5 h 207"/>
                <a:gd name="T20" fmla="*/ 156 w 289"/>
                <a:gd name="T21" fmla="*/ 17 h 207"/>
                <a:gd name="T22" fmla="*/ 126 w 289"/>
                <a:gd name="T23" fmla="*/ 29 h 207"/>
                <a:gd name="T24" fmla="*/ 113 w 289"/>
                <a:gd name="T25" fmla="*/ 36 h 207"/>
                <a:gd name="T26" fmla="*/ 96 w 289"/>
                <a:gd name="T27" fmla="*/ 45 h 207"/>
                <a:gd name="T28" fmla="*/ 80 w 289"/>
                <a:gd name="T29" fmla="*/ 61 h 207"/>
                <a:gd name="T30" fmla="*/ 59 w 289"/>
                <a:gd name="T31" fmla="*/ 60 h 207"/>
                <a:gd name="T32" fmla="*/ 47 w 289"/>
                <a:gd name="T33" fmla="*/ 86 h 207"/>
                <a:gd name="T34" fmla="*/ 36 w 289"/>
                <a:gd name="T35" fmla="*/ 108 h 207"/>
                <a:gd name="T36" fmla="*/ 8 w 289"/>
                <a:gd name="T37" fmla="*/ 121 h 207"/>
                <a:gd name="T38" fmla="*/ 10 w 289"/>
                <a:gd name="T39" fmla="*/ 144 h 207"/>
                <a:gd name="T40" fmla="*/ 0 w 289"/>
                <a:gd name="T41" fmla="*/ 171 h 207"/>
                <a:gd name="T42" fmla="*/ 17 w 289"/>
                <a:gd name="T43" fmla="*/ 182 h 207"/>
                <a:gd name="T44" fmla="*/ 48 w 289"/>
                <a:gd name="T45" fmla="*/ 197 h 207"/>
                <a:gd name="T46" fmla="*/ 90 w 289"/>
                <a:gd name="T47" fmla="*/ 191 h 207"/>
                <a:gd name="T48" fmla="*/ 101 w 289"/>
                <a:gd name="T49" fmla="*/ 188 h 207"/>
                <a:gd name="T50" fmla="*/ 95 w 289"/>
                <a:gd name="T51" fmla="*/ 153 h 207"/>
                <a:gd name="T52" fmla="*/ 183 w 289"/>
                <a:gd name="T53" fmla="*/ 155 h 207"/>
                <a:gd name="T54" fmla="*/ 197 w 289"/>
                <a:gd name="T55" fmla="*/ 146 h 207"/>
                <a:gd name="T56" fmla="*/ 229 w 289"/>
                <a:gd name="T57" fmla="*/ 150 h 207"/>
                <a:gd name="T58" fmla="*/ 249 w 289"/>
                <a:gd name="T59" fmla="*/ 136 h 207"/>
                <a:gd name="T60" fmla="*/ 278 w 289"/>
                <a:gd name="T61" fmla="*/ 130 h 207"/>
                <a:gd name="T62" fmla="*/ 287 w 289"/>
                <a:gd name="T63" fmla="*/ 117 h 207"/>
                <a:gd name="T64" fmla="*/ 287 w 289"/>
                <a:gd name="T65" fmla="*/ 11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9" h="207">
                  <a:moveTo>
                    <a:pt x="287" y="116"/>
                  </a:moveTo>
                  <a:cubicBezTo>
                    <a:pt x="282" y="111"/>
                    <a:pt x="275" y="110"/>
                    <a:pt x="273" y="110"/>
                  </a:cubicBezTo>
                  <a:cubicBezTo>
                    <a:pt x="270" y="110"/>
                    <a:pt x="272" y="93"/>
                    <a:pt x="271" y="90"/>
                  </a:cubicBezTo>
                  <a:cubicBezTo>
                    <a:pt x="269" y="88"/>
                    <a:pt x="259" y="95"/>
                    <a:pt x="253" y="93"/>
                  </a:cubicBezTo>
                  <a:cubicBezTo>
                    <a:pt x="247" y="90"/>
                    <a:pt x="244" y="80"/>
                    <a:pt x="239" y="80"/>
                  </a:cubicBezTo>
                  <a:cubicBezTo>
                    <a:pt x="233" y="80"/>
                    <a:pt x="232" y="74"/>
                    <a:pt x="232" y="67"/>
                  </a:cubicBezTo>
                  <a:cubicBezTo>
                    <a:pt x="232" y="60"/>
                    <a:pt x="222" y="53"/>
                    <a:pt x="216" y="48"/>
                  </a:cubicBezTo>
                  <a:cubicBezTo>
                    <a:pt x="210" y="43"/>
                    <a:pt x="208" y="30"/>
                    <a:pt x="204" y="28"/>
                  </a:cubicBezTo>
                  <a:cubicBezTo>
                    <a:pt x="202" y="27"/>
                    <a:pt x="203" y="17"/>
                    <a:pt x="204" y="9"/>
                  </a:cubicBezTo>
                  <a:cubicBezTo>
                    <a:pt x="194" y="9"/>
                    <a:pt x="185" y="8"/>
                    <a:pt x="182" y="5"/>
                  </a:cubicBezTo>
                  <a:cubicBezTo>
                    <a:pt x="177" y="0"/>
                    <a:pt x="170" y="7"/>
                    <a:pt x="156" y="17"/>
                  </a:cubicBezTo>
                  <a:cubicBezTo>
                    <a:pt x="143" y="26"/>
                    <a:pt x="126" y="23"/>
                    <a:pt x="126" y="29"/>
                  </a:cubicBezTo>
                  <a:cubicBezTo>
                    <a:pt x="126" y="35"/>
                    <a:pt x="120" y="39"/>
                    <a:pt x="113" y="36"/>
                  </a:cubicBezTo>
                  <a:cubicBezTo>
                    <a:pt x="105" y="34"/>
                    <a:pt x="99" y="33"/>
                    <a:pt x="96" y="45"/>
                  </a:cubicBezTo>
                  <a:cubicBezTo>
                    <a:pt x="93" y="56"/>
                    <a:pt x="81" y="49"/>
                    <a:pt x="80" y="61"/>
                  </a:cubicBezTo>
                  <a:cubicBezTo>
                    <a:pt x="79" y="74"/>
                    <a:pt x="68" y="66"/>
                    <a:pt x="59" y="60"/>
                  </a:cubicBezTo>
                  <a:cubicBezTo>
                    <a:pt x="49" y="55"/>
                    <a:pt x="47" y="86"/>
                    <a:pt x="47" y="86"/>
                  </a:cubicBezTo>
                  <a:cubicBezTo>
                    <a:pt x="47" y="86"/>
                    <a:pt x="41" y="94"/>
                    <a:pt x="36" y="108"/>
                  </a:cubicBezTo>
                  <a:cubicBezTo>
                    <a:pt x="30" y="123"/>
                    <a:pt x="13" y="119"/>
                    <a:pt x="8" y="121"/>
                  </a:cubicBezTo>
                  <a:cubicBezTo>
                    <a:pt x="2" y="123"/>
                    <a:pt x="13" y="137"/>
                    <a:pt x="10" y="144"/>
                  </a:cubicBezTo>
                  <a:cubicBezTo>
                    <a:pt x="8" y="147"/>
                    <a:pt x="4" y="159"/>
                    <a:pt x="0" y="171"/>
                  </a:cubicBezTo>
                  <a:cubicBezTo>
                    <a:pt x="8" y="172"/>
                    <a:pt x="15" y="178"/>
                    <a:pt x="17" y="182"/>
                  </a:cubicBezTo>
                  <a:cubicBezTo>
                    <a:pt x="20" y="187"/>
                    <a:pt x="39" y="207"/>
                    <a:pt x="48" y="197"/>
                  </a:cubicBezTo>
                  <a:cubicBezTo>
                    <a:pt x="58" y="186"/>
                    <a:pt x="83" y="185"/>
                    <a:pt x="90" y="191"/>
                  </a:cubicBezTo>
                  <a:cubicBezTo>
                    <a:pt x="96" y="198"/>
                    <a:pt x="100" y="195"/>
                    <a:pt x="101" y="188"/>
                  </a:cubicBezTo>
                  <a:cubicBezTo>
                    <a:pt x="102" y="182"/>
                    <a:pt x="91" y="159"/>
                    <a:pt x="95" y="153"/>
                  </a:cubicBezTo>
                  <a:cubicBezTo>
                    <a:pt x="99" y="147"/>
                    <a:pt x="180" y="150"/>
                    <a:pt x="183" y="155"/>
                  </a:cubicBezTo>
                  <a:cubicBezTo>
                    <a:pt x="186" y="160"/>
                    <a:pt x="186" y="145"/>
                    <a:pt x="197" y="146"/>
                  </a:cubicBezTo>
                  <a:cubicBezTo>
                    <a:pt x="207" y="147"/>
                    <a:pt x="223" y="152"/>
                    <a:pt x="229" y="150"/>
                  </a:cubicBezTo>
                  <a:cubicBezTo>
                    <a:pt x="235" y="148"/>
                    <a:pt x="243" y="136"/>
                    <a:pt x="249" y="136"/>
                  </a:cubicBezTo>
                  <a:cubicBezTo>
                    <a:pt x="255" y="136"/>
                    <a:pt x="274" y="135"/>
                    <a:pt x="278" y="130"/>
                  </a:cubicBezTo>
                  <a:cubicBezTo>
                    <a:pt x="282" y="125"/>
                    <a:pt x="289" y="125"/>
                    <a:pt x="287" y="117"/>
                  </a:cubicBezTo>
                  <a:cubicBezTo>
                    <a:pt x="287" y="116"/>
                    <a:pt x="287" y="116"/>
                    <a:pt x="287" y="11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6" name="Freeform 36"/>
            <p:cNvSpPr>
              <a:spLocks/>
            </p:cNvSpPr>
            <p:nvPr/>
          </p:nvSpPr>
          <p:spPr bwMode="auto">
            <a:xfrm>
              <a:off x="11701463" y="8132763"/>
              <a:ext cx="708025" cy="554038"/>
            </a:xfrm>
            <a:custGeom>
              <a:avLst/>
              <a:gdLst>
                <a:gd name="T0" fmla="*/ 522 w 547"/>
                <a:gd name="T1" fmla="*/ 63 h 428"/>
                <a:gd name="T2" fmla="*/ 520 w 547"/>
                <a:gd name="T3" fmla="*/ 17 h 428"/>
                <a:gd name="T4" fmla="*/ 492 w 547"/>
                <a:gd name="T5" fmla="*/ 33 h 428"/>
                <a:gd name="T6" fmla="*/ 470 w 547"/>
                <a:gd name="T7" fmla="*/ 10 h 428"/>
                <a:gd name="T8" fmla="*/ 418 w 547"/>
                <a:gd name="T9" fmla="*/ 0 h 428"/>
                <a:gd name="T10" fmla="*/ 267 w 547"/>
                <a:gd name="T11" fmla="*/ 94 h 428"/>
                <a:gd name="T12" fmla="*/ 203 w 547"/>
                <a:gd name="T13" fmla="*/ 146 h 428"/>
                <a:gd name="T14" fmla="*/ 148 w 547"/>
                <a:gd name="T15" fmla="*/ 164 h 428"/>
                <a:gd name="T16" fmla="*/ 144 w 547"/>
                <a:gd name="T17" fmla="*/ 165 h 428"/>
                <a:gd name="T18" fmla="*/ 142 w 547"/>
                <a:gd name="T19" fmla="*/ 258 h 428"/>
                <a:gd name="T20" fmla="*/ 130 w 547"/>
                <a:gd name="T21" fmla="*/ 284 h 428"/>
                <a:gd name="T22" fmla="*/ 108 w 547"/>
                <a:gd name="T23" fmla="*/ 300 h 428"/>
                <a:gd name="T24" fmla="*/ 53 w 547"/>
                <a:gd name="T25" fmla="*/ 305 h 428"/>
                <a:gd name="T26" fmla="*/ 25 w 547"/>
                <a:gd name="T27" fmla="*/ 314 h 428"/>
                <a:gd name="T28" fmla="*/ 2 w 547"/>
                <a:gd name="T29" fmla="*/ 316 h 428"/>
                <a:gd name="T30" fmla="*/ 2 w 547"/>
                <a:gd name="T31" fmla="*/ 335 h 428"/>
                <a:gd name="T32" fmla="*/ 14 w 547"/>
                <a:gd name="T33" fmla="*/ 355 h 428"/>
                <a:gd name="T34" fmla="*/ 30 w 547"/>
                <a:gd name="T35" fmla="*/ 374 h 428"/>
                <a:gd name="T36" fmla="*/ 37 w 547"/>
                <a:gd name="T37" fmla="*/ 387 h 428"/>
                <a:gd name="T38" fmla="*/ 51 w 547"/>
                <a:gd name="T39" fmla="*/ 400 h 428"/>
                <a:gd name="T40" fmla="*/ 69 w 547"/>
                <a:gd name="T41" fmla="*/ 397 h 428"/>
                <a:gd name="T42" fmla="*/ 71 w 547"/>
                <a:gd name="T43" fmla="*/ 417 h 428"/>
                <a:gd name="T44" fmla="*/ 85 w 547"/>
                <a:gd name="T45" fmla="*/ 423 h 428"/>
                <a:gd name="T46" fmla="*/ 98 w 547"/>
                <a:gd name="T47" fmla="*/ 407 h 428"/>
                <a:gd name="T48" fmla="*/ 109 w 547"/>
                <a:gd name="T49" fmla="*/ 424 h 428"/>
                <a:gd name="T50" fmla="*/ 124 w 547"/>
                <a:gd name="T51" fmla="*/ 417 h 428"/>
                <a:gd name="T52" fmla="*/ 139 w 547"/>
                <a:gd name="T53" fmla="*/ 392 h 428"/>
                <a:gd name="T54" fmla="*/ 148 w 547"/>
                <a:gd name="T55" fmla="*/ 364 h 428"/>
                <a:gd name="T56" fmla="*/ 180 w 547"/>
                <a:gd name="T57" fmla="*/ 364 h 428"/>
                <a:gd name="T58" fmla="*/ 201 w 547"/>
                <a:gd name="T59" fmla="*/ 357 h 428"/>
                <a:gd name="T60" fmla="*/ 229 w 547"/>
                <a:gd name="T61" fmla="*/ 365 h 428"/>
                <a:gd name="T62" fmla="*/ 249 w 547"/>
                <a:gd name="T63" fmla="*/ 384 h 428"/>
                <a:gd name="T64" fmla="*/ 278 w 547"/>
                <a:gd name="T65" fmla="*/ 376 h 428"/>
                <a:gd name="T66" fmla="*/ 305 w 547"/>
                <a:gd name="T67" fmla="*/ 390 h 428"/>
                <a:gd name="T68" fmla="*/ 339 w 547"/>
                <a:gd name="T69" fmla="*/ 390 h 428"/>
                <a:gd name="T70" fmla="*/ 365 w 547"/>
                <a:gd name="T71" fmla="*/ 374 h 428"/>
                <a:gd name="T72" fmla="*/ 410 w 547"/>
                <a:gd name="T73" fmla="*/ 375 h 428"/>
                <a:gd name="T74" fmla="*/ 439 w 547"/>
                <a:gd name="T75" fmla="*/ 382 h 428"/>
                <a:gd name="T76" fmla="*/ 464 w 547"/>
                <a:gd name="T77" fmla="*/ 359 h 428"/>
                <a:gd name="T78" fmla="*/ 469 w 547"/>
                <a:gd name="T79" fmla="*/ 359 h 428"/>
                <a:gd name="T80" fmla="*/ 469 w 547"/>
                <a:gd name="T81" fmla="*/ 348 h 428"/>
                <a:gd name="T82" fmla="*/ 476 w 547"/>
                <a:gd name="T83" fmla="*/ 317 h 428"/>
                <a:gd name="T84" fmla="*/ 533 w 547"/>
                <a:gd name="T85" fmla="*/ 247 h 428"/>
                <a:gd name="T86" fmla="*/ 537 w 547"/>
                <a:gd name="T87" fmla="*/ 159 h 428"/>
                <a:gd name="T88" fmla="*/ 543 w 547"/>
                <a:gd name="T89" fmla="*/ 122 h 428"/>
                <a:gd name="T90" fmla="*/ 537 w 547"/>
                <a:gd name="T91" fmla="*/ 95 h 428"/>
                <a:gd name="T92" fmla="*/ 522 w 547"/>
                <a:gd name="T93" fmla="*/ 6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7" h="428">
                  <a:moveTo>
                    <a:pt x="522" y="63"/>
                  </a:moveTo>
                  <a:cubicBezTo>
                    <a:pt x="522" y="58"/>
                    <a:pt x="521" y="35"/>
                    <a:pt x="520" y="17"/>
                  </a:cubicBezTo>
                  <a:cubicBezTo>
                    <a:pt x="492" y="33"/>
                    <a:pt x="492" y="33"/>
                    <a:pt x="492" y="33"/>
                  </a:cubicBezTo>
                  <a:cubicBezTo>
                    <a:pt x="492" y="33"/>
                    <a:pt x="485" y="20"/>
                    <a:pt x="470" y="10"/>
                  </a:cubicBezTo>
                  <a:cubicBezTo>
                    <a:pt x="455" y="0"/>
                    <a:pt x="418" y="0"/>
                    <a:pt x="418" y="0"/>
                  </a:cubicBezTo>
                  <a:cubicBezTo>
                    <a:pt x="267" y="94"/>
                    <a:pt x="267" y="94"/>
                    <a:pt x="267" y="94"/>
                  </a:cubicBezTo>
                  <a:cubicBezTo>
                    <a:pt x="203" y="146"/>
                    <a:pt x="203" y="146"/>
                    <a:pt x="203" y="146"/>
                  </a:cubicBezTo>
                  <a:cubicBezTo>
                    <a:pt x="203" y="146"/>
                    <a:pt x="161" y="161"/>
                    <a:pt x="148" y="164"/>
                  </a:cubicBezTo>
                  <a:cubicBezTo>
                    <a:pt x="147" y="164"/>
                    <a:pt x="145" y="164"/>
                    <a:pt x="144" y="165"/>
                  </a:cubicBezTo>
                  <a:cubicBezTo>
                    <a:pt x="144" y="190"/>
                    <a:pt x="145" y="256"/>
                    <a:pt x="142" y="258"/>
                  </a:cubicBezTo>
                  <a:cubicBezTo>
                    <a:pt x="137" y="261"/>
                    <a:pt x="134" y="280"/>
                    <a:pt x="130" y="284"/>
                  </a:cubicBezTo>
                  <a:cubicBezTo>
                    <a:pt x="126" y="288"/>
                    <a:pt x="121" y="300"/>
                    <a:pt x="108" y="300"/>
                  </a:cubicBezTo>
                  <a:cubicBezTo>
                    <a:pt x="96" y="300"/>
                    <a:pt x="66" y="307"/>
                    <a:pt x="53" y="305"/>
                  </a:cubicBezTo>
                  <a:cubicBezTo>
                    <a:pt x="41" y="303"/>
                    <a:pt x="30" y="312"/>
                    <a:pt x="25" y="314"/>
                  </a:cubicBezTo>
                  <a:cubicBezTo>
                    <a:pt x="22" y="315"/>
                    <a:pt x="12" y="316"/>
                    <a:pt x="2" y="316"/>
                  </a:cubicBezTo>
                  <a:cubicBezTo>
                    <a:pt x="1" y="324"/>
                    <a:pt x="0" y="334"/>
                    <a:pt x="2" y="335"/>
                  </a:cubicBezTo>
                  <a:cubicBezTo>
                    <a:pt x="6" y="337"/>
                    <a:pt x="8" y="350"/>
                    <a:pt x="14" y="355"/>
                  </a:cubicBezTo>
                  <a:cubicBezTo>
                    <a:pt x="20" y="360"/>
                    <a:pt x="30" y="367"/>
                    <a:pt x="30" y="374"/>
                  </a:cubicBezTo>
                  <a:cubicBezTo>
                    <a:pt x="30" y="381"/>
                    <a:pt x="31" y="387"/>
                    <a:pt x="37" y="387"/>
                  </a:cubicBezTo>
                  <a:cubicBezTo>
                    <a:pt x="42" y="387"/>
                    <a:pt x="45" y="397"/>
                    <a:pt x="51" y="400"/>
                  </a:cubicBezTo>
                  <a:cubicBezTo>
                    <a:pt x="57" y="402"/>
                    <a:pt x="67" y="395"/>
                    <a:pt x="69" y="397"/>
                  </a:cubicBezTo>
                  <a:cubicBezTo>
                    <a:pt x="70" y="400"/>
                    <a:pt x="68" y="417"/>
                    <a:pt x="71" y="417"/>
                  </a:cubicBezTo>
                  <a:cubicBezTo>
                    <a:pt x="73" y="417"/>
                    <a:pt x="80" y="418"/>
                    <a:pt x="85" y="423"/>
                  </a:cubicBezTo>
                  <a:cubicBezTo>
                    <a:pt x="83" y="415"/>
                    <a:pt x="88" y="404"/>
                    <a:pt x="98" y="407"/>
                  </a:cubicBezTo>
                  <a:cubicBezTo>
                    <a:pt x="108" y="410"/>
                    <a:pt x="100" y="419"/>
                    <a:pt x="109" y="424"/>
                  </a:cubicBezTo>
                  <a:cubicBezTo>
                    <a:pt x="119" y="428"/>
                    <a:pt x="124" y="425"/>
                    <a:pt x="124" y="417"/>
                  </a:cubicBezTo>
                  <a:cubicBezTo>
                    <a:pt x="124" y="410"/>
                    <a:pt x="136" y="395"/>
                    <a:pt x="139" y="392"/>
                  </a:cubicBezTo>
                  <a:cubicBezTo>
                    <a:pt x="143" y="389"/>
                    <a:pt x="142" y="369"/>
                    <a:pt x="148" y="364"/>
                  </a:cubicBezTo>
                  <a:cubicBezTo>
                    <a:pt x="154" y="359"/>
                    <a:pt x="173" y="363"/>
                    <a:pt x="180" y="364"/>
                  </a:cubicBezTo>
                  <a:cubicBezTo>
                    <a:pt x="187" y="365"/>
                    <a:pt x="192" y="350"/>
                    <a:pt x="201" y="357"/>
                  </a:cubicBezTo>
                  <a:cubicBezTo>
                    <a:pt x="209" y="364"/>
                    <a:pt x="223" y="358"/>
                    <a:pt x="229" y="365"/>
                  </a:cubicBezTo>
                  <a:cubicBezTo>
                    <a:pt x="235" y="373"/>
                    <a:pt x="238" y="390"/>
                    <a:pt x="249" y="384"/>
                  </a:cubicBezTo>
                  <a:cubicBezTo>
                    <a:pt x="259" y="378"/>
                    <a:pt x="272" y="376"/>
                    <a:pt x="278" y="376"/>
                  </a:cubicBezTo>
                  <a:cubicBezTo>
                    <a:pt x="284" y="376"/>
                    <a:pt x="299" y="388"/>
                    <a:pt x="305" y="390"/>
                  </a:cubicBezTo>
                  <a:cubicBezTo>
                    <a:pt x="311" y="392"/>
                    <a:pt x="332" y="394"/>
                    <a:pt x="339" y="390"/>
                  </a:cubicBezTo>
                  <a:cubicBezTo>
                    <a:pt x="346" y="386"/>
                    <a:pt x="356" y="373"/>
                    <a:pt x="365" y="374"/>
                  </a:cubicBezTo>
                  <a:cubicBezTo>
                    <a:pt x="374" y="375"/>
                    <a:pt x="404" y="372"/>
                    <a:pt x="410" y="375"/>
                  </a:cubicBezTo>
                  <a:cubicBezTo>
                    <a:pt x="416" y="378"/>
                    <a:pt x="430" y="385"/>
                    <a:pt x="439" y="382"/>
                  </a:cubicBezTo>
                  <a:cubicBezTo>
                    <a:pt x="448" y="379"/>
                    <a:pt x="457" y="361"/>
                    <a:pt x="464" y="359"/>
                  </a:cubicBezTo>
                  <a:cubicBezTo>
                    <a:pt x="466" y="358"/>
                    <a:pt x="468" y="359"/>
                    <a:pt x="469" y="359"/>
                  </a:cubicBezTo>
                  <a:cubicBezTo>
                    <a:pt x="469" y="355"/>
                    <a:pt x="469" y="351"/>
                    <a:pt x="469" y="348"/>
                  </a:cubicBezTo>
                  <a:cubicBezTo>
                    <a:pt x="469" y="329"/>
                    <a:pt x="473" y="336"/>
                    <a:pt x="476" y="317"/>
                  </a:cubicBezTo>
                  <a:cubicBezTo>
                    <a:pt x="480" y="299"/>
                    <a:pt x="528" y="250"/>
                    <a:pt x="533" y="247"/>
                  </a:cubicBezTo>
                  <a:cubicBezTo>
                    <a:pt x="537" y="244"/>
                    <a:pt x="537" y="170"/>
                    <a:pt x="537" y="159"/>
                  </a:cubicBezTo>
                  <a:cubicBezTo>
                    <a:pt x="537" y="149"/>
                    <a:pt x="539" y="137"/>
                    <a:pt x="543" y="122"/>
                  </a:cubicBezTo>
                  <a:cubicBezTo>
                    <a:pt x="547" y="107"/>
                    <a:pt x="536" y="108"/>
                    <a:pt x="537" y="95"/>
                  </a:cubicBezTo>
                  <a:cubicBezTo>
                    <a:pt x="538" y="81"/>
                    <a:pt x="522" y="71"/>
                    <a:pt x="522" y="6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7" name="Freeform 37"/>
            <p:cNvSpPr>
              <a:spLocks/>
            </p:cNvSpPr>
            <p:nvPr/>
          </p:nvSpPr>
          <p:spPr bwMode="auto">
            <a:xfrm>
              <a:off x="12307888" y="8132763"/>
              <a:ext cx="457200" cy="758825"/>
            </a:xfrm>
            <a:custGeom>
              <a:avLst/>
              <a:gdLst>
                <a:gd name="T0" fmla="*/ 351 w 353"/>
                <a:gd name="T1" fmla="*/ 145 h 586"/>
                <a:gd name="T2" fmla="*/ 83 w 353"/>
                <a:gd name="T3" fmla="*/ 0 h 586"/>
                <a:gd name="T4" fmla="*/ 51 w 353"/>
                <a:gd name="T5" fmla="*/ 17 h 586"/>
                <a:gd name="T6" fmla="*/ 53 w 353"/>
                <a:gd name="T7" fmla="*/ 63 h 586"/>
                <a:gd name="T8" fmla="*/ 68 w 353"/>
                <a:gd name="T9" fmla="*/ 95 h 586"/>
                <a:gd name="T10" fmla="*/ 74 w 353"/>
                <a:gd name="T11" fmla="*/ 122 h 586"/>
                <a:gd name="T12" fmla="*/ 68 w 353"/>
                <a:gd name="T13" fmla="*/ 159 h 586"/>
                <a:gd name="T14" fmla="*/ 64 w 353"/>
                <a:gd name="T15" fmla="*/ 247 h 586"/>
                <a:gd name="T16" fmla="*/ 7 w 353"/>
                <a:gd name="T17" fmla="*/ 317 h 586"/>
                <a:gd name="T18" fmla="*/ 0 w 353"/>
                <a:gd name="T19" fmla="*/ 348 h 586"/>
                <a:gd name="T20" fmla="*/ 0 w 353"/>
                <a:gd name="T21" fmla="*/ 359 h 586"/>
                <a:gd name="T22" fmla="*/ 7 w 353"/>
                <a:gd name="T23" fmla="*/ 366 h 586"/>
                <a:gd name="T24" fmla="*/ 23 w 353"/>
                <a:gd name="T25" fmla="*/ 381 h 586"/>
                <a:gd name="T26" fmla="*/ 45 w 353"/>
                <a:gd name="T27" fmla="*/ 414 h 586"/>
                <a:gd name="T28" fmla="*/ 49 w 353"/>
                <a:gd name="T29" fmla="*/ 445 h 586"/>
                <a:gd name="T30" fmla="*/ 64 w 353"/>
                <a:gd name="T31" fmla="*/ 489 h 586"/>
                <a:gd name="T32" fmla="*/ 49 w 353"/>
                <a:gd name="T33" fmla="*/ 494 h 586"/>
                <a:gd name="T34" fmla="*/ 19 w 353"/>
                <a:gd name="T35" fmla="*/ 498 h 586"/>
                <a:gd name="T36" fmla="*/ 27 w 353"/>
                <a:gd name="T37" fmla="*/ 523 h 586"/>
                <a:gd name="T38" fmla="*/ 56 w 353"/>
                <a:gd name="T39" fmla="*/ 554 h 586"/>
                <a:gd name="T40" fmla="*/ 70 w 353"/>
                <a:gd name="T41" fmla="*/ 583 h 586"/>
                <a:gd name="T42" fmla="*/ 90 w 353"/>
                <a:gd name="T43" fmla="*/ 574 h 586"/>
                <a:gd name="T44" fmla="*/ 112 w 353"/>
                <a:gd name="T45" fmla="*/ 574 h 586"/>
                <a:gd name="T46" fmla="*/ 151 w 353"/>
                <a:gd name="T47" fmla="*/ 563 h 586"/>
                <a:gd name="T48" fmla="*/ 182 w 353"/>
                <a:gd name="T49" fmla="*/ 546 h 586"/>
                <a:gd name="T50" fmla="*/ 184 w 353"/>
                <a:gd name="T51" fmla="*/ 528 h 586"/>
                <a:gd name="T52" fmla="*/ 234 w 353"/>
                <a:gd name="T53" fmla="*/ 517 h 586"/>
                <a:gd name="T54" fmla="*/ 268 w 353"/>
                <a:gd name="T55" fmla="*/ 482 h 586"/>
                <a:gd name="T56" fmla="*/ 276 w 353"/>
                <a:gd name="T57" fmla="*/ 465 h 586"/>
                <a:gd name="T58" fmla="*/ 305 w 353"/>
                <a:gd name="T59" fmla="*/ 454 h 586"/>
                <a:gd name="T60" fmla="*/ 311 w 353"/>
                <a:gd name="T61" fmla="*/ 455 h 586"/>
                <a:gd name="T62" fmla="*/ 310 w 353"/>
                <a:gd name="T63" fmla="*/ 454 h 586"/>
                <a:gd name="T64" fmla="*/ 314 w 353"/>
                <a:gd name="T65" fmla="*/ 439 h 586"/>
                <a:gd name="T66" fmla="*/ 297 w 353"/>
                <a:gd name="T67" fmla="*/ 417 h 586"/>
                <a:gd name="T68" fmla="*/ 290 w 353"/>
                <a:gd name="T69" fmla="*/ 391 h 586"/>
                <a:gd name="T70" fmla="*/ 286 w 353"/>
                <a:gd name="T71" fmla="*/ 371 h 586"/>
                <a:gd name="T72" fmla="*/ 288 w 353"/>
                <a:gd name="T73" fmla="*/ 345 h 586"/>
                <a:gd name="T74" fmla="*/ 303 w 353"/>
                <a:gd name="T75" fmla="*/ 319 h 586"/>
                <a:gd name="T76" fmla="*/ 316 w 353"/>
                <a:gd name="T77" fmla="*/ 298 h 586"/>
                <a:gd name="T78" fmla="*/ 347 w 353"/>
                <a:gd name="T79" fmla="*/ 278 h 586"/>
                <a:gd name="T80" fmla="*/ 351 w 353"/>
                <a:gd name="T81" fmla="*/ 241 h 586"/>
                <a:gd name="T82" fmla="*/ 351 w 353"/>
                <a:gd name="T83" fmla="*/ 145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 h="586">
                  <a:moveTo>
                    <a:pt x="351" y="145"/>
                  </a:moveTo>
                  <a:cubicBezTo>
                    <a:pt x="83" y="0"/>
                    <a:pt x="83" y="0"/>
                    <a:pt x="83" y="0"/>
                  </a:cubicBezTo>
                  <a:cubicBezTo>
                    <a:pt x="51" y="17"/>
                    <a:pt x="51" y="17"/>
                    <a:pt x="51" y="17"/>
                  </a:cubicBezTo>
                  <a:cubicBezTo>
                    <a:pt x="52" y="35"/>
                    <a:pt x="53" y="58"/>
                    <a:pt x="53" y="63"/>
                  </a:cubicBezTo>
                  <a:cubicBezTo>
                    <a:pt x="53" y="71"/>
                    <a:pt x="69" y="81"/>
                    <a:pt x="68" y="95"/>
                  </a:cubicBezTo>
                  <a:cubicBezTo>
                    <a:pt x="67" y="108"/>
                    <a:pt x="78" y="107"/>
                    <a:pt x="74" y="122"/>
                  </a:cubicBezTo>
                  <a:cubicBezTo>
                    <a:pt x="70" y="137"/>
                    <a:pt x="68" y="149"/>
                    <a:pt x="68" y="159"/>
                  </a:cubicBezTo>
                  <a:cubicBezTo>
                    <a:pt x="68" y="170"/>
                    <a:pt x="68" y="244"/>
                    <a:pt x="64" y="247"/>
                  </a:cubicBezTo>
                  <a:cubicBezTo>
                    <a:pt x="59" y="250"/>
                    <a:pt x="11" y="299"/>
                    <a:pt x="7" y="317"/>
                  </a:cubicBezTo>
                  <a:cubicBezTo>
                    <a:pt x="4" y="336"/>
                    <a:pt x="0" y="329"/>
                    <a:pt x="0" y="348"/>
                  </a:cubicBezTo>
                  <a:cubicBezTo>
                    <a:pt x="0" y="351"/>
                    <a:pt x="0" y="355"/>
                    <a:pt x="0" y="359"/>
                  </a:cubicBezTo>
                  <a:cubicBezTo>
                    <a:pt x="3" y="360"/>
                    <a:pt x="4" y="363"/>
                    <a:pt x="7" y="366"/>
                  </a:cubicBezTo>
                  <a:cubicBezTo>
                    <a:pt x="13" y="372"/>
                    <a:pt x="13" y="381"/>
                    <a:pt x="23" y="381"/>
                  </a:cubicBezTo>
                  <a:cubicBezTo>
                    <a:pt x="33" y="381"/>
                    <a:pt x="46" y="405"/>
                    <a:pt x="45" y="414"/>
                  </a:cubicBezTo>
                  <a:cubicBezTo>
                    <a:pt x="44" y="424"/>
                    <a:pt x="50" y="429"/>
                    <a:pt x="49" y="445"/>
                  </a:cubicBezTo>
                  <a:cubicBezTo>
                    <a:pt x="48" y="462"/>
                    <a:pt x="58" y="486"/>
                    <a:pt x="64" y="489"/>
                  </a:cubicBezTo>
                  <a:cubicBezTo>
                    <a:pt x="69" y="492"/>
                    <a:pt x="61" y="495"/>
                    <a:pt x="49" y="494"/>
                  </a:cubicBezTo>
                  <a:cubicBezTo>
                    <a:pt x="37" y="493"/>
                    <a:pt x="19" y="493"/>
                    <a:pt x="19" y="498"/>
                  </a:cubicBezTo>
                  <a:cubicBezTo>
                    <a:pt x="19" y="504"/>
                    <a:pt x="14" y="511"/>
                    <a:pt x="27" y="523"/>
                  </a:cubicBezTo>
                  <a:cubicBezTo>
                    <a:pt x="41" y="536"/>
                    <a:pt x="52" y="540"/>
                    <a:pt x="56" y="554"/>
                  </a:cubicBezTo>
                  <a:cubicBezTo>
                    <a:pt x="60" y="567"/>
                    <a:pt x="66" y="580"/>
                    <a:pt x="70" y="583"/>
                  </a:cubicBezTo>
                  <a:cubicBezTo>
                    <a:pt x="74" y="586"/>
                    <a:pt x="82" y="585"/>
                    <a:pt x="90" y="574"/>
                  </a:cubicBezTo>
                  <a:cubicBezTo>
                    <a:pt x="97" y="564"/>
                    <a:pt x="105" y="584"/>
                    <a:pt x="112" y="574"/>
                  </a:cubicBezTo>
                  <a:cubicBezTo>
                    <a:pt x="120" y="565"/>
                    <a:pt x="145" y="566"/>
                    <a:pt x="151" y="563"/>
                  </a:cubicBezTo>
                  <a:cubicBezTo>
                    <a:pt x="157" y="560"/>
                    <a:pt x="176" y="551"/>
                    <a:pt x="182" y="546"/>
                  </a:cubicBezTo>
                  <a:cubicBezTo>
                    <a:pt x="188" y="541"/>
                    <a:pt x="175" y="533"/>
                    <a:pt x="184" y="528"/>
                  </a:cubicBezTo>
                  <a:cubicBezTo>
                    <a:pt x="194" y="522"/>
                    <a:pt x="223" y="532"/>
                    <a:pt x="234" y="517"/>
                  </a:cubicBezTo>
                  <a:cubicBezTo>
                    <a:pt x="246" y="503"/>
                    <a:pt x="263" y="487"/>
                    <a:pt x="268" y="482"/>
                  </a:cubicBezTo>
                  <a:cubicBezTo>
                    <a:pt x="274" y="477"/>
                    <a:pt x="268" y="472"/>
                    <a:pt x="276" y="465"/>
                  </a:cubicBezTo>
                  <a:cubicBezTo>
                    <a:pt x="283" y="458"/>
                    <a:pt x="298" y="450"/>
                    <a:pt x="305" y="454"/>
                  </a:cubicBezTo>
                  <a:cubicBezTo>
                    <a:pt x="306" y="455"/>
                    <a:pt x="309" y="455"/>
                    <a:pt x="311" y="455"/>
                  </a:cubicBezTo>
                  <a:cubicBezTo>
                    <a:pt x="310" y="454"/>
                    <a:pt x="310" y="454"/>
                    <a:pt x="310" y="454"/>
                  </a:cubicBezTo>
                  <a:cubicBezTo>
                    <a:pt x="314" y="439"/>
                    <a:pt x="314" y="439"/>
                    <a:pt x="314" y="439"/>
                  </a:cubicBezTo>
                  <a:cubicBezTo>
                    <a:pt x="314" y="439"/>
                    <a:pt x="297" y="430"/>
                    <a:pt x="297" y="417"/>
                  </a:cubicBezTo>
                  <a:cubicBezTo>
                    <a:pt x="297" y="404"/>
                    <a:pt x="301" y="391"/>
                    <a:pt x="290" y="391"/>
                  </a:cubicBezTo>
                  <a:cubicBezTo>
                    <a:pt x="279" y="391"/>
                    <a:pt x="277" y="380"/>
                    <a:pt x="286" y="371"/>
                  </a:cubicBezTo>
                  <a:cubicBezTo>
                    <a:pt x="295" y="363"/>
                    <a:pt x="273" y="345"/>
                    <a:pt x="288" y="345"/>
                  </a:cubicBezTo>
                  <a:cubicBezTo>
                    <a:pt x="303" y="345"/>
                    <a:pt x="292" y="321"/>
                    <a:pt x="303" y="319"/>
                  </a:cubicBezTo>
                  <a:cubicBezTo>
                    <a:pt x="314" y="317"/>
                    <a:pt x="316" y="308"/>
                    <a:pt x="316" y="298"/>
                  </a:cubicBezTo>
                  <a:cubicBezTo>
                    <a:pt x="316" y="287"/>
                    <a:pt x="340" y="280"/>
                    <a:pt x="347" y="278"/>
                  </a:cubicBezTo>
                  <a:cubicBezTo>
                    <a:pt x="353" y="276"/>
                    <a:pt x="351" y="241"/>
                    <a:pt x="351" y="241"/>
                  </a:cubicBezTo>
                  <a:lnTo>
                    <a:pt x="351" y="145"/>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8" name="Freeform 38"/>
            <p:cNvSpPr>
              <a:spLocks/>
            </p:cNvSpPr>
            <p:nvPr/>
          </p:nvSpPr>
          <p:spPr bwMode="auto">
            <a:xfrm>
              <a:off x="12792076" y="7715250"/>
              <a:ext cx="498475" cy="496888"/>
            </a:xfrm>
            <a:custGeom>
              <a:avLst/>
              <a:gdLst>
                <a:gd name="T0" fmla="*/ 359 w 385"/>
                <a:gd name="T1" fmla="*/ 83 h 384"/>
                <a:gd name="T2" fmla="*/ 334 w 385"/>
                <a:gd name="T3" fmla="*/ 21 h 384"/>
                <a:gd name="T4" fmla="*/ 330 w 385"/>
                <a:gd name="T5" fmla="*/ 27 h 384"/>
                <a:gd name="T6" fmla="*/ 293 w 385"/>
                <a:gd name="T7" fmla="*/ 25 h 384"/>
                <a:gd name="T8" fmla="*/ 249 w 385"/>
                <a:gd name="T9" fmla="*/ 15 h 384"/>
                <a:gd name="T10" fmla="*/ 175 w 385"/>
                <a:gd name="T11" fmla="*/ 27 h 384"/>
                <a:gd name="T12" fmla="*/ 136 w 385"/>
                <a:gd name="T13" fmla="*/ 31 h 384"/>
                <a:gd name="T14" fmla="*/ 71 w 385"/>
                <a:gd name="T15" fmla="*/ 13 h 384"/>
                <a:gd name="T16" fmla="*/ 18 w 385"/>
                <a:gd name="T17" fmla="*/ 0 h 384"/>
                <a:gd name="T18" fmla="*/ 15 w 385"/>
                <a:gd name="T19" fmla="*/ 9 h 384"/>
                <a:gd name="T20" fmla="*/ 11 w 385"/>
                <a:gd name="T21" fmla="*/ 52 h 384"/>
                <a:gd name="T22" fmla="*/ 11 w 385"/>
                <a:gd name="T23" fmla="*/ 104 h 384"/>
                <a:gd name="T24" fmla="*/ 11 w 385"/>
                <a:gd name="T25" fmla="*/ 375 h 384"/>
                <a:gd name="T26" fmla="*/ 225 w 385"/>
                <a:gd name="T27" fmla="*/ 375 h 384"/>
                <a:gd name="T28" fmla="*/ 238 w 385"/>
                <a:gd name="T29" fmla="*/ 367 h 384"/>
                <a:gd name="T30" fmla="*/ 254 w 385"/>
                <a:gd name="T31" fmla="*/ 373 h 384"/>
                <a:gd name="T32" fmla="*/ 300 w 385"/>
                <a:gd name="T33" fmla="*/ 373 h 384"/>
                <a:gd name="T34" fmla="*/ 319 w 385"/>
                <a:gd name="T35" fmla="*/ 384 h 384"/>
                <a:gd name="T36" fmla="*/ 340 w 385"/>
                <a:gd name="T37" fmla="*/ 367 h 384"/>
                <a:gd name="T38" fmla="*/ 362 w 385"/>
                <a:gd name="T39" fmla="*/ 342 h 384"/>
                <a:gd name="T40" fmla="*/ 381 w 385"/>
                <a:gd name="T41" fmla="*/ 329 h 384"/>
                <a:gd name="T42" fmla="*/ 382 w 385"/>
                <a:gd name="T43" fmla="*/ 328 h 384"/>
                <a:gd name="T44" fmla="*/ 382 w 385"/>
                <a:gd name="T45" fmla="*/ 314 h 384"/>
                <a:gd name="T46" fmla="*/ 366 w 385"/>
                <a:gd name="T47" fmla="*/ 275 h 384"/>
                <a:gd name="T48" fmla="*/ 329 w 385"/>
                <a:gd name="T49" fmla="*/ 203 h 384"/>
                <a:gd name="T50" fmla="*/ 312 w 385"/>
                <a:gd name="T51" fmla="*/ 167 h 384"/>
                <a:gd name="T52" fmla="*/ 288 w 385"/>
                <a:gd name="T53" fmla="*/ 128 h 384"/>
                <a:gd name="T54" fmla="*/ 272 w 385"/>
                <a:gd name="T55" fmla="*/ 64 h 384"/>
                <a:gd name="T56" fmla="*/ 295 w 385"/>
                <a:gd name="T57" fmla="*/ 109 h 384"/>
                <a:gd name="T58" fmla="*/ 331 w 385"/>
                <a:gd name="T59" fmla="*/ 155 h 384"/>
                <a:gd name="T60" fmla="*/ 352 w 385"/>
                <a:gd name="T61" fmla="*/ 105 h 384"/>
                <a:gd name="T62" fmla="*/ 353 w 385"/>
                <a:gd name="T63" fmla="*/ 107 h 384"/>
                <a:gd name="T64" fmla="*/ 354 w 385"/>
                <a:gd name="T65" fmla="*/ 97 h 384"/>
                <a:gd name="T66" fmla="*/ 359 w 385"/>
                <a:gd name="T67" fmla="*/ 8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5" h="384">
                  <a:moveTo>
                    <a:pt x="359" y="83"/>
                  </a:moveTo>
                  <a:cubicBezTo>
                    <a:pt x="334" y="21"/>
                    <a:pt x="334" y="21"/>
                    <a:pt x="334" y="21"/>
                  </a:cubicBezTo>
                  <a:cubicBezTo>
                    <a:pt x="332" y="24"/>
                    <a:pt x="331" y="26"/>
                    <a:pt x="330" y="27"/>
                  </a:cubicBezTo>
                  <a:cubicBezTo>
                    <a:pt x="326" y="31"/>
                    <a:pt x="309" y="21"/>
                    <a:pt x="293" y="25"/>
                  </a:cubicBezTo>
                  <a:cubicBezTo>
                    <a:pt x="277" y="29"/>
                    <a:pt x="264" y="23"/>
                    <a:pt x="249" y="15"/>
                  </a:cubicBezTo>
                  <a:cubicBezTo>
                    <a:pt x="233" y="8"/>
                    <a:pt x="182" y="17"/>
                    <a:pt x="175" y="27"/>
                  </a:cubicBezTo>
                  <a:cubicBezTo>
                    <a:pt x="168" y="37"/>
                    <a:pt x="151" y="37"/>
                    <a:pt x="136" y="31"/>
                  </a:cubicBezTo>
                  <a:cubicBezTo>
                    <a:pt x="120" y="25"/>
                    <a:pt x="100" y="15"/>
                    <a:pt x="71" y="13"/>
                  </a:cubicBezTo>
                  <a:cubicBezTo>
                    <a:pt x="44" y="10"/>
                    <a:pt x="23" y="7"/>
                    <a:pt x="18" y="0"/>
                  </a:cubicBezTo>
                  <a:cubicBezTo>
                    <a:pt x="17" y="3"/>
                    <a:pt x="16" y="6"/>
                    <a:pt x="15" y="9"/>
                  </a:cubicBezTo>
                  <a:cubicBezTo>
                    <a:pt x="6" y="33"/>
                    <a:pt x="21" y="39"/>
                    <a:pt x="11" y="52"/>
                  </a:cubicBezTo>
                  <a:cubicBezTo>
                    <a:pt x="0" y="65"/>
                    <a:pt x="11" y="80"/>
                    <a:pt x="11" y="104"/>
                  </a:cubicBezTo>
                  <a:cubicBezTo>
                    <a:pt x="11" y="121"/>
                    <a:pt x="11" y="279"/>
                    <a:pt x="11" y="375"/>
                  </a:cubicBezTo>
                  <a:cubicBezTo>
                    <a:pt x="225" y="375"/>
                    <a:pt x="225" y="375"/>
                    <a:pt x="225" y="375"/>
                  </a:cubicBezTo>
                  <a:cubicBezTo>
                    <a:pt x="225" y="375"/>
                    <a:pt x="231" y="371"/>
                    <a:pt x="238" y="367"/>
                  </a:cubicBezTo>
                  <a:cubicBezTo>
                    <a:pt x="244" y="363"/>
                    <a:pt x="254" y="373"/>
                    <a:pt x="254" y="373"/>
                  </a:cubicBezTo>
                  <a:cubicBezTo>
                    <a:pt x="300" y="373"/>
                    <a:pt x="300" y="373"/>
                    <a:pt x="300" y="373"/>
                  </a:cubicBezTo>
                  <a:cubicBezTo>
                    <a:pt x="300" y="373"/>
                    <a:pt x="308" y="384"/>
                    <a:pt x="319" y="384"/>
                  </a:cubicBezTo>
                  <a:cubicBezTo>
                    <a:pt x="329" y="384"/>
                    <a:pt x="323" y="367"/>
                    <a:pt x="340" y="367"/>
                  </a:cubicBezTo>
                  <a:cubicBezTo>
                    <a:pt x="356" y="367"/>
                    <a:pt x="352" y="342"/>
                    <a:pt x="362" y="342"/>
                  </a:cubicBezTo>
                  <a:cubicBezTo>
                    <a:pt x="373" y="342"/>
                    <a:pt x="371" y="344"/>
                    <a:pt x="381" y="329"/>
                  </a:cubicBezTo>
                  <a:cubicBezTo>
                    <a:pt x="381" y="329"/>
                    <a:pt x="382" y="328"/>
                    <a:pt x="382" y="328"/>
                  </a:cubicBezTo>
                  <a:cubicBezTo>
                    <a:pt x="382" y="324"/>
                    <a:pt x="381" y="319"/>
                    <a:pt x="382" y="314"/>
                  </a:cubicBezTo>
                  <a:cubicBezTo>
                    <a:pt x="385" y="297"/>
                    <a:pt x="373" y="298"/>
                    <a:pt x="366" y="275"/>
                  </a:cubicBezTo>
                  <a:cubicBezTo>
                    <a:pt x="359" y="251"/>
                    <a:pt x="330" y="217"/>
                    <a:pt x="329" y="203"/>
                  </a:cubicBezTo>
                  <a:cubicBezTo>
                    <a:pt x="328" y="190"/>
                    <a:pt x="311" y="182"/>
                    <a:pt x="312" y="167"/>
                  </a:cubicBezTo>
                  <a:cubicBezTo>
                    <a:pt x="312" y="153"/>
                    <a:pt x="304" y="151"/>
                    <a:pt x="288" y="128"/>
                  </a:cubicBezTo>
                  <a:cubicBezTo>
                    <a:pt x="272" y="105"/>
                    <a:pt x="267" y="65"/>
                    <a:pt x="272" y="64"/>
                  </a:cubicBezTo>
                  <a:cubicBezTo>
                    <a:pt x="277" y="62"/>
                    <a:pt x="290" y="98"/>
                    <a:pt x="295" y="109"/>
                  </a:cubicBezTo>
                  <a:cubicBezTo>
                    <a:pt x="301" y="120"/>
                    <a:pt x="318" y="155"/>
                    <a:pt x="331" y="155"/>
                  </a:cubicBezTo>
                  <a:cubicBezTo>
                    <a:pt x="343" y="155"/>
                    <a:pt x="348" y="103"/>
                    <a:pt x="352" y="105"/>
                  </a:cubicBezTo>
                  <a:cubicBezTo>
                    <a:pt x="352" y="106"/>
                    <a:pt x="353" y="106"/>
                    <a:pt x="353" y="107"/>
                  </a:cubicBezTo>
                  <a:cubicBezTo>
                    <a:pt x="354" y="97"/>
                    <a:pt x="354" y="97"/>
                    <a:pt x="354" y="97"/>
                  </a:cubicBezTo>
                  <a:lnTo>
                    <a:pt x="359" y="83"/>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39" name="Freeform 39"/>
            <p:cNvSpPr>
              <a:spLocks/>
            </p:cNvSpPr>
            <p:nvPr/>
          </p:nvSpPr>
          <p:spPr bwMode="auto">
            <a:xfrm>
              <a:off x="12091988" y="9124950"/>
              <a:ext cx="258763" cy="285750"/>
            </a:xfrm>
            <a:custGeom>
              <a:avLst/>
              <a:gdLst>
                <a:gd name="T0" fmla="*/ 100 w 200"/>
                <a:gd name="T1" fmla="*/ 210 h 220"/>
                <a:gd name="T2" fmla="*/ 104 w 200"/>
                <a:gd name="T3" fmla="*/ 182 h 220"/>
                <a:gd name="T4" fmla="*/ 126 w 200"/>
                <a:gd name="T5" fmla="*/ 167 h 220"/>
                <a:gd name="T6" fmla="*/ 141 w 200"/>
                <a:gd name="T7" fmla="*/ 147 h 220"/>
                <a:gd name="T8" fmla="*/ 161 w 200"/>
                <a:gd name="T9" fmla="*/ 169 h 220"/>
                <a:gd name="T10" fmla="*/ 187 w 200"/>
                <a:gd name="T11" fmla="*/ 173 h 220"/>
                <a:gd name="T12" fmla="*/ 198 w 200"/>
                <a:gd name="T13" fmla="*/ 132 h 220"/>
                <a:gd name="T14" fmla="*/ 189 w 200"/>
                <a:gd name="T15" fmla="*/ 95 h 220"/>
                <a:gd name="T16" fmla="*/ 183 w 200"/>
                <a:gd name="T17" fmla="*/ 67 h 220"/>
                <a:gd name="T18" fmla="*/ 187 w 200"/>
                <a:gd name="T19" fmla="*/ 39 h 220"/>
                <a:gd name="T20" fmla="*/ 152 w 200"/>
                <a:gd name="T21" fmla="*/ 39 h 220"/>
                <a:gd name="T22" fmla="*/ 156 w 200"/>
                <a:gd name="T23" fmla="*/ 2 h 220"/>
                <a:gd name="T24" fmla="*/ 104 w 200"/>
                <a:gd name="T25" fmla="*/ 0 h 220"/>
                <a:gd name="T26" fmla="*/ 97 w 200"/>
                <a:gd name="T27" fmla="*/ 2 h 220"/>
                <a:gd name="T28" fmla="*/ 96 w 200"/>
                <a:gd name="T29" fmla="*/ 47 h 220"/>
                <a:gd name="T30" fmla="*/ 48 w 200"/>
                <a:gd name="T31" fmla="*/ 49 h 220"/>
                <a:gd name="T32" fmla="*/ 32 w 200"/>
                <a:gd name="T33" fmla="*/ 52 h 220"/>
                <a:gd name="T34" fmla="*/ 26 w 200"/>
                <a:gd name="T35" fmla="*/ 59 h 220"/>
                <a:gd name="T36" fmla="*/ 39 w 200"/>
                <a:gd name="T37" fmla="*/ 77 h 220"/>
                <a:gd name="T38" fmla="*/ 20 w 200"/>
                <a:gd name="T39" fmla="*/ 91 h 220"/>
                <a:gd name="T40" fmla="*/ 6 w 200"/>
                <a:gd name="T41" fmla="*/ 114 h 220"/>
                <a:gd name="T42" fmla="*/ 23 w 200"/>
                <a:gd name="T43" fmla="*/ 145 h 220"/>
                <a:gd name="T44" fmla="*/ 49 w 200"/>
                <a:gd name="T45" fmla="*/ 177 h 220"/>
                <a:gd name="T46" fmla="*/ 83 w 200"/>
                <a:gd name="T47" fmla="*/ 220 h 220"/>
                <a:gd name="T48" fmla="*/ 100 w 200"/>
                <a:gd name="T49" fmla="*/ 2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20">
                  <a:moveTo>
                    <a:pt x="100" y="210"/>
                  </a:moveTo>
                  <a:cubicBezTo>
                    <a:pt x="118" y="210"/>
                    <a:pt x="111" y="199"/>
                    <a:pt x="104" y="182"/>
                  </a:cubicBezTo>
                  <a:cubicBezTo>
                    <a:pt x="98" y="165"/>
                    <a:pt x="115" y="167"/>
                    <a:pt x="126" y="167"/>
                  </a:cubicBezTo>
                  <a:cubicBezTo>
                    <a:pt x="137" y="167"/>
                    <a:pt x="133" y="147"/>
                    <a:pt x="141" y="147"/>
                  </a:cubicBezTo>
                  <a:cubicBezTo>
                    <a:pt x="150" y="147"/>
                    <a:pt x="152" y="171"/>
                    <a:pt x="161" y="169"/>
                  </a:cubicBezTo>
                  <a:cubicBezTo>
                    <a:pt x="170" y="167"/>
                    <a:pt x="176" y="176"/>
                    <a:pt x="187" y="173"/>
                  </a:cubicBezTo>
                  <a:cubicBezTo>
                    <a:pt x="198" y="171"/>
                    <a:pt x="198" y="149"/>
                    <a:pt x="198" y="132"/>
                  </a:cubicBezTo>
                  <a:cubicBezTo>
                    <a:pt x="198" y="115"/>
                    <a:pt x="200" y="102"/>
                    <a:pt x="189" y="95"/>
                  </a:cubicBezTo>
                  <a:cubicBezTo>
                    <a:pt x="178" y="89"/>
                    <a:pt x="170" y="73"/>
                    <a:pt x="183" y="67"/>
                  </a:cubicBezTo>
                  <a:cubicBezTo>
                    <a:pt x="196" y="60"/>
                    <a:pt x="198" y="47"/>
                    <a:pt x="187" y="39"/>
                  </a:cubicBezTo>
                  <a:cubicBezTo>
                    <a:pt x="176" y="30"/>
                    <a:pt x="152" y="47"/>
                    <a:pt x="152" y="39"/>
                  </a:cubicBezTo>
                  <a:cubicBezTo>
                    <a:pt x="152" y="34"/>
                    <a:pt x="154" y="17"/>
                    <a:pt x="156" y="2"/>
                  </a:cubicBezTo>
                  <a:cubicBezTo>
                    <a:pt x="131" y="1"/>
                    <a:pt x="104" y="0"/>
                    <a:pt x="104" y="0"/>
                  </a:cubicBezTo>
                  <a:cubicBezTo>
                    <a:pt x="97" y="2"/>
                    <a:pt x="97" y="2"/>
                    <a:pt x="97" y="2"/>
                  </a:cubicBezTo>
                  <a:cubicBezTo>
                    <a:pt x="99" y="27"/>
                    <a:pt x="96" y="47"/>
                    <a:pt x="96" y="47"/>
                  </a:cubicBezTo>
                  <a:cubicBezTo>
                    <a:pt x="96" y="47"/>
                    <a:pt x="57" y="49"/>
                    <a:pt x="48" y="49"/>
                  </a:cubicBezTo>
                  <a:cubicBezTo>
                    <a:pt x="46" y="49"/>
                    <a:pt x="40" y="50"/>
                    <a:pt x="32" y="52"/>
                  </a:cubicBezTo>
                  <a:cubicBezTo>
                    <a:pt x="30" y="54"/>
                    <a:pt x="27" y="57"/>
                    <a:pt x="26" y="59"/>
                  </a:cubicBezTo>
                  <a:cubicBezTo>
                    <a:pt x="21" y="64"/>
                    <a:pt x="37" y="70"/>
                    <a:pt x="39" y="77"/>
                  </a:cubicBezTo>
                  <a:cubicBezTo>
                    <a:pt x="42" y="83"/>
                    <a:pt x="19" y="81"/>
                    <a:pt x="20" y="91"/>
                  </a:cubicBezTo>
                  <a:cubicBezTo>
                    <a:pt x="20" y="101"/>
                    <a:pt x="12" y="109"/>
                    <a:pt x="6" y="114"/>
                  </a:cubicBezTo>
                  <a:cubicBezTo>
                    <a:pt x="0" y="118"/>
                    <a:pt x="23" y="138"/>
                    <a:pt x="23" y="145"/>
                  </a:cubicBezTo>
                  <a:cubicBezTo>
                    <a:pt x="24" y="152"/>
                    <a:pt x="29" y="158"/>
                    <a:pt x="49" y="177"/>
                  </a:cubicBezTo>
                  <a:cubicBezTo>
                    <a:pt x="67" y="195"/>
                    <a:pt x="58" y="200"/>
                    <a:pt x="83" y="220"/>
                  </a:cubicBezTo>
                  <a:cubicBezTo>
                    <a:pt x="87" y="215"/>
                    <a:pt x="92" y="210"/>
                    <a:pt x="100" y="2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0" name="Freeform 40"/>
            <p:cNvSpPr>
              <a:spLocks/>
            </p:cNvSpPr>
            <p:nvPr/>
          </p:nvSpPr>
          <p:spPr bwMode="auto">
            <a:xfrm>
              <a:off x="12118976" y="9128125"/>
              <a:ext cx="101600" cy="63500"/>
            </a:xfrm>
            <a:custGeom>
              <a:avLst/>
              <a:gdLst>
                <a:gd name="T0" fmla="*/ 75 w 78"/>
                <a:gd name="T1" fmla="*/ 45 h 50"/>
                <a:gd name="T2" fmla="*/ 76 w 78"/>
                <a:gd name="T3" fmla="*/ 0 h 50"/>
                <a:gd name="T4" fmla="*/ 68 w 78"/>
                <a:gd name="T5" fmla="*/ 2 h 50"/>
                <a:gd name="T6" fmla="*/ 19 w 78"/>
                <a:gd name="T7" fmla="*/ 2 h 50"/>
                <a:gd name="T8" fmla="*/ 19 w 78"/>
                <a:gd name="T9" fmla="*/ 3 h 50"/>
                <a:gd name="T10" fmla="*/ 11 w 78"/>
                <a:gd name="T11" fmla="*/ 26 h 50"/>
                <a:gd name="T12" fmla="*/ 9 w 78"/>
                <a:gd name="T13" fmla="*/ 40 h 50"/>
                <a:gd name="T14" fmla="*/ 11 w 78"/>
                <a:gd name="T15" fmla="*/ 50 h 50"/>
                <a:gd name="T16" fmla="*/ 27 w 78"/>
                <a:gd name="T17" fmla="*/ 47 h 50"/>
                <a:gd name="T18" fmla="*/ 75 w 78"/>
                <a:gd name="T19"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0">
                  <a:moveTo>
                    <a:pt x="75" y="45"/>
                  </a:moveTo>
                  <a:cubicBezTo>
                    <a:pt x="75" y="45"/>
                    <a:pt x="78" y="25"/>
                    <a:pt x="76" y="0"/>
                  </a:cubicBezTo>
                  <a:cubicBezTo>
                    <a:pt x="68" y="2"/>
                    <a:pt x="68" y="2"/>
                    <a:pt x="68" y="2"/>
                  </a:cubicBezTo>
                  <a:cubicBezTo>
                    <a:pt x="19" y="2"/>
                    <a:pt x="19" y="2"/>
                    <a:pt x="19" y="2"/>
                  </a:cubicBezTo>
                  <a:cubicBezTo>
                    <a:pt x="19" y="3"/>
                    <a:pt x="19" y="3"/>
                    <a:pt x="19" y="3"/>
                  </a:cubicBezTo>
                  <a:cubicBezTo>
                    <a:pt x="24" y="11"/>
                    <a:pt x="22" y="23"/>
                    <a:pt x="11" y="26"/>
                  </a:cubicBezTo>
                  <a:cubicBezTo>
                    <a:pt x="0" y="30"/>
                    <a:pt x="1" y="40"/>
                    <a:pt x="9" y="40"/>
                  </a:cubicBezTo>
                  <a:cubicBezTo>
                    <a:pt x="15" y="41"/>
                    <a:pt x="14" y="45"/>
                    <a:pt x="11" y="50"/>
                  </a:cubicBezTo>
                  <a:cubicBezTo>
                    <a:pt x="19" y="48"/>
                    <a:pt x="25" y="47"/>
                    <a:pt x="27" y="47"/>
                  </a:cubicBezTo>
                  <a:cubicBezTo>
                    <a:pt x="36" y="47"/>
                    <a:pt x="75" y="45"/>
                    <a:pt x="75" y="4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1" name="Freeform 41"/>
            <p:cNvSpPr>
              <a:spLocks/>
            </p:cNvSpPr>
            <p:nvPr/>
          </p:nvSpPr>
          <p:spPr bwMode="auto">
            <a:xfrm>
              <a:off x="12199938" y="9059863"/>
              <a:ext cx="322263" cy="401638"/>
            </a:xfrm>
            <a:custGeom>
              <a:avLst/>
              <a:gdLst>
                <a:gd name="T0" fmla="*/ 67 w 249"/>
                <a:gd name="T1" fmla="*/ 293 h 310"/>
                <a:gd name="T2" fmla="*/ 91 w 249"/>
                <a:gd name="T3" fmla="*/ 295 h 310"/>
                <a:gd name="T4" fmla="*/ 119 w 249"/>
                <a:gd name="T5" fmla="*/ 297 h 310"/>
                <a:gd name="T6" fmla="*/ 135 w 249"/>
                <a:gd name="T7" fmla="*/ 295 h 310"/>
                <a:gd name="T8" fmla="*/ 156 w 249"/>
                <a:gd name="T9" fmla="*/ 276 h 310"/>
                <a:gd name="T10" fmla="*/ 169 w 249"/>
                <a:gd name="T11" fmla="*/ 249 h 310"/>
                <a:gd name="T12" fmla="*/ 171 w 249"/>
                <a:gd name="T13" fmla="*/ 191 h 310"/>
                <a:gd name="T14" fmla="*/ 202 w 249"/>
                <a:gd name="T15" fmla="*/ 152 h 310"/>
                <a:gd name="T16" fmla="*/ 228 w 249"/>
                <a:gd name="T17" fmla="*/ 78 h 310"/>
                <a:gd name="T18" fmla="*/ 241 w 249"/>
                <a:gd name="T19" fmla="*/ 41 h 310"/>
                <a:gd name="T20" fmla="*/ 246 w 249"/>
                <a:gd name="T21" fmla="*/ 4 h 310"/>
                <a:gd name="T22" fmla="*/ 246 w 249"/>
                <a:gd name="T23" fmla="*/ 5 h 310"/>
                <a:gd name="T24" fmla="*/ 216 w 249"/>
                <a:gd name="T25" fmla="*/ 0 h 310"/>
                <a:gd name="T26" fmla="*/ 201 w 249"/>
                <a:gd name="T27" fmla="*/ 5 h 310"/>
                <a:gd name="T28" fmla="*/ 181 w 249"/>
                <a:gd name="T29" fmla="*/ 9 h 310"/>
                <a:gd name="T30" fmla="*/ 175 w 249"/>
                <a:gd name="T31" fmla="*/ 35 h 310"/>
                <a:gd name="T32" fmla="*/ 164 w 249"/>
                <a:gd name="T33" fmla="*/ 70 h 310"/>
                <a:gd name="T34" fmla="*/ 114 w 249"/>
                <a:gd name="T35" fmla="*/ 52 h 310"/>
                <a:gd name="T36" fmla="*/ 73 w 249"/>
                <a:gd name="T37" fmla="*/ 52 h 310"/>
                <a:gd name="T38" fmla="*/ 69 w 249"/>
                <a:gd name="T39" fmla="*/ 89 h 310"/>
                <a:gd name="T40" fmla="*/ 104 w 249"/>
                <a:gd name="T41" fmla="*/ 89 h 310"/>
                <a:gd name="T42" fmla="*/ 100 w 249"/>
                <a:gd name="T43" fmla="*/ 117 h 310"/>
                <a:gd name="T44" fmla="*/ 106 w 249"/>
                <a:gd name="T45" fmla="*/ 145 h 310"/>
                <a:gd name="T46" fmla="*/ 115 w 249"/>
                <a:gd name="T47" fmla="*/ 182 h 310"/>
                <a:gd name="T48" fmla="*/ 104 w 249"/>
                <a:gd name="T49" fmla="*/ 223 h 310"/>
                <a:gd name="T50" fmla="*/ 78 w 249"/>
                <a:gd name="T51" fmla="*/ 219 h 310"/>
                <a:gd name="T52" fmla="*/ 58 w 249"/>
                <a:gd name="T53" fmla="*/ 197 h 310"/>
                <a:gd name="T54" fmla="*/ 43 w 249"/>
                <a:gd name="T55" fmla="*/ 217 h 310"/>
                <a:gd name="T56" fmla="*/ 21 w 249"/>
                <a:gd name="T57" fmla="*/ 232 h 310"/>
                <a:gd name="T58" fmla="*/ 17 w 249"/>
                <a:gd name="T59" fmla="*/ 260 h 310"/>
                <a:gd name="T60" fmla="*/ 0 w 249"/>
                <a:gd name="T61" fmla="*/ 270 h 310"/>
                <a:gd name="T62" fmla="*/ 4 w 249"/>
                <a:gd name="T63" fmla="*/ 273 h 310"/>
                <a:gd name="T64" fmla="*/ 34 w 249"/>
                <a:gd name="T65" fmla="*/ 310 h 310"/>
                <a:gd name="T66" fmla="*/ 67 w 249"/>
                <a:gd name="T67" fmla="*/ 29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310">
                  <a:moveTo>
                    <a:pt x="67" y="293"/>
                  </a:moveTo>
                  <a:cubicBezTo>
                    <a:pt x="74" y="295"/>
                    <a:pt x="78" y="306"/>
                    <a:pt x="91" y="295"/>
                  </a:cubicBezTo>
                  <a:cubicBezTo>
                    <a:pt x="104" y="284"/>
                    <a:pt x="119" y="286"/>
                    <a:pt x="119" y="297"/>
                  </a:cubicBezTo>
                  <a:cubicBezTo>
                    <a:pt x="119" y="308"/>
                    <a:pt x="124" y="306"/>
                    <a:pt x="135" y="295"/>
                  </a:cubicBezTo>
                  <a:cubicBezTo>
                    <a:pt x="145" y="284"/>
                    <a:pt x="156" y="297"/>
                    <a:pt x="156" y="276"/>
                  </a:cubicBezTo>
                  <a:cubicBezTo>
                    <a:pt x="156" y="254"/>
                    <a:pt x="169" y="273"/>
                    <a:pt x="169" y="249"/>
                  </a:cubicBezTo>
                  <a:cubicBezTo>
                    <a:pt x="169" y="226"/>
                    <a:pt x="171" y="202"/>
                    <a:pt x="171" y="191"/>
                  </a:cubicBezTo>
                  <a:cubicBezTo>
                    <a:pt x="171" y="180"/>
                    <a:pt x="202" y="169"/>
                    <a:pt x="202" y="152"/>
                  </a:cubicBezTo>
                  <a:cubicBezTo>
                    <a:pt x="202" y="134"/>
                    <a:pt x="228" y="99"/>
                    <a:pt x="228" y="78"/>
                  </a:cubicBezTo>
                  <a:cubicBezTo>
                    <a:pt x="228" y="56"/>
                    <a:pt x="235" y="52"/>
                    <a:pt x="241" y="41"/>
                  </a:cubicBezTo>
                  <a:cubicBezTo>
                    <a:pt x="246" y="33"/>
                    <a:pt x="249" y="18"/>
                    <a:pt x="246" y="4"/>
                  </a:cubicBezTo>
                  <a:cubicBezTo>
                    <a:pt x="246" y="5"/>
                    <a:pt x="246" y="5"/>
                    <a:pt x="246" y="5"/>
                  </a:cubicBezTo>
                  <a:cubicBezTo>
                    <a:pt x="216" y="0"/>
                    <a:pt x="216" y="0"/>
                    <a:pt x="216" y="0"/>
                  </a:cubicBezTo>
                  <a:cubicBezTo>
                    <a:pt x="201" y="5"/>
                    <a:pt x="201" y="5"/>
                    <a:pt x="201" y="5"/>
                  </a:cubicBezTo>
                  <a:cubicBezTo>
                    <a:pt x="181" y="9"/>
                    <a:pt x="181" y="9"/>
                    <a:pt x="181" y="9"/>
                  </a:cubicBezTo>
                  <a:cubicBezTo>
                    <a:pt x="181" y="9"/>
                    <a:pt x="183" y="24"/>
                    <a:pt x="175" y="35"/>
                  </a:cubicBezTo>
                  <a:cubicBezTo>
                    <a:pt x="166" y="46"/>
                    <a:pt x="164" y="70"/>
                    <a:pt x="164" y="70"/>
                  </a:cubicBezTo>
                  <a:cubicBezTo>
                    <a:pt x="164" y="70"/>
                    <a:pt x="125" y="50"/>
                    <a:pt x="114" y="52"/>
                  </a:cubicBezTo>
                  <a:cubicBezTo>
                    <a:pt x="109" y="53"/>
                    <a:pt x="92" y="53"/>
                    <a:pt x="73" y="52"/>
                  </a:cubicBezTo>
                  <a:cubicBezTo>
                    <a:pt x="71" y="67"/>
                    <a:pt x="69" y="84"/>
                    <a:pt x="69" y="89"/>
                  </a:cubicBezTo>
                  <a:cubicBezTo>
                    <a:pt x="69" y="97"/>
                    <a:pt x="93" y="80"/>
                    <a:pt x="104" y="89"/>
                  </a:cubicBezTo>
                  <a:cubicBezTo>
                    <a:pt x="115" y="97"/>
                    <a:pt x="113" y="110"/>
                    <a:pt x="100" y="117"/>
                  </a:cubicBezTo>
                  <a:cubicBezTo>
                    <a:pt x="87" y="123"/>
                    <a:pt x="95" y="139"/>
                    <a:pt x="106" y="145"/>
                  </a:cubicBezTo>
                  <a:cubicBezTo>
                    <a:pt x="117" y="152"/>
                    <a:pt x="115" y="165"/>
                    <a:pt x="115" y="182"/>
                  </a:cubicBezTo>
                  <a:cubicBezTo>
                    <a:pt x="115" y="199"/>
                    <a:pt x="115" y="221"/>
                    <a:pt x="104" y="223"/>
                  </a:cubicBezTo>
                  <a:cubicBezTo>
                    <a:pt x="93" y="226"/>
                    <a:pt x="87" y="217"/>
                    <a:pt x="78" y="219"/>
                  </a:cubicBezTo>
                  <a:cubicBezTo>
                    <a:pt x="69" y="221"/>
                    <a:pt x="67" y="197"/>
                    <a:pt x="58" y="197"/>
                  </a:cubicBezTo>
                  <a:cubicBezTo>
                    <a:pt x="50" y="197"/>
                    <a:pt x="54" y="217"/>
                    <a:pt x="43" y="217"/>
                  </a:cubicBezTo>
                  <a:cubicBezTo>
                    <a:pt x="32" y="217"/>
                    <a:pt x="15" y="215"/>
                    <a:pt x="21" y="232"/>
                  </a:cubicBezTo>
                  <a:cubicBezTo>
                    <a:pt x="28" y="249"/>
                    <a:pt x="35" y="260"/>
                    <a:pt x="17" y="260"/>
                  </a:cubicBezTo>
                  <a:cubicBezTo>
                    <a:pt x="9" y="260"/>
                    <a:pt x="4" y="265"/>
                    <a:pt x="0" y="270"/>
                  </a:cubicBezTo>
                  <a:cubicBezTo>
                    <a:pt x="2" y="271"/>
                    <a:pt x="3" y="272"/>
                    <a:pt x="4" y="273"/>
                  </a:cubicBezTo>
                  <a:cubicBezTo>
                    <a:pt x="19" y="285"/>
                    <a:pt x="28" y="297"/>
                    <a:pt x="34" y="310"/>
                  </a:cubicBezTo>
                  <a:cubicBezTo>
                    <a:pt x="49" y="301"/>
                    <a:pt x="64" y="292"/>
                    <a:pt x="67" y="29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2" name="Freeform 42"/>
            <p:cNvSpPr>
              <a:spLocks/>
            </p:cNvSpPr>
            <p:nvPr/>
          </p:nvSpPr>
          <p:spPr bwMode="auto">
            <a:xfrm>
              <a:off x="12661901" y="8139113"/>
              <a:ext cx="755650" cy="931863"/>
            </a:xfrm>
            <a:custGeom>
              <a:avLst/>
              <a:gdLst>
                <a:gd name="T0" fmla="*/ 440 w 583"/>
                <a:gd name="T1" fmla="*/ 39 h 719"/>
                <a:gd name="T2" fmla="*/ 400 w 583"/>
                <a:gd name="T3" fmla="*/ 45 h 719"/>
                <a:gd name="T4" fmla="*/ 338 w 583"/>
                <a:gd name="T5" fmla="*/ 39 h 719"/>
                <a:gd name="T6" fmla="*/ 111 w 583"/>
                <a:gd name="T7" fmla="*/ 47 h 719"/>
                <a:gd name="T8" fmla="*/ 78 w 583"/>
                <a:gd name="T9" fmla="*/ 121 h 719"/>
                <a:gd name="T10" fmla="*/ 74 w 583"/>
                <a:gd name="T11" fmla="*/ 273 h 719"/>
                <a:gd name="T12" fmla="*/ 30 w 583"/>
                <a:gd name="T13" fmla="*/ 314 h 719"/>
                <a:gd name="T14" fmla="*/ 13 w 583"/>
                <a:gd name="T15" fmla="*/ 366 h 719"/>
                <a:gd name="T16" fmla="*/ 24 w 583"/>
                <a:gd name="T17" fmla="*/ 412 h 719"/>
                <a:gd name="T18" fmla="*/ 37 w 583"/>
                <a:gd name="T19" fmla="*/ 449 h 719"/>
                <a:gd name="T20" fmla="*/ 65 w 583"/>
                <a:gd name="T21" fmla="*/ 514 h 719"/>
                <a:gd name="T22" fmla="*/ 76 w 583"/>
                <a:gd name="T23" fmla="*/ 529 h 719"/>
                <a:gd name="T24" fmla="*/ 108 w 583"/>
                <a:gd name="T25" fmla="*/ 553 h 719"/>
                <a:gd name="T26" fmla="*/ 145 w 583"/>
                <a:gd name="T27" fmla="*/ 594 h 719"/>
                <a:gd name="T28" fmla="*/ 182 w 583"/>
                <a:gd name="T29" fmla="*/ 635 h 719"/>
                <a:gd name="T30" fmla="*/ 199 w 583"/>
                <a:gd name="T31" fmla="*/ 665 h 719"/>
                <a:gd name="T32" fmla="*/ 236 w 583"/>
                <a:gd name="T33" fmla="*/ 682 h 719"/>
                <a:gd name="T34" fmla="*/ 273 w 583"/>
                <a:gd name="T35" fmla="*/ 680 h 719"/>
                <a:gd name="T36" fmla="*/ 340 w 583"/>
                <a:gd name="T37" fmla="*/ 707 h 719"/>
                <a:gd name="T38" fmla="*/ 388 w 583"/>
                <a:gd name="T39" fmla="*/ 706 h 719"/>
                <a:gd name="T40" fmla="*/ 421 w 583"/>
                <a:gd name="T41" fmla="*/ 693 h 719"/>
                <a:gd name="T42" fmla="*/ 454 w 583"/>
                <a:gd name="T43" fmla="*/ 668 h 719"/>
                <a:gd name="T44" fmla="*/ 484 w 583"/>
                <a:gd name="T45" fmla="*/ 676 h 719"/>
                <a:gd name="T46" fmla="*/ 452 w 583"/>
                <a:gd name="T47" fmla="*/ 619 h 719"/>
                <a:gd name="T48" fmla="*/ 389 w 583"/>
                <a:gd name="T49" fmla="*/ 563 h 719"/>
                <a:gd name="T50" fmla="*/ 423 w 583"/>
                <a:gd name="T51" fmla="*/ 536 h 719"/>
                <a:gd name="T52" fmla="*/ 439 w 583"/>
                <a:gd name="T53" fmla="*/ 465 h 719"/>
                <a:gd name="T54" fmla="*/ 465 w 583"/>
                <a:gd name="T55" fmla="*/ 415 h 719"/>
                <a:gd name="T56" fmla="*/ 502 w 583"/>
                <a:gd name="T57" fmla="*/ 371 h 719"/>
                <a:gd name="T58" fmla="*/ 517 w 583"/>
                <a:gd name="T59" fmla="*/ 282 h 719"/>
                <a:gd name="T60" fmla="*/ 549 w 583"/>
                <a:gd name="T61" fmla="*/ 228 h 719"/>
                <a:gd name="T62" fmla="*/ 561 w 583"/>
                <a:gd name="T63" fmla="*/ 176 h 719"/>
                <a:gd name="T64" fmla="*/ 533 w 583"/>
                <a:gd name="T65" fmla="*/ 63 h 719"/>
                <a:gd name="T66" fmla="*/ 482 w 583"/>
                <a:gd name="T67" fmla="*/ 0 h 719"/>
                <a:gd name="T68" fmla="*/ 462 w 583"/>
                <a:gd name="T69" fmla="*/ 14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719">
                  <a:moveTo>
                    <a:pt x="462" y="14"/>
                  </a:moveTo>
                  <a:cubicBezTo>
                    <a:pt x="452" y="14"/>
                    <a:pt x="456" y="39"/>
                    <a:pt x="440" y="39"/>
                  </a:cubicBezTo>
                  <a:cubicBezTo>
                    <a:pt x="423" y="39"/>
                    <a:pt x="429" y="56"/>
                    <a:pt x="419" y="56"/>
                  </a:cubicBezTo>
                  <a:cubicBezTo>
                    <a:pt x="408" y="56"/>
                    <a:pt x="400" y="45"/>
                    <a:pt x="400" y="45"/>
                  </a:cubicBezTo>
                  <a:cubicBezTo>
                    <a:pt x="354" y="45"/>
                    <a:pt x="354" y="45"/>
                    <a:pt x="354" y="45"/>
                  </a:cubicBezTo>
                  <a:cubicBezTo>
                    <a:pt x="354" y="45"/>
                    <a:pt x="344" y="35"/>
                    <a:pt x="338" y="39"/>
                  </a:cubicBezTo>
                  <a:cubicBezTo>
                    <a:pt x="331" y="43"/>
                    <a:pt x="325" y="47"/>
                    <a:pt x="325" y="47"/>
                  </a:cubicBezTo>
                  <a:cubicBezTo>
                    <a:pt x="111" y="47"/>
                    <a:pt x="111" y="47"/>
                    <a:pt x="111" y="47"/>
                  </a:cubicBezTo>
                  <a:cubicBezTo>
                    <a:pt x="111" y="90"/>
                    <a:pt x="111" y="121"/>
                    <a:pt x="111" y="121"/>
                  </a:cubicBezTo>
                  <a:cubicBezTo>
                    <a:pt x="78" y="121"/>
                    <a:pt x="78" y="121"/>
                    <a:pt x="78" y="121"/>
                  </a:cubicBezTo>
                  <a:cubicBezTo>
                    <a:pt x="78" y="236"/>
                    <a:pt x="78" y="236"/>
                    <a:pt x="78" y="236"/>
                  </a:cubicBezTo>
                  <a:cubicBezTo>
                    <a:pt x="78" y="236"/>
                    <a:pt x="80" y="271"/>
                    <a:pt x="74" y="273"/>
                  </a:cubicBezTo>
                  <a:cubicBezTo>
                    <a:pt x="67" y="275"/>
                    <a:pt x="43" y="282"/>
                    <a:pt x="43" y="293"/>
                  </a:cubicBezTo>
                  <a:cubicBezTo>
                    <a:pt x="43" y="303"/>
                    <a:pt x="41" y="312"/>
                    <a:pt x="30" y="314"/>
                  </a:cubicBezTo>
                  <a:cubicBezTo>
                    <a:pt x="19" y="316"/>
                    <a:pt x="30" y="340"/>
                    <a:pt x="15" y="340"/>
                  </a:cubicBezTo>
                  <a:cubicBezTo>
                    <a:pt x="0" y="340"/>
                    <a:pt x="22" y="358"/>
                    <a:pt x="13" y="366"/>
                  </a:cubicBezTo>
                  <a:cubicBezTo>
                    <a:pt x="4" y="375"/>
                    <a:pt x="6" y="386"/>
                    <a:pt x="17" y="386"/>
                  </a:cubicBezTo>
                  <a:cubicBezTo>
                    <a:pt x="28" y="386"/>
                    <a:pt x="24" y="399"/>
                    <a:pt x="24" y="412"/>
                  </a:cubicBezTo>
                  <a:cubicBezTo>
                    <a:pt x="24" y="425"/>
                    <a:pt x="41" y="434"/>
                    <a:pt x="41" y="434"/>
                  </a:cubicBezTo>
                  <a:cubicBezTo>
                    <a:pt x="37" y="449"/>
                    <a:pt x="37" y="449"/>
                    <a:pt x="37" y="449"/>
                  </a:cubicBezTo>
                  <a:cubicBezTo>
                    <a:pt x="37" y="449"/>
                    <a:pt x="61" y="477"/>
                    <a:pt x="63" y="483"/>
                  </a:cubicBezTo>
                  <a:cubicBezTo>
                    <a:pt x="65" y="490"/>
                    <a:pt x="78" y="507"/>
                    <a:pt x="65" y="514"/>
                  </a:cubicBezTo>
                  <a:cubicBezTo>
                    <a:pt x="52" y="520"/>
                    <a:pt x="61" y="527"/>
                    <a:pt x="61" y="527"/>
                  </a:cubicBezTo>
                  <a:cubicBezTo>
                    <a:pt x="76" y="529"/>
                    <a:pt x="76" y="529"/>
                    <a:pt x="76" y="529"/>
                  </a:cubicBezTo>
                  <a:cubicBezTo>
                    <a:pt x="80" y="540"/>
                    <a:pt x="80" y="540"/>
                    <a:pt x="80" y="540"/>
                  </a:cubicBezTo>
                  <a:cubicBezTo>
                    <a:pt x="80" y="540"/>
                    <a:pt x="98" y="540"/>
                    <a:pt x="108" y="553"/>
                  </a:cubicBezTo>
                  <a:cubicBezTo>
                    <a:pt x="119" y="566"/>
                    <a:pt x="124" y="568"/>
                    <a:pt x="124" y="575"/>
                  </a:cubicBezTo>
                  <a:cubicBezTo>
                    <a:pt x="124" y="581"/>
                    <a:pt x="132" y="583"/>
                    <a:pt x="145" y="594"/>
                  </a:cubicBezTo>
                  <a:cubicBezTo>
                    <a:pt x="158" y="605"/>
                    <a:pt x="158" y="611"/>
                    <a:pt x="158" y="618"/>
                  </a:cubicBezTo>
                  <a:cubicBezTo>
                    <a:pt x="158" y="624"/>
                    <a:pt x="182" y="635"/>
                    <a:pt x="182" y="635"/>
                  </a:cubicBezTo>
                  <a:cubicBezTo>
                    <a:pt x="190" y="656"/>
                    <a:pt x="190" y="656"/>
                    <a:pt x="190" y="656"/>
                  </a:cubicBezTo>
                  <a:cubicBezTo>
                    <a:pt x="194" y="658"/>
                    <a:pt x="198" y="660"/>
                    <a:pt x="199" y="665"/>
                  </a:cubicBezTo>
                  <a:cubicBezTo>
                    <a:pt x="204" y="676"/>
                    <a:pt x="215" y="682"/>
                    <a:pt x="215" y="682"/>
                  </a:cubicBezTo>
                  <a:cubicBezTo>
                    <a:pt x="215" y="682"/>
                    <a:pt x="228" y="691"/>
                    <a:pt x="236" y="682"/>
                  </a:cubicBezTo>
                  <a:cubicBezTo>
                    <a:pt x="245" y="673"/>
                    <a:pt x="256" y="684"/>
                    <a:pt x="256" y="684"/>
                  </a:cubicBezTo>
                  <a:cubicBezTo>
                    <a:pt x="256" y="684"/>
                    <a:pt x="267" y="676"/>
                    <a:pt x="273" y="680"/>
                  </a:cubicBezTo>
                  <a:cubicBezTo>
                    <a:pt x="278" y="683"/>
                    <a:pt x="297" y="699"/>
                    <a:pt x="314" y="714"/>
                  </a:cubicBezTo>
                  <a:cubicBezTo>
                    <a:pt x="316" y="713"/>
                    <a:pt x="333" y="707"/>
                    <a:pt x="340" y="707"/>
                  </a:cubicBezTo>
                  <a:cubicBezTo>
                    <a:pt x="348" y="706"/>
                    <a:pt x="359" y="719"/>
                    <a:pt x="362" y="714"/>
                  </a:cubicBezTo>
                  <a:cubicBezTo>
                    <a:pt x="365" y="710"/>
                    <a:pt x="381" y="703"/>
                    <a:pt x="388" y="706"/>
                  </a:cubicBezTo>
                  <a:cubicBezTo>
                    <a:pt x="394" y="709"/>
                    <a:pt x="409" y="710"/>
                    <a:pt x="409" y="704"/>
                  </a:cubicBezTo>
                  <a:cubicBezTo>
                    <a:pt x="410" y="701"/>
                    <a:pt x="417" y="697"/>
                    <a:pt x="421" y="693"/>
                  </a:cubicBezTo>
                  <a:cubicBezTo>
                    <a:pt x="423" y="691"/>
                    <a:pt x="425" y="689"/>
                    <a:pt x="426" y="687"/>
                  </a:cubicBezTo>
                  <a:cubicBezTo>
                    <a:pt x="427" y="681"/>
                    <a:pt x="446" y="670"/>
                    <a:pt x="454" y="668"/>
                  </a:cubicBezTo>
                  <a:cubicBezTo>
                    <a:pt x="462" y="667"/>
                    <a:pt x="471" y="666"/>
                    <a:pt x="475" y="671"/>
                  </a:cubicBezTo>
                  <a:cubicBezTo>
                    <a:pt x="477" y="673"/>
                    <a:pt x="480" y="675"/>
                    <a:pt x="484" y="676"/>
                  </a:cubicBezTo>
                  <a:cubicBezTo>
                    <a:pt x="486" y="656"/>
                    <a:pt x="491" y="645"/>
                    <a:pt x="484" y="645"/>
                  </a:cubicBezTo>
                  <a:cubicBezTo>
                    <a:pt x="476" y="645"/>
                    <a:pt x="458" y="636"/>
                    <a:pt x="452" y="619"/>
                  </a:cubicBezTo>
                  <a:cubicBezTo>
                    <a:pt x="445" y="602"/>
                    <a:pt x="426" y="591"/>
                    <a:pt x="421" y="580"/>
                  </a:cubicBezTo>
                  <a:cubicBezTo>
                    <a:pt x="417" y="569"/>
                    <a:pt x="393" y="571"/>
                    <a:pt x="389" y="563"/>
                  </a:cubicBezTo>
                  <a:cubicBezTo>
                    <a:pt x="384" y="554"/>
                    <a:pt x="395" y="554"/>
                    <a:pt x="395" y="543"/>
                  </a:cubicBezTo>
                  <a:cubicBezTo>
                    <a:pt x="395" y="532"/>
                    <a:pt x="421" y="539"/>
                    <a:pt x="423" y="536"/>
                  </a:cubicBezTo>
                  <a:cubicBezTo>
                    <a:pt x="426" y="534"/>
                    <a:pt x="428" y="510"/>
                    <a:pt x="428" y="497"/>
                  </a:cubicBezTo>
                  <a:cubicBezTo>
                    <a:pt x="428" y="484"/>
                    <a:pt x="445" y="471"/>
                    <a:pt x="439" y="465"/>
                  </a:cubicBezTo>
                  <a:cubicBezTo>
                    <a:pt x="432" y="458"/>
                    <a:pt x="445" y="456"/>
                    <a:pt x="454" y="449"/>
                  </a:cubicBezTo>
                  <a:cubicBezTo>
                    <a:pt x="463" y="443"/>
                    <a:pt x="456" y="423"/>
                    <a:pt x="465" y="415"/>
                  </a:cubicBezTo>
                  <a:cubicBezTo>
                    <a:pt x="473" y="406"/>
                    <a:pt x="480" y="389"/>
                    <a:pt x="486" y="389"/>
                  </a:cubicBezTo>
                  <a:cubicBezTo>
                    <a:pt x="493" y="389"/>
                    <a:pt x="502" y="380"/>
                    <a:pt x="502" y="371"/>
                  </a:cubicBezTo>
                  <a:cubicBezTo>
                    <a:pt x="502" y="363"/>
                    <a:pt x="517" y="345"/>
                    <a:pt x="515" y="330"/>
                  </a:cubicBezTo>
                  <a:cubicBezTo>
                    <a:pt x="512" y="315"/>
                    <a:pt x="506" y="295"/>
                    <a:pt x="517" y="282"/>
                  </a:cubicBezTo>
                  <a:cubicBezTo>
                    <a:pt x="528" y="269"/>
                    <a:pt x="532" y="258"/>
                    <a:pt x="530" y="247"/>
                  </a:cubicBezTo>
                  <a:cubicBezTo>
                    <a:pt x="528" y="236"/>
                    <a:pt x="543" y="234"/>
                    <a:pt x="549" y="228"/>
                  </a:cubicBezTo>
                  <a:cubicBezTo>
                    <a:pt x="554" y="223"/>
                    <a:pt x="571" y="216"/>
                    <a:pt x="583" y="196"/>
                  </a:cubicBezTo>
                  <a:cubicBezTo>
                    <a:pt x="575" y="187"/>
                    <a:pt x="567" y="179"/>
                    <a:pt x="561" y="176"/>
                  </a:cubicBezTo>
                  <a:cubicBezTo>
                    <a:pt x="549" y="171"/>
                    <a:pt x="540" y="149"/>
                    <a:pt x="540" y="121"/>
                  </a:cubicBezTo>
                  <a:cubicBezTo>
                    <a:pt x="540" y="94"/>
                    <a:pt x="534" y="72"/>
                    <a:pt x="533" y="63"/>
                  </a:cubicBezTo>
                  <a:cubicBezTo>
                    <a:pt x="532" y="54"/>
                    <a:pt x="518" y="35"/>
                    <a:pt x="502" y="26"/>
                  </a:cubicBezTo>
                  <a:cubicBezTo>
                    <a:pt x="491" y="20"/>
                    <a:pt x="484" y="11"/>
                    <a:pt x="482" y="0"/>
                  </a:cubicBezTo>
                  <a:cubicBezTo>
                    <a:pt x="482" y="0"/>
                    <a:pt x="481" y="1"/>
                    <a:pt x="481" y="1"/>
                  </a:cubicBezTo>
                  <a:cubicBezTo>
                    <a:pt x="471" y="16"/>
                    <a:pt x="473" y="14"/>
                    <a:pt x="462" y="1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3" name="Freeform 43"/>
            <p:cNvSpPr>
              <a:spLocks/>
            </p:cNvSpPr>
            <p:nvPr/>
          </p:nvSpPr>
          <p:spPr bwMode="auto">
            <a:xfrm>
              <a:off x="13560426" y="8643938"/>
              <a:ext cx="88900" cy="85725"/>
            </a:xfrm>
            <a:custGeom>
              <a:avLst/>
              <a:gdLst>
                <a:gd name="T0" fmla="*/ 25 w 69"/>
                <a:gd name="T1" fmla="*/ 8 h 66"/>
                <a:gd name="T2" fmla="*/ 8 w 69"/>
                <a:gd name="T3" fmla="*/ 32 h 66"/>
                <a:gd name="T4" fmla="*/ 7 w 69"/>
                <a:gd name="T5" fmla="*/ 62 h 66"/>
                <a:gd name="T6" fmla="*/ 26 w 69"/>
                <a:gd name="T7" fmla="*/ 61 h 66"/>
                <a:gd name="T8" fmla="*/ 43 w 69"/>
                <a:gd name="T9" fmla="*/ 66 h 66"/>
                <a:gd name="T10" fmla="*/ 58 w 69"/>
                <a:gd name="T11" fmla="*/ 49 h 66"/>
                <a:gd name="T12" fmla="*/ 39 w 69"/>
                <a:gd name="T13" fmla="*/ 41 h 66"/>
                <a:gd name="T14" fmla="*/ 59 w 69"/>
                <a:gd name="T15" fmla="*/ 25 h 66"/>
                <a:gd name="T16" fmla="*/ 56 w 69"/>
                <a:gd name="T17" fmla="*/ 4 h 66"/>
                <a:gd name="T18" fmla="*/ 51 w 69"/>
                <a:gd name="T19" fmla="*/ 0 h 66"/>
                <a:gd name="T20" fmla="*/ 42 w 69"/>
                <a:gd name="T21" fmla="*/ 6 h 66"/>
                <a:gd name="T22" fmla="*/ 25 w 69"/>
                <a:gd name="T23"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6">
                  <a:moveTo>
                    <a:pt x="25" y="8"/>
                  </a:moveTo>
                  <a:cubicBezTo>
                    <a:pt x="23" y="11"/>
                    <a:pt x="15" y="24"/>
                    <a:pt x="8" y="32"/>
                  </a:cubicBezTo>
                  <a:cubicBezTo>
                    <a:pt x="0" y="41"/>
                    <a:pt x="5" y="57"/>
                    <a:pt x="7" y="62"/>
                  </a:cubicBezTo>
                  <a:cubicBezTo>
                    <a:pt x="9" y="66"/>
                    <a:pt x="20" y="65"/>
                    <a:pt x="26" y="61"/>
                  </a:cubicBezTo>
                  <a:cubicBezTo>
                    <a:pt x="32" y="57"/>
                    <a:pt x="35" y="59"/>
                    <a:pt x="43" y="66"/>
                  </a:cubicBezTo>
                  <a:cubicBezTo>
                    <a:pt x="47" y="61"/>
                    <a:pt x="53" y="54"/>
                    <a:pt x="58" y="49"/>
                  </a:cubicBezTo>
                  <a:cubicBezTo>
                    <a:pt x="49" y="44"/>
                    <a:pt x="41" y="43"/>
                    <a:pt x="39" y="41"/>
                  </a:cubicBezTo>
                  <a:cubicBezTo>
                    <a:pt x="35" y="37"/>
                    <a:pt x="49" y="27"/>
                    <a:pt x="59" y="25"/>
                  </a:cubicBezTo>
                  <a:cubicBezTo>
                    <a:pt x="69" y="23"/>
                    <a:pt x="64" y="11"/>
                    <a:pt x="56" y="4"/>
                  </a:cubicBezTo>
                  <a:cubicBezTo>
                    <a:pt x="55" y="3"/>
                    <a:pt x="53" y="1"/>
                    <a:pt x="51" y="0"/>
                  </a:cubicBezTo>
                  <a:cubicBezTo>
                    <a:pt x="47" y="3"/>
                    <a:pt x="43" y="5"/>
                    <a:pt x="42" y="6"/>
                  </a:cubicBezTo>
                  <a:cubicBezTo>
                    <a:pt x="39" y="10"/>
                    <a:pt x="33" y="9"/>
                    <a:pt x="25" y="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4" name="Freeform 44"/>
            <p:cNvSpPr>
              <a:spLocks/>
            </p:cNvSpPr>
            <p:nvPr/>
          </p:nvSpPr>
          <p:spPr bwMode="auto">
            <a:xfrm>
              <a:off x="13317538" y="8393113"/>
              <a:ext cx="307975" cy="263525"/>
            </a:xfrm>
            <a:custGeom>
              <a:avLst/>
              <a:gdLst>
                <a:gd name="T0" fmla="*/ 43 w 238"/>
                <a:gd name="T1" fmla="*/ 32 h 204"/>
                <a:gd name="T2" fmla="*/ 24 w 238"/>
                <a:gd name="T3" fmla="*/ 51 h 204"/>
                <a:gd name="T4" fmla="*/ 11 w 238"/>
                <a:gd name="T5" fmla="*/ 86 h 204"/>
                <a:gd name="T6" fmla="*/ 9 w 238"/>
                <a:gd name="T7" fmla="*/ 134 h 204"/>
                <a:gd name="T8" fmla="*/ 38 w 238"/>
                <a:gd name="T9" fmla="*/ 135 h 204"/>
                <a:gd name="T10" fmla="*/ 49 w 238"/>
                <a:gd name="T11" fmla="*/ 124 h 204"/>
                <a:gd name="T12" fmla="*/ 65 w 238"/>
                <a:gd name="T13" fmla="*/ 120 h 204"/>
                <a:gd name="T14" fmla="*/ 87 w 238"/>
                <a:gd name="T15" fmla="*/ 129 h 204"/>
                <a:gd name="T16" fmla="*/ 103 w 238"/>
                <a:gd name="T17" fmla="*/ 129 h 204"/>
                <a:gd name="T18" fmla="*/ 138 w 238"/>
                <a:gd name="T19" fmla="*/ 129 h 204"/>
                <a:gd name="T20" fmla="*/ 212 w 238"/>
                <a:gd name="T21" fmla="*/ 201 h 204"/>
                <a:gd name="T22" fmla="*/ 212 w 238"/>
                <a:gd name="T23" fmla="*/ 202 h 204"/>
                <a:gd name="T24" fmla="*/ 229 w 238"/>
                <a:gd name="T25" fmla="*/ 200 h 204"/>
                <a:gd name="T26" fmla="*/ 238 w 238"/>
                <a:gd name="T27" fmla="*/ 194 h 204"/>
                <a:gd name="T28" fmla="*/ 201 w 238"/>
                <a:gd name="T29" fmla="*/ 152 h 204"/>
                <a:gd name="T30" fmla="*/ 145 w 238"/>
                <a:gd name="T31" fmla="*/ 113 h 204"/>
                <a:gd name="T32" fmla="*/ 123 w 238"/>
                <a:gd name="T33" fmla="*/ 91 h 204"/>
                <a:gd name="T34" fmla="*/ 97 w 238"/>
                <a:gd name="T35" fmla="*/ 39 h 204"/>
                <a:gd name="T36" fmla="*/ 77 w 238"/>
                <a:gd name="T37" fmla="*/ 0 h 204"/>
                <a:gd name="T38" fmla="*/ 43 w 238"/>
                <a:gd name="T39" fmla="*/ 3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204">
                  <a:moveTo>
                    <a:pt x="43" y="32"/>
                  </a:moveTo>
                  <a:cubicBezTo>
                    <a:pt x="37" y="38"/>
                    <a:pt x="22" y="40"/>
                    <a:pt x="24" y="51"/>
                  </a:cubicBezTo>
                  <a:cubicBezTo>
                    <a:pt x="26" y="62"/>
                    <a:pt x="22" y="73"/>
                    <a:pt x="11" y="86"/>
                  </a:cubicBezTo>
                  <a:cubicBezTo>
                    <a:pt x="0" y="99"/>
                    <a:pt x="6" y="118"/>
                    <a:pt x="9" y="134"/>
                  </a:cubicBezTo>
                  <a:cubicBezTo>
                    <a:pt x="22" y="133"/>
                    <a:pt x="35" y="132"/>
                    <a:pt x="38" y="135"/>
                  </a:cubicBezTo>
                  <a:cubicBezTo>
                    <a:pt x="44" y="141"/>
                    <a:pt x="46" y="135"/>
                    <a:pt x="49" y="124"/>
                  </a:cubicBezTo>
                  <a:cubicBezTo>
                    <a:pt x="52" y="113"/>
                    <a:pt x="59" y="114"/>
                    <a:pt x="65" y="120"/>
                  </a:cubicBezTo>
                  <a:cubicBezTo>
                    <a:pt x="72" y="125"/>
                    <a:pt x="76" y="134"/>
                    <a:pt x="87" y="129"/>
                  </a:cubicBezTo>
                  <a:cubicBezTo>
                    <a:pt x="98" y="123"/>
                    <a:pt x="97" y="126"/>
                    <a:pt x="103" y="129"/>
                  </a:cubicBezTo>
                  <a:cubicBezTo>
                    <a:pt x="108" y="131"/>
                    <a:pt x="130" y="127"/>
                    <a:pt x="138" y="129"/>
                  </a:cubicBezTo>
                  <a:cubicBezTo>
                    <a:pt x="146" y="130"/>
                    <a:pt x="212" y="201"/>
                    <a:pt x="212" y="201"/>
                  </a:cubicBezTo>
                  <a:cubicBezTo>
                    <a:pt x="212" y="201"/>
                    <a:pt x="212" y="201"/>
                    <a:pt x="212" y="202"/>
                  </a:cubicBezTo>
                  <a:cubicBezTo>
                    <a:pt x="220" y="203"/>
                    <a:pt x="226" y="204"/>
                    <a:pt x="229" y="200"/>
                  </a:cubicBezTo>
                  <a:cubicBezTo>
                    <a:pt x="230" y="199"/>
                    <a:pt x="234" y="197"/>
                    <a:pt x="238" y="194"/>
                  </a:cubicBezTo>
                  <a:cubicBezTo>
                    <a:pt x="230" y="186"/>
                    <a:pt x="217" y="173"/>
                    <a:pt x="201" y="152"/>
                  </a:cubicBezTo>
                  <a:cubicBezTo>
                    <a:pt x="181" y="127"/>
                    <a:pt x="158" y="113"/>
                    <a:pt x="145" y="113"/>
                  </a:cubicBezTo>
                  <a:cubicBezTo>
                    <a:pt x="133" y="113"/>
                    <a:pt x="131" y="92"/>
                    <a:pt x="123" y="91"/>
                  </a:cubicBezTo>
                  <a:cubicBezTo>
                    <a:pt x="115" y="90"/>
                    <a:pt x="97" y="59"/>
                    <a:pt x="97" y="39"/>
                  </a:cubicBezTo>
                  <a:cubicBezTo>
                    <a:pt x="97" y="28"/>
                    <a:pt x="87" y="13"/>
                    <a:pt x="77" y="0"/>
                  </a:cubicBezTo>
                  <a:cubicBezTo>
                    <a:pt x="65" y="20"/>
                    <a:pt x="48" y="27"/>
                    <a:pt x="43" y="3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5" name="Freeform 45"/>
            <p:cNvSpPr>
              <a:spLocks/>
            </p:cNvSpPr>
            <p:nvPr/>
          </p:nvSpPr>
          <p:spPr bwMode="auto">
            <a:xfrm>
              <a:off x="13158788" y="8539163"/>
              <a:ext cx="688975" cy="533400"/>
            </a:xfrm>
            <a:custGeom>
              <a:avLst/>
              <a:gdLst>
                <a:gd name="T0" fmla="*/ 37 w 531"/>
                <a:gd name="T1" fmla="*/ 271 h 412"/>
                <a:gd name="T2" fmla="*/ 68 w 531"/>
                <a:gd name="T3" fmla="*/ 310 h 412"/>
                <a:gd name="T4" fmla="*/ 100 w 531"/>
                <a:gd name="T5" fmla="*/ 336 h 412"/>
                <a:gd name="T6" fmla="*/ 100 w 531"/>
                <a:gd name="T7" fmla="*/ 367 h 412"/>
                <a:gd name="T8" fmla="*/ 111 w 531"/>
                <a:gd name="T9" fmla="*/ 372 h 412"/>
                <a:gd name="T10" fmla="*/ 147 w 531"/>
                <a:gd name="T11" fmla="*/ 379 h 412"/>
                <a:gd name="T12" fmla="*/ 188 w 531"/>
                <a:gd name="T13" fmla="*/ 402 h 412"/>
                <a:gd name="T14" fmla="*/ 228 w 531"/>
                <a:gd name="T15" fmla="*/ 409 h 412"/>
                <a:gd name="T16" fmla="*/ 252 w 531"/>
                <a:gd name="T17" fmla="*/ 391 h 412"/>
                <a:gd name="T18" fmla="*/ 282 w 531"/>
                <a:gd name="T19" fmla="*/ 384 h 412"/>
                <a:gd name="T20" fmla="*/ 299 w 531"/>
                <a:gd name="T21" fmla="*/ 391 h 412"/>
                <a:gd name="T22" fmla="*/ 317 w 531"/>
                <a:gd name="T23" fmla="*/ 386 h 412"/>
                <a:gd name="T24" fmla="*/ 345 w 531"/>
                <a:gd name="T25" fmla="*/ 382 h 412"/>
                <a:gd name="T26" fmla="*/ 391 w 531"/>
                <a:gd name="T27" fmla="*/ 358 h 412"/>
                <a:gd name="T28" fmla="*/ 430 w 531"/>
                <a:gd name="T29" fmla="*/ 351 h 412"/>
                <a:gd name="T30" fmla="*/ 524 w 531"/>
                <a:gd name="T31" fmla="*/ 257 h 412"/>
                <a:gd name="T32" fmla="*/ 511 w 531"/>
                <a:gd name="T33" fmla="*/ 249 h 412"/>
                <a:gd name="T34" fmla="*/ 463 w 531"/>
                <a:gd name="T35" fmla="*/ 238 h 412"/>
                <a:gd name="T36" fmla="*/ 392 w 531"/>
                <a:gd name="T37" fmla="*/ 214 h 412"/>
                <a:gd name="T38" fmla="*/ 369 w 531"/>
                <a:gd name="T39" fmla="*/ 192 h 412"/>
                <a:gd name="T40" fmla="*/ 347 w 531"/>
                <a:gd name="T41" fmla="*/ 160 h 412"/>
                <a:gd name="T42" fmla="*/ 352 w 531"/>
                <a:gd name="T43" fmla="*/ 147 h 412"/>
                <a:gd name="T44" fmla="*/ 335 w 531"/>
                <a:gd name="T45" fmla="*/ 142 h 412"/>
                <a:gd name="T46" fmla="*/ 316 w 531"/>
                <a:gd name="T47" fmla="*/ 143 h 412"/>
                <a:gd name="T48" fmla="*/ 317 w 531"/>
                <a:gd name="T49" fmla="*/ 113 h 412"/>
                <a:gd name="T50" fmla="*/ 334 w 531"/>
                <a:gd name="T51" fmla="*/ 88 h 412"/>
                <a:gd name="T52" fmla="*/ 260 w 531"/>
                <a:gd name="T53" fmla="*/ 16 h 412"/>
                <a:gd name="T54" fmla="*/ 225 w 531"/>
                <a:gd name="T55" fmla="*/ 16 h 412"/>
                <a:gd name="T56" fmla="*/ 209 w 531"/>
                <a:gd name="T57" fmla="*/ 16 h 412"/>
                <a:gd name="T58" fmla="*/ 187 w 531"/>
                <a:gd name="T59" fmla="*/ 7 h 412"/>
                <a:gd name="T60" fmla="*/ 171 w 531"/>
                <a:gd name="T61" fmla="*/ 11 h 412"/>
                <a:gd name="T62" fmla="*/ 160 w 531"/>
                <a:gd name="T63" fmla="*/ 22 h 412"/>
                <a:gd name="T64" fmla="*/ 131 w 531"/>
                <a:gd name="T65" fmla="*/ 21 h 412"/>
                <a:gd name="T66" fmla="*/ 131 w 531"/>
                <a:gd name="T67" fmla="*/ 21 h 412"/>
                <a:gd name="T68" fmla="*/ 118 w 531"/>
                <a:gd name="T69" fmla="*/ 62 h 412"/>
                <a:gd name="T70" fmla="*/ 102 w 531"/>
                <a:gd name="T71" fmla="*/ 80 h 412"/>
                <a:gd name="T72" fmla="*/ 81 w 531"/>
                <a:gd name="T73" fmla="*/ 106 h 412"/>
                <a:gd name="T74" fmla="*/ 70 w 531"/>
                <a:gd name="T75" fmla="*/ 140 h 412"/>
                <a:gd name="T76" fmla="*/ 55 w 531"/>
                <a:gd name="T77" fmla="*/ 156 h 412"/>
                <a:gd name="T78" fmla="*/ 44 w 531"/>
                <a:gd name="T79" fmla="*/ 188 h 412"/>
                <a:gd name="T80" fmla="*/ 39 w 531"/>
                <a:gd name="T81" fmla="*/ 227 h 412"/>
                <a:gd name="T82" fmla="*/ 11 w 531"/>
                <a:gd name="T83" fmla="*/ 234 h 412"/>
                <a:gd name="T84" fmla="*/ 5 w 531"/>
                <a:gd name="T85" fmla="*/ 254 h 412"/>
                <a:gd name="T86" fmla="*/ 37 w 531"/>
                <a:gd name="T87" fmla="*/ 27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1" h="412">
                  <a:moveTo>
                    <a:pt x="37" y="271"/>
                  </a:moveTo>
                  <a:cubicBezTo>
                    <a:pt x="42" y="282"/>
                    <a:pt x="61" y="293"/>
                    <a:pt x="68" y="310"/>
                  </a:cubicBezTo>
                  <a:cubicBezTo>
                    <a:pt x="74" y="327"/>
                    <a:pt x="92" y="336"/>
                    <a:pt x="100" y="336"/>
                  </a:cubicBezTo>
                  <a:cubicBezTo>
                    <a:pt x="107" y="336"/>
                    <a:pt x="102" y="347"/>
                    <a:pt x="100" y="367"/>
                  </a:cubicBezTo>
                  <a:cubicBezTo>
                    <a:pt x="104" y="369"/>
                    <a:pt x="108" y="370"/>
                    <a:pt x="111" y="372"/>
                  </a:cubicBezTo>
                  <a:cubicBezTo>
                    <a:pt x="117" y="375"/>
                    <a:pt x="139" y="372"/>
                    <a:pt x="147" y="379"/>
                  </a:cubicBezTo>
                  <a:cubicBezTo>
                    <a:pt x="155" y="386"/>
                    <a:pt x="180" y="402"/>
                    <a:pt x="188" y="402"/>
                  </a:cubicBezTo>
                  <a:cubicBezTo>
                    <a:pt x="195" y="402"/>
                    <a:pt x="223" y="406"/>
                    <a:pt x="228" y="409"/>
                  </a:cubicBezTo>
                  <a:cubicBezTo>
                    <a:pt x="233" y="412"/>
                    <a:pt x="239" y="398"/>
                    <a:pt x="252" y="391"/>
                  </a:cubicBezTo>
                  <a:cubicBezTo>
                    <a:pt x="264" y="384"/>
                    <a:pt x="280" y="379"/>
                    <a:pt x="282" y="384"/>
                  </a:cubicBezTo>
                  <a:cubicBezTo>
                    <a:pt x="284" y="390"/>
                    <a:pt x="293" y="394"/>
                    <a:pt x="299" y="391"/>
                  </a:cubicBezTo>
                  <a:cubicBezTo>
                    <a:pt x="302" y="390"/>
                    <a:pt x="309" y="388"/>
                    <a:pt x="317" y="386"/>
                  </a:cubicBezTo>
                  <a:cubicBezTo>
                    <a:pt x="328" y="384"/>
                    <a:pt x="341" y="382"/>
                    <a:pt x="345" y="382"/>
                  </a:cubicBezTo>
                  <a:cubicBezTo>
                    <a:pt x="351" y="383"/>
                    <a:pt x="369" y="358"/>
                    <a:pt x="391" y="358"/>
                  </a:cubicBezTo>
                  <a:cubicBezTo>
                    <a:pt x="414" y="358"/>
                    <a:pt x="420" y="362"/>
                    <a:pt x="430" y="351"/>
                  </a:cubicBezTo>
                  <a:cubicBezTo>
                    <a:pt x="440" y="340"/>
                    <a:pt x="517" y="263"/>
                    <a:pt x="524" y="257"/>
                  </a:cubicBezTo>
                  <a:cubicBezTo>
                    <a:pt x="531" y="252"/>
                    <a:pt x="519" y="249"/>
                    <a:pt x="511" y="249"/>
                  </a:cubicBezTo>
                  <a:cubicBezTo>
                    <a:pt x="504" y="249"/>
                    <a:pt x="488" y="249"/>
                    <a:pt x="463" y="238"/>
                  </a:cubicBezTo>
                  <a:cubicBezTo>
                    <a:pt x="438" y="228"/>
                    <a:pt x="399" y="215"/>
                    <a:pt x="392" y="214"/>
                  </a:cubicBezTo>
                  <a:cubicBezTo>
                    <a:pt x="385" y="212"/>
                    <a:pt x="375" y="196"/>
                    <a:pt x="369" y="192"/>
                  </a:cubicBezTo>
                  <a:cubicBezTo>
                    <a:pt x="362" y="189"/>
                    <a:pt x="350" y="168"/>
                    <a:pt x="347" y="160"/>
                  </a:cubicBezTo>
                  <a:cubicBezTo>
                    <a:pt x="346" y="158"/>
                    <a:pt x="348" y="153"/>
                    <a:pt x="352" y="147"/>
                  </a:cubicBezTo>
                  <a:cubicBezTo>
                    <a:pt x="344" y="140"/>
                    <a:pt x="341" y="138"/>
                    <a:pt x="335" y="142"/>
                  </a:cubicBezTo>
                  <a:cubicBezTo>
                    <a:pt x="329" y="146"/>
                    <a:pt x="318" y="147"/>
                    <a:pt x="316" y="143"/>
                  </a:cubicBezTo>
                  <a:cubicBezTo>
                    <a:pt x="314" y="138"/>
                    <a:pt x="309" y="122"/>
                    <a:pt x="317" y="113"/>
                  </a:cubicBezTo>
                  <a:cubicBezTo>
                    <a:pt x="325" y="104"/>
                    <a:pt x="334" y="88"/>
                    <a:pt x="334" y="88"/>
                  </a:cubicBezTo>
                  <a:cubicBezTo>
                    <a:pt x="334" y="88"/>
                    <a:pt x="268" y="17"/>
                    <a:pt x="260" y="16"/>
                  </a:cubicBezTo>
                  <a:cubicBezTo>
                    <a:pt x="252" y="14"/>
                    <a:pt x="230" y="18"/>
                    <a:pt x="225" y="16"/>
                  </a:cubicBezTo>
                  <a:cubicBezTo>
                    <a:pt x="219" y="13"/>
                    <a:pt x="220" y="10"/>
                    <a:pt x="209" y="16"/>
                  </a:cubicBezTo>
                  <a:cubicBezTo>
                    <a:pt x="198" y="21"/>
                    <a:pt x="194" y="12"/>
                    <a:pt x="187" y="7"/>
                  </a:cubicBezTo>
                  <a:cubicBezTo>
                    <a:pt x="181" y="1"/>
                    <a:pt x="174" y="0"/>
                    <a:pt x="171" y="11"/>
                  </a:cubicBezTo>
                  <a:cubicBezTo>
                    <a:pt x="168" y="22"/>
                    <a:pt x="166" y="28"/>
                    <a:pt x="160" y="22"/>
                  </a:cubicBezTo>
                  <a:cubicBezTo>
                    <a:pt x="157" y="19"/>
                    <a:pt x="144" y="20"/>
                    <a:pt x="131" y="21"/>
                  </a:cubicBezTo>
                  <a:cubicBezTo>
                    <a:pt x="131" y="21"/>
                    <a:pt x="131" y="21"/>
                    <a:pt x="131" y="21"/>
                  </a:cubicBezTo>
                  <a:cubicBezTo>
                    <a:pt x="133" y="36"/>
                    <a:pt x="118" y="54"/>
                    <a:pt x="118" y="62"/>
                  </a:cubicBezTo>
                  <a:cubicBezTo>
                    <a:pt x="118" y="71"/>
                    <a:pt x="109" y="80"/>
                    <a:pt x="102" y="80"/>
                  </a:cubicBezTo>
                  <a:cubicBezTo>
                    <a:pt x="96" y="80"/>
                    <a:pt x="89" y="97"/>
                    <a:pt x="81" y="106"/>
                  </a:cubicBezTo>
                  <a:cubicBezTo>
                    <a:pt x="72" y="114"/>
                    <a:pt x="79" y="134"/>
                    <a:pt x="70" y="140"/>
                  </a:cubicBezTo>
                  <a:cubicBezTo>
                    <a:pt x="61" y="147"/>
                    <a:pt x="48" y="149"/>
                    <a:pt x="55" y="156"/>
                  </a:cubicBezTo>
                  <a:cubicBezTo>
                    <a:pt x="61" y="162"/>
                    <a:pt x="44" y="175"/>
                    <a:pt x="44" y="188"/>
                  </a:cubicBezTo>
                  <a:cubicBezTo>
                    <a:pt x="44" y="201"/>
                    <a:pt x="42" y="225"/>
                    <a:pt x="39" y="227"/>
                  </a:cubicBezTo>
                  <a:cubicBezTo>
                    <a:pt x="37" y="230"/>
                    <a:pt x="11" y="223"/>
                    <a:pt x="11" y="234"/>
                  </a:cubicBezTo>
                  <a:cubicBezTo>
                    <a:pt x="11" y="245"/>
                    <a:pt x="0" y="245"/>
                    <a:pt x="5" y="254"/>
                  </a:cubicBezTo>
                  <a:cubicBezTo>
                    <a:pt x="9" y="262"/>
                    <a:pt x="33" y="260"/>
                    <a:pt x="37" y="27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6" name="Freeform 46"/>
            <p:cNvSpPr>
              <a:spLocks/>
            </p:cNvSpPr>
            <p:nvPr/>
          </p:nvSpPr>
          <p:spPr bwMode="auto">
            <a:xfrm>
              <a:off x="13268326" y="7564438"/>
              <a:ext cx="69850" cy="84138"/>
            </a:xfrm>
            <a:custGeom>
              <a:avLst/>
              <a:gdLst>
                <a:gd name="T0" fmla="*/ 43 w 54"/>
                <a:gd name="T1" fmla="*/ 28 h 65"/>
                <a:gd name="T2" fmla="*/ 26 w 54"/>
                <a:gd name="T3" fmla="*/ 1 h 65"/>
                <a:gd name="T4" fmla="*/ 26 w 54"/>
                <a:gd name="T5" fmla="*/ 6 h 65"/>
                <a:gd name="T6" fmla="*/ 0 w 54"/>
                <a:gd name="T7" fmla="*/ 58 h 65"/>
                <a:gd name="T8" fmla="*/ 16 w 54"/>
                <a:gd name="T9" fmla="*/ 65 h 65"/>
                <a:gd name="T10" fmla="*/ 43 w 54"/>
                <a:gd name="T11" fmla="*/ 28 h 65"/>
              </a:gdLst>
              <a:ahLst/>
              <a:cxnLst>
                <a:cxn ang="0">
                  <a:pos x="T0" y="T1"/>
                </a:cxn>
                <a:cxn ang="0">
                  <a:pos x="T2" y="T3"/>
                </a:cxn>
                <a:cxn ang="0">
                  <a:pos x="T4" y="T5"/>
                </a:cxn>
                <a:cxn ang="0">
                  <a:pos x="T6" y="T7"/>
                </a:cxn>
                <a:cxn ang="0">
                  <a:pos x="T8" y="T9"/>
                </a:cxn>
                <a:cxn ang="0">
                  <a:pos x="T10" y="T11"/>
                </a:cxn>
              </a:cxnLst>
              <a:rect l="0" t="0" r="r" b="b"/>
              <a:pathLst>
                <a:path w="54" h="65">
                  <a:moveTo>
                    <a:pt x="43" y="28"/>
                  </a:moveTo>
                  <a:cubicBezTo>
                    <a:pt x="50" y="22"/>
                    <a:pt x="54" y="0"/>
                    <a:pt x="26" y="1"/>
                  </a:cubicBezTo>
                  <a:cubicBezTo>
                    <a:pt x="26" y="2"/>
                    <a:pt x="26" y="4"/>
                    <a:pt x="26" y="6"/>
                  </a:cubicBezTo>
                  <a:cubicBezTo>
                    <a:pt x="26" y="16"/>
                    <a:pt x="9" y="38"/>
                    <a:pt x="0" y="58"/>
                  </a:cubicBezTo>
                  <a:cubicBezTo>
                    <a:pt x="16" y="65"/>
                    <a:pt x="16" y="65"/>
                    <a:pt x="16" y="65"/>
                  </a:cubicBezTo>
                  <a:cubicBezTo>
                    <a:pt x="25" y="50"/>
                    <a:pt x="38" y="33"/>
                    <a:pt x="43" y="2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7" name="Freeform 47"/>
            <p:cNvSpPr>
              <a:spLocks/>
            </p:cNvSpPr>
            <p:nvPr/>
          </p:nvSpPr>
          <p:spPr bwMode="auto">
            <a:xfrm>
              <a:off x="13288963" y="7437438"/>
              <a:ext cx="312738" cy="249238"/>
            </a:xfrm>
            <a:custGeom>
              <a:avLst/>
              <a:gdLst>
                <a:gd name="T0" fmla="*/ 27 w 242"/>
                <a:gd name="T1" fmla="*/ 126 h 193"/>
                <a:gd name="T2" fmla="*/ 0 w 242"/>
                <a:gd name="T3" fmla="*/ 163 h 193"/>
                <a:gd name="T4" fmla="*/ 2 w 242"/>
                <a:gd name="T5" fmla="*/ 164 h 193"/>
                <a:gd name="T6" fmla="*/ 5 w 242"/>
                <a:gd name="T7" fmla="*/ 177 h 193"/>
                <a:gd name="T8" fmla="*/ 37 w 242"/>
                <a:gd name="T9" fmla="*/ 193 h 193"/>
                <a:gd name="T10" fmla="*/ 70 w 242"/>
                <a:gd name="T11" fmla="*/ 175 h 193"/>
                <a:gd name="T12" fmla="*/ 191 w 242"/>
                <a:gd name="T13" fmla="*/ 114 h 193"/>
                <a:gd name="T14" fmla="*/ 199 w 242"/>
                <a:gd name="T15" fmla="*/ 93 h 193"/>
                <a:gd name="T16" fmla="*/ 202 w 242"/>
                <a:gd name="T17" fmla="*/ 65 h 193"/>
                <a:gd name="T18" fmla="*/ 199 w 242"/>
                <a:gd name="T19" fmla="*/ 36 h 193"/>
                <a:gd name="T20" fmla="*/ 221 w 242"/>
                <a:gd name="T21" fmla="*/ 20 h 193"/>
                <a:gd name="T22" fmla="*/ 242 w 242"/>
                <a:gd name="T23" fmla="*/ 4 h 193"/>
                <a:gd name="T24" fmla="*/ 228 w 242"/>
                <a:gd name="T25" fmla="*/ 0 h 193"/>
                <a:gd name="T26" fmla="*/ 189 w 242"/>
                <a:gd name="T27" fmla="*/ 6 h 193"/>
                <a:gd name="T28" fmla="*/ 142 w 242"/>
                <a:gd name="T29" fmla="*/ 20 h 193"/>
                <a:gd name="T30" fmla="*/ 102 w 242"/>
                <a:gd name="T31" fmla="*/ 18 h 193"/>
                <a:gd name="T32" fmla="*/ 80 w 242"/>
                <a:gd name="T33" fmla="*/ 22 h 193"/>
                <a:gd name="T34" fmla="*/ 48 w 242"/>
                <a:gd name="T35" fmla="*/ 22 h 193"/>
                <a:gd name="T36" fmla="*/ 34 w 242"/>
                <a:gd name="T37" fmla="*/ 31 h 193"/>
                <a:gd name="T38" fmla="*/ 13 w 242"/>
                <a:gd name="T39" fmla="*/ 55 h 193"/>
                <a:gd name="T40" fmla="*/ 13 w 242"/>
                <a:gd name="T41" fmla="*/ 73 h 193"/>
                <a:gd name="T42" fmla="*/ 10 w 242"/>
                <a:gd name="T43" fmla="*/ 99 h 193"/>
                <a:gd name="T44" fmla="*/ 27 w 242"/>
                <a:gd name="T45" fmla="*/ 12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193">
                  <a:moveTo>
                    <a:pt x="27" y="126"/>
                  </a:moveTo>
                  <a:cubicBezTo>
                    <a:pt x="22" y="131"/>
                    <a:pt x="9" y="148"/>
                    <a:pt x="0" y="163"/>
                  </a:cubicBezTo>
                  <a:cubicBezTo>
                    <a:pt x="2" y="164"/>
                    <a:pt x="2" y="164"/>
                    <a:pt x="2" y="164"/>
                  </a:cubicBezTo>
                  <a:cubicBezTo>
                    <a:pt x="5" y="177"/>
                    <a:pt x="5" y="177"/>
                    <a:pt x="5" y="177"/>
                  </a:cubicBezTo>
                  <a:cubicBezTo>
                    <a:pt x="37" y="193"/>
                    <a:pt x="37" y="193"/>
                    <a:pt x="37" y="193"/>
                  </a:cubicBezTo>
                  <a:cubicBezTo>
                    <a:pt x="37" y="193"/>
                    <a:pt x="60" y="177"/>
                    <a:pt x="70" y="175"/>
                  </a:cubicBezTo>
                  <a:cubicBezTo>
                    <a:pt x="80" y="174"/>
                    <a:pt x="191" y="114"/>
                    <a:pt x="191" y="114"/>
                  </a:cubicBezTo>
                  <a:cubicBezTo>
                    <a:pt x="191" y="114"/>
                    <a:pt x="200" y="99"/>
                    <a:pt x="199" y="93"/>
                  </a:cubicBezTo>
                  <a:cubicBezTo>
                    <a:pt x="198" y="88"/>
                    <a:pt x="196" y="72"/>
                    <a:pt x="202" y="65"/>
                  </a:cubicBezTo>
                  <a:cubicBezTo>
                    <a:pt x="207" y="59"/>
                    <a:pt x="195" y="47"/>
                    <a:pt x="199" y="36"/>
                  </a:cubicBezTo>
                  <a:cubicBezTo>
                    <a:pt x="203" y="25"/>
                    <a:pt x="221" y="20"/>
                    <a:pt x="221" y="20"/>
                  </a:cubicBezTo>
                  <a:cubicBezTo>
                    <a:pt x="242" y="4"/>
                    <a:pt x="242" y="4"/>
                    <a:pt x="242" y="4"/>
                  </a:cubicBezTo>
                  <a:cubicBezTo>
                    <a:pt x="228" y="0"/>
                    <a:pt x="228" y="0"/>
                    <a:pt x="228" y="0"/>
                  </a:cubicBezTo>
                  <a:cubicBezTo>
                    <a:pt x="228" y="0"/>
                    <a:pt x="210" y="7"/>
                    <a:pt x="189" y="6"/>
                  </a:cubicBezTo>
                  <a:cubicBezTo>
                    <a:pt x="169" y="4"/>
                    <a:pt x="164" y="20"/>
                    <a:pt x="142" y="20"/>
                  </a:cubicBezTo>
                  <a:cubicBezTo>
                    <a:pt x="120" y="20"/>
                    <a:pt x="107" y="25"/>
                    <a:pt x="102" y="18"/>
                  </a:cubicBezTo>
                  <a:cubicBezTo>
                    <a:pt x="96" y="11"/>
                    <a:pt x="95" y="15"/>
                    <a:pt x="80" y="22"/>
                  </a:cubicBezTo>
                  <a:cubicBezTo>
                    <a:pt x="64" y="29"/>
                    <a:pt x="55" y="28"/>
                    <a:pt x="48" y="22"/>
                  </a:cubicBezTo>
                  <a:cubicBezTo>
                    <a:pt x="41" y="17"/>
                    <a:pt x="35" y="24"/>
                    <a:pt x="34" y="31"/>
                  </a:cubicBezTo>
                  <a:cubicBezTo>
                    <a:pt x="33" y="37"/>
                    <a:pt x="35" y="52"/>
                    <a:pt x="13" y="55"/>
                  </a:cubicBezTo>
                  <a:cubicBezTo>
                    <a:pt x="12" y="62"/>
                    <a:pt x="9" y="68"/>
                    <a:pt x="13" y="73"/>
                  </a:cubicBezTo>
                  <a:cubicBezTo>
                    <a:pt x="18" y="80"/>
                    <a:pt x="12" y="88"/>
                    <a:pt x="10" y="99"/>
                  </a:cubicBezTo>
                  <a:cubicBezTo>
                    <a:pt x="38" y="98"/>
                    <a:pt x="34" y="120"/>
                    <a:pt x="27" y="12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8" name="Freeform 48"/>
            <p:cNvSpPr>
              <a:spLocks/>
            </p:cNvSpPr>
            <p:nvPr/>
          </p:nvSpPr>
          <p:spPr bwMode="auto">
            <a:xfrm>
              <a:off x="17389476" y="7381875"/>
              <a:ext cx="173038" cy="215900"/>
            </a:xfrm>
            <a:custGeom>
              <a:avLst/>
              <a:gdLst>
                <a:gd name="T0" fmla="*/ 33 w 134"/>
                <a:gd name="T1" fmla="*/ 14 h 167"/>
                <a:gd name="T2" fmla="*/ 12 w 134"/>
                <a:gd name="T3" fmla="*/ 30 h 167"/>
                <a:gd name="T4" fmla="*/ 23 w 134"/>
                <a:gd name="T5" fmla="*/ 48 h 167"/>
                <a:gd name="T6" fmla="*/ 21 w 134"/>
                <a:gd name="T7" fmla="*/ 63 h 167"/>
                <a:gd name="T8" fmla="*/ 19 w 134"/>
                <a:gd name="T9" fmla="*/ 96 h 167"/>
                <a:gd name="T10" fmla="*/ 8 w 134"/>
                <a:gd name="T11" fmla="*/ 138 h 167"/>
                <a:gd name="T12" fmla="*/ 13 w 134"/>
                <a:gd name="T13" fmla="*/ 162 h 167"/>
                <a:gd name="T14" fmla="*/ 80 w 134"/>
                <a:gd name="T15" fmla="*/ 140 h 167"/>
                <a:gd name="T16" fmla="*/ 115 w 134"/>
                <a:gd name="T17" fmla="*/ 125 h 167"/>
                <a:gd name="T18" fmla="*/ 129 w 134"/>
                <a:gd name="T19" fmla="*/ 110 h 167"/>
                <a:gd name="T20" fmla="*/ 120 w 134"/>
                <a:gd name="T21" fmla="*/ 59 h 167"/>
                <a:gd name="T22" fmla="*/ 83 w 134"/>
                <a:gd name="T23" fmla="*/ 0 h 167"/>
                <a:gd name="T24" fmla="*/ 65 w 134"/>
                <a:gd name="T25" fmla="*/ 7 h 167"/>
                <a:gd name="T26" fmla="*/ 33 w 134"/>
                <a:gd name="T27" fmla="*/ 1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67">
                  <a:moveTo>
                    <a:pt x="33" y="14"/>
                  </a:moveTo>
                  <a:cubicBezTo>
                    <a:pt x="30" y="17"/>
                    <a:pt x="20" y="23"/>
                    <a:pt x="12" y="30"/>
                  </a:cubicBezTo>
                  <a:cubicBezTo>
                    <a:pt x="16" y="36"/>
                    <a:pt x="15" y="48"/>
                    <a:pt x="23" y="48"/>
                  </a:cubicBezTo>
                  <a:cubicBezTo>
                    <a:pt x="34" y="49"/>
                    <a:pt x="33" y="66"/>
                    <a:pt x="21" y="63"/>
                  </a:cubicBezTo>
                  <a:cubicBezTo>
                    <a:pt x="9" y="61"/>
                    <a:pt x="9" y="79"/>
                    <a:pt x="19" y="96"/>
                  </a:cubicBezTo>
                  <a:cubicBezTo>
                    <a:pt x="30" y="112"/>
                    <a:pt x="0" y="130"/>
                    <a:pt x="8" y="138"/>
                  </a:cubicBezTo>
                  <a:cubicBezTo>
                    <a:pt x="16" y="147"/>
                    <a:pt x="9" y="156"/>
                    <a:pt x="13" y="162"/>
                  </a:cubicBezTo>
                  <a:cubicBezTo>
                    <a:pt x="17" y="167"/>
                    <a:pt x="61" y="160"/>
                    <a:pt x="80" y="140"/>
                  </a:cubicBezTo>
                  <a:cubicBezTo>
                    <a:pt x="99" y="120"/>
                    <a:pt x="105" y="123"/>
                    <a:pt x="115" y="125"/>
                  </a:cubicBezTo>
                  <a:cubicBezTo>
                    <a:pt x="124" y="128"/>
                    <a:pt x="134" y="118"/>
                    <a:pt x="129" y="110"/>
                  </a:cubicBezTo>
                  <a:cubicBezTo>
                    <a:pt x="124" y="102"/>
                    <a:pt x="118" y="83"/>
                    <a:pt x="120" y="59"/>
                  </a:cubicBezTo>
                  <a:cubicBezTo>
                    <a:pt x="121" y="45"/>
                    <a:pt x="102" y="20"/>
                    <a:pt x="83" y="0"/>
                  </a:cubicBezTo>
                  <a:cubicBezTo>
                    <a:pt x="78" y="5"/>
                    <a:pt x="72" y="7"/>
                    <a:pt x="65" y="7"/>
                  </a:cubicBezTo>
                  <a:cubicBezTo>
                    <a:pt x="52" y="7"/>
                    <a:pt x="38" y="8"/>
                    <a:pt x="33" y="1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49" name="Freeform 49"/>
            <p:cNvSpPr>
              <a:spLocks/>
            </p:cNvSpPr>
            <p:nvPr/>
          </p:nvSpPr>
          <p:spPr bwMode="auto">
            <a:xfrm>
              <a:off x="15674976" y="7989888"/>
              <a:ext cx="203200" cy="268288"/>
            </a:xfrm>
            <a:custGeom>
              <a:avLst/>
              <a:gdLst>
                <a:gd name="T0" fmla="*/ 157 w 157"/>
                <a:gd name="T1" fmla="*/ 174 h 207"/>
                <a:gd name="T2" fmla="*/ 143 w 157"/>
                <a:gd name="T3" fmla="*/ 106 h 207"/>
                <a:gd name="T4" fmla="*/ 118 w 157"/>
                <a:gd name="T5" fmla="*/ 133 h 207"/>
                <a:gd name="T6" fmla="*/ 120 w 157"/>
                <a:gd name="T7" fmla="*/ 95 h 207"/>
                <a:gd name="T8" fmla="*/ 147 w 157"/>
                <a:gd name="T9" fmla="*/ 59 h 207"/>
                <a:gd name="T10" fmla="*/ 122 w 157"/>
                <a:gd name="T11" fmla="*/ 51 h 207"/>
                <a:gd name="T12" fmla="*/ 82 w 157"/>
                <a:gd name="T13" fmla="*/ 53 h 207"/>
                <a:gd name="T14" fmla="*/ 65 w 157"/>
                <a:gd name="T15" fmla="*/ 36 h 207"/>
                <a:gd name="T16" fmla="*/ 42 w 157"/>
                <a:gd name="T17" fmla="*/ 17 h 207"/>
                <a:gd name="T18" fmla="*/ 12 w 157"/>
                <a:gd name="T19" fmla="*/ 17 h 207"/>
                <a:gd name="T20" fmla="*/ 36 w 157"/>
                <a:gd name="T21" fmla="*/ 47 h 207"/>
                <a:gd name="T22" fmla="*/ 17 w 157"/>
                <a:gd name="T23" fmla="*/ 62 h 207"/>
                <a:gd name="T24" fmla="*/ 25 w 157"/>
                <a:gd name="T25" fmla="*/ 114 h 207"/>
                <a:gd name="T26" fmla="*/ 37 w 157"/>
                <a:gd name="T27" fmla="*/ 179 h 207"/>
                <a:gd name="T28" fmla="*/ 61 w 157"/>
                <a:gd name="T29" fmla="*/ 172 h 207"/>
                <a:gd name="T30" fmla="*/ 89 w 157"/>
                <a:gd name="T31" fmla="*/ 159 h 207"/>
                <a:gd name="T32" fmla="*/ 110 w 157"/>
                <a:gd name="T33" fmla="*/ 141 h 207"/>
                <a:gd name="T34" fmla="*/ 129 w 157"/>
                <a:gd name="T35" fmla="*/ 189 h 207"/>
                <a:gd name="T36" fmla="*/ 135 w 157"/>
                <a:gd name="T37" fmla="*/ 207 h 207"/>
                <a:gd name="T38" fmla="*/ 147 w 157"/>
                <a:gd name="T39" fmla="*/ 197 h 207"/>
                <a:gd name="T40" fmla="*/ 157 w 157"/>
                <a:gd name="T41" fmla="*/ 17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207">
                  <a:moveTo>
                    <a:pt x="157" y="174"/>
                  </a:moveTo>
                  <a:cubicBezTo>
                    <a:pt x="151" y="139"/>
                    <a:pt x="148" y="106"/>
                    <a:pt x="143" y="106"/>
                  </a:cubicBezTo>
                  <a:cubicBezTo>
                    <a:pt x="137" y="106"/>
                    <a:pt x="128" y="135"/>
                    <a:pt x="118" y="133"/>
                  </a:cubicBezTo>
                  <a:cubicBezTo>
                    <a:pt x="107" y="131"/>
                    <a:pt x="107" y="95"/>
                    <a:pt x="120" y="95"/>
                  </a:cubicBezTo>
                  <a:cubicBezTo>
                    <a:pt x="133" y="95"/>
                    <a:pt x="147" y="68"/>
                    <a:pt x="147" y="59"/>
                  </a:cubicBezTo>
                  <a:cubicBezTo>
                    <a:pt x="147" y="51"/>
                    <a:pt x="135" y="51"/>
                    <a:pt x="122" y="51"/>
                  </a:cubicBezTo>
                  <a:cubicBezTo>
                    <a:pt x="109" y="51"/>
                    <a:pt x="82" y="53"/>
                    <a:pt x="82" y="53"/>
                  </a:cubicBezTo>
                  <a:cubicBezTo>
                    <a:pt x="82" y="53"/>
                    <a:pt x="65" y="47"/>
                    <a:pt x="65" y="36"/>
                  </a:cubicBezTo>
                  <a:cubicBezTo>
                    <a:pt x="65" y="26"/>
                    <a:pt x="59" y="17"/>
                    <a:pt x="42" y="17"/>
                  </a:cubicBezTo>
                  <a:cubicBezTo>
                    <a:pt x="25" y="17"/>
                    <a:pt x="25" y="0"/>
                    <a:pt x="12" y="17"/>
                  </a:cubicBezTo>
                  <a:cubicBezTo>
                    <a:pt x="0" y="34"/>
                    <a:pt x="40" y="34"/>
                    <a:pt x="36" y="47"/>
                  </a:cubicBezTo>
                  <a:cubicBezTo>
                    <a:pt x="31" y="59"/>
                    <a:pt x="19" y="51"/>
                    <a:pt x="17" y="62"/>
                  </a:cubicBezTo>
                  <a:cubicBezTo>
                    <a:pt x="15" y="72"/>
                    <a:pt x="19" y="99"/>
                    <a:pt x="25" y="114"/>
                  </a:cubicBezTo>
                  <a:cubicBezTo>
                    <a:pt x="30" y="126"/>
                    <a:pt x="37" y="154"/>
                    <a:pt x="37" y="179"/>
                  </a:cubicBezTo>
                  <a:cubicBezTo>
                    <a:pt x="47" y="177"/>
                    <a:pt x="52" y="172"/>
                    <a:pt x="61" y="172"/>
                  </a:cubicBezTo>
                  <a:cubicBezTo>
                    <a:pt x="72" y="172"/>
                    <a:pt x="88" y="171"/>
                    <a:pt x="89" y="159"/>
                  </a:cubicBezTo>
                  <a:cubicBezTo>
                    <a:pt x="90" y="147"/>
                    <a:pt x="103" y="138"/>
                    <a:pt x="110" y="141"/>
                  </a:cubicBezTo>
                  <a:cubicBezTo>
                    <a:pt x="118" y="145"/>
                    <a:pt x="129" y="174"/>
                    <a:pt x="129" y="189"/>
                  </a:cubicBezTo>
                  <a:cubicBezTo>
                    <a:pt x="129" y="194"/>
                    <a:pt x="131" y="200"/>
                    <a:pt x="135" y="207"/>
                  </a:cubicBezTo>
                  <a:cubicBezTo>
                    <a:pt x="140" y="201"/>
                    <a:pt x="147" y="197"/>
                    <a:pt x="147" y="197"/>
                  </a:cubicBezTo>
                  <a:cubicBezTo>
                    <a:pt x="147" y="197"/>
                    <a:pt x="151" y="181"/>
                    <a:pt x="157" y="17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0" name="Freeform 50"/>
            <p:cNvSpPr>
              <a:spLocks/>
            </p:cNvSpPr>
            <p:nvPr/>
          </p:nvSpPr>
          <p:spPr bwMode="auto">
            <a:xfrm>
              <a:off x="14801851" y="7534275"/>
              <a:ext cx="1268413" cy="1341438"/>
            </a:xfrm>
            <a:custGeom>
              <a:avLst/>
              <a:gdLst>
                <a:gd name="T0" fmla="*/ 691 w 979"/>
                <a:gd name="T1" fmla="*/ 414 h 1035"/>
                <a:gd name="T2" fmla="*/ 686 w 979"/>
                <a:gd name="T3" fmla="*/ 369 h 1035"/>
                <a:gd name="T4" fmla="*/ 739 w 979"/>
                <a:gd name="T5" fmla="*/ 388 h 1035"/>
                <a:gd name="T6" fmla="*/ 796 w 979"/>
                <a:gd name="T7" fmla="*/ 403 h 1035"/>
                <a:gd name="T8" fmla="*/ 794 w 979"/>
                <a:gd name="T9" fmla="*/ 447 h 1035"/>
                <a:gd name="T10" fmla="*/ 817 w 979"/>
                <a:gd name="T11" fmla="*/ 458 h 1035"/>
                <a:gd name="T12" fmla="*/ 836 w 979"/>
                <a:gd name="T13" fmla="*/ 522 h 1035"/>
                <a:gd name="T14" fmla="*/ 853 w 979"/>
                <a:gd name="T15" fmla="*/ 450 h 1035"/>
                <a:gd name="T16" fmla="*/ 893 w 979"/>
                <a:gd name="T17" fmla="*/ 408 h 1035"/>
                <a:gd name="T18" fmla="*/ 927 w 979"/>
                <a:gd name="T19" fmla="*/ 338 h 1035"/>
                <a:gd name="T20" fmla="*/ 971 w 979"/>
                <a:gd name="T21" fmla="*/ 325 h 1035"/>
                <a:gd name="T22" fmla="*/ 977 w 979"/>
                <a:gd name="T23" fmla="*/ 285 h 1035"/>
                <a:gd name="T24" fmla="*/ 942 w 979"/>
                <a:gd name="T25" fmla="*/ 250 h 1035"/>
                <a:gd name="T26" fmla="*/ 882 w 979"/>
                <a:gd name="T27" fmla="*/ 254 h 1035"/>
                <a:gd name="T28" fmla="*/ 838 w 979"/>
                <a:gd name="T29" fmla="*/ 288 h 1035"/>
                <a:gd name="T30" fmla="*/ 803 w 979"/>
                <a:gd name="T31" fmla="*/ 310 h 1035"/>
                <a:gd name="T32" fmla="*/ 773 w 979"/>
                <a:gd name="T33" fmla="*/ 345 h 1035"/>
                <a:gd name="T34" fmla="*/ 716 w 979"/>
                <a:gd name="T35" fmla="*/ 336 h 1035"/>
                <a:gd name="T36" fmla="*/ 693 w 979"/>
                <a:gd name="T37" fmla="*/ 295 h 1035"/>
                <a:gd name="T38" fmla="*/ 678 w 979"/>
                <a:gd name="T39" fmla="*/ 347 h 1035"/>
                <a:gd name="T40" fmla="*/ 571 w 979"/>
                <a:gd name="T41" fmla="*/ 335 h 1035"/>
                <a:gd name="T42" fmla="*/ 518 w 979"/>
                <a:gd name="T43" fmla="*/ 321 h 1035"/>
                <a:gd name="T44" fmla="*/ 463 w 979"/>
                <a:gd name="T45" fmla="*/ 290 h 1035"/>
                <a:gd name="T46" fmla="*/ 417 w 979"/>
                <a:gd name="T47" fmla="*/ 263 h 1035"/>
                <a:gd name="T48" fmla="*/ 439 w 979"/>
                <a:gd name="T49" fmla="*/ 214 h 1035"/>
                <a:gd name="T50" fmla="*/ 403 w 979"/>
                <a:gd name="T51" fmla="*/ 181 h 1035"/>
                <a:gd name="T52" fmla="*/ 362 w 979"/>
                <a:gd name="T53" fmla="*/ 132 h 1035"/>
                <a:gd name="T54" fmla="*/ 391 w 979"/>
                <a:gd name="T55" fmla="*/ 104 h 1035"/>
                <a:gd name="T56" fmla="*/ 370 w 979"/>
                <a:gd name="T57" fmla="*/ 40 h 1035"/>
                <a:gd name="T58" fmla="*/ 335 w 979"/>
                <a:gd name="T59" fmla="*/ 0 h 1035"/>
                <a:gd name="T60" fmla="*/ 307 w 979"/>
                <a:gd name="T61" fmla="*/ 27 h 1035"/>
                <a:gd name="T62" fmla="*/ 220 w 979"/>
                <a:gd name="T63" fmla="*/ 31 h 1035"/>
                <a:gd name="T64" fmla="*/ 207 w 979"/>
                <a:gd name="T65" fmla="*/ 84 h 1035"/>
                <a:gd name="T66" fmla="*/ 245 w 979"/>
                <a:gd name="T67" fmla="*/ 132 h 1035"/>
                <a:gd name="T68" fmla="*/ 220 w 979"/>
                <a:gd name="T69" fmla="*/ 185 h 1035"/>
                <a:gd name="T70" fmla="*/ 182 w 979"/>
                <a:gd name="T71" fmla="*/ 221 h 1035"/>
                <a:gd name="T72" fmla="*/ 139 w 979"/>
                <a:gd name="T73" fmla="*/ 277 h 1035"/>
                <a:gd name="T74" fmla="*/ 96 w 979"/>
                <a:gd name="T75" fmla="*/ 304 h 1035"/>
                <a:gd name="T76" fmla="*/ 43 w 979"/>
                <a:gd name="T77" fmla="*/ 335 h 1035"/>
                <a:gd name="T78" fmla="*/ 81 w 979"/>
                <a:gd name="T79" fmla="*/ 396 h 1035"/>
                <a:gd name="T80" fmla="*/ 67 w 979"/>
                <a:gd name="T81" fmla="*/ 435 h 1035"/>
                <a:gd name="T82" fmla="*/ 2 w 979"/>
                <a:gd name="T83" fmla="*/ 458 h 1035"/>
                <a:gd name="T84" fmla="*/ 32 w 979"/>
                <a:gd name="T85" fmla="*/ 491 h 1035"/>
                <a:gd name="T86" fmla="*/ 22 w 979"/>
                <a:gd name="T87" fmla="*/ 510 h 1035"/>
                <a:gd name="T88" fmla="*/ 133 w 979"/>
                <a:gd name="T89" fmla="*/ 534 h 1035"/>
                <a:gd name="T90" fmla="*/ 153 w 979"/>
                <a:gd name="T91" fmla="*/ 552 h 1035"/>
                <a:gd name="T92" fmla="*/ 160 w 979"/>
                <a:gd name="T93" fmla="*/ 644 h 1035"/>
                <a:gd name="T94" fmla="*/ 209 w 979"/>
                <a:gd name="T95" fmla="*/ 801 h 1035"/>
                <a:gd name="T96" fmla="*/ 276 w 979"/>
                <a:gd name="T97" fmla="*/ 966 h 1035"/>
                <a:gd name="T98" fmla="*/ 343 w 979"/>
                <a:gd name="T99" fmla="*/ 1007 h 1035"/>
                <a:gd name="T100" fmla="*/ 390 w 979"/>
                <a:gd name="T101" fmla="*/ 950 h 1035"/>
                <a:gd name="T102" fmla="*/ 409 w 979"/>
                <a:gd name="T103" fmla="*/ 880 h 1035"/>
                <a:gd name="T104" fmla="*/ 417 w 979"/>
                <a:gd name="T105" fmla="*/ 779 h 1035"/>
                <a:gd name="T106" fmla="*/ 465 w 979"/>
                <a:gd name="T107" fmla="*/ 726 h 1035"/>
                <a:gd name="T108" fmla="*/ 575 w 979"/>
                <a:gd name="T109" fmla="*/ 626 h 1035"/>
                <a:gd name="T110" fmla="*/ 640 w 979"/>
                <a:gd name="T111" fmla="*/ 553 h 1035"/>
                <a:gd name="T112" fmla="*/ 711 w 979"/>
                <a:gd name="T113" fmla="*/ 531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9" h="1035">
                  <a:moveTo>
                    <a:pt x="699" y="466"/>
                  </a:moveTo>
                  <a:cubicBezTo>
                    <a:pt x="693" y="451"/>
                    <a:pt x="689" y="424"/>
                    <a:pt x="691" y="414"/>
                  </a:cubicBezTo>
                  <a:cubicBezTo>
                    <a:pt x="693" y="403"/>
                    <a:pt x="705" y="411"/>
                    <a:pt x="710" y="399"/>
                  </a:cubicBezTo>
                  <a:cubicBezTo>
                    <a:pt x="714" y="386"/>
                    <a:pt x="674" y="386"/>
                    <a:pt x="686" y="369"/>
                  </a:cubicBezTo>
                  <a:cubicBezTo>
                    <a:pt x="699" y="352"/>
                    <a:pt x="699" y="369"/>
                    <a:pt x="716" y="369"/>
                  </a:cubicBezTo>
                  <a:cubicBezTo>
                    <a:pt x="733" y="369"/>
                    <a:pt x="739" y="378"/>
                    <a:pt x="739" y="388"/>
                  </a:cubicBezTo>
                  <a:cubicBezTo>
                    <a:pt x="739" y="399"/>
                    <a:pt x="756" y="405"/>
                    <a:pt x="756" y="405"/>
                  </a:cubicBezTo>
                  <a:cubicBezTo>
                    <a:pt x="756" y="405"/>
                    <a:pt x="783" y="403"/>
                    <a:pt x="796" y="403"/>
                  </a:cubicBezTo>
                  <a:cubicBezTo>
                    <a:pt x="809" y="403"/>
                    <a:pt x="821" y="403"/>
                    <a:pt x="821" y="411"/>
                  </a:cubicBezTo>
                  <a:cubicBezTo>
                    <a:pt x="821" y="420"/>
                    <a:pt x="807" y="447"/>
                    <a:pt x="794" y="447"/>
                  </a:cubicBezTo>
                  <a:cubicBezTo>
                    <a:pt x="781" y="447"/>
                    <a:pt x="781" y="483"/>
                    <a:pt x="792" y="485"/>
                  </a:cubicBezTo>
                  <a:cubicBezTo>
                    <a:pt x="802" y="487"/>
                    <a:pt x="811" y="458"/>
                    <a:pt x="817" y="458"/>
                  </a:cubicBezTo>
                  <a:cubicBezTo>
                    <a:pt x="822" y="458"/>
                    <a:pt x="825" y="491"/>
                    <a:pt x="831" y="526"/>
                  </a:cubicBezTo>
                  <a:cubicBezTo>
                    <a:pt x="833" y="524"/>
                    <a:pt x="835" y="522"/>
                    <a:pt x="836" y="522"/>
                  </a:cubicBezTo>
                  <a:cubicBezTo>
                    <a:pt x="845" y="522"/>
                    <a:pt x="841" y="493"/>
                    <a:pt x="846" y="485"/>
                  </a:cubicBezTo>
                  <a:cubicBezTo>
                    <a:pt x="852" y="477"/>
                    <a:pt x="849" y="450"/>
                    <a:pt x="853" y="450"/>
                  </a:cubicBezTo>
                  <a:cubicBezTo>
                    <a:pt x="857" y="450"/>
                    <a:pt x="882" y="458"/>
                    <a:pt x="881" y="452"/>
                  </a:cubicBezTo>
                  <a:cubicBezTo>
                    <a:pt x="880" y="445"/>
                    <a:pt x="896" y="421"/>
                    <a:pt x="893" y="408"/>
                  </a:cubicBezTo>
                  <a:cubicBezTo>
                    <a:pt x="891" y="396"/>
                    <a:pt x="903" y="381"/>
                    <a:pt x="903" y="365"/>
                  </a:cubicBezTo>
                  <a:cubicBezTo>
                    <a:pt x="903" y="350"/>
                    <a:pt x="917" y="346"/>
                    <a:pt x="927" y="338"/>
                  </a:cubicBezTo>
                  <a:cubicBezTo>
                    <a:pt x="936" y="329"/>
                    <a:pt x="953" y="318"/>
                    <a:pt x="956" y="325"/>
                  </a:cubicBezTo>
                  <a:cubicBezTo>
                    <a:pt x="959" y="332"/>
                    <a:pt x="979" y="338"/>
                    <a:pt x="971" y="325"/>
                  </a:cubicBezTo>
                  <a:cubicBezTo>
                    <a:pt x="963" y="313"/>
                    <a:pt x="963" y="304"/>
                    <a:pt x="968" y="302"/>
                  </a:cubicBezTo>
                  <a:cubicBezTo>
                    <a:pt x="974" y="299"/>
                    <a:pt x="977" y="285"/>
                    <a:pt x="977" y="285"/>
                  </a:cubicBezTo>
                  <a:cubicBezTo>
                    <a:pt x="977" y="285"/>
                    <a:pt x="959" y="282"/>
                    <a:pt x="956" y="274"/>
                  </a:cubicBezTo>
                  <a:cubicBezTo>
                    <a:pt x="953" y="265"/>
                    <a:pt x="942" y="257"/>
                    <a:pt x="942" y="250"/>
                  </a:cubicBezTo>
                  <a:cubicBezTo>
                    <a:pt x="942" y="243"/>
                    <a:pt x="932" y="246"/>
                    <a:pt x="924" y="253"/>
                  </a:cubicBezTo>
                  <a:cubicBezTo>
                    <a:pt x="916" y="260"/>
                    <a:pt x="900" y="245"/>
                    <a:pt x="882" y="254"/>
                  </a:cubicBezTo>
                  <a:cubicBezTo>
                    <a:pt x="864" y="264"/>
                    <a:pt x="860" y="275"/>
                    <a:pt x="852" y="274"/>
                  </a:cubicBezTo>
                  <a:cubicBezTo>
                    <a:pt x="843" y="272"/>
                    <a:pt x="845" y="281"/>
                    <a:pt x="838" y="288"/>
                  </a:cubicBezTo>
                  <a:cubicBezTo>
                    <a:pt x="831" y="295"/>
                    <a:pt x="825" y="303"/>
                    <a:pt x="821" y="303"/>
                  </a:cubicBezTo>
                  <a:cubicBezTo>
                    <a:pt x="817" y="303"/>
                    <a:pt x="803" y="310"/>
                    <a:pt x="803" y="310"/>
                  </a:cubicBezTo>
                  <a:cubicBezTo>
                    <a:pt x="803" y="310"/>
                    <a:pt x="813" y="331"/>
                    <a:pt x="807" y="340"/>
                  </a:cubicBezTo>
                  <a:cubicBezTo>
                    <a:pt x="802" y="350"/>
                    <a:pt x="788" y="340"/>
                    <a:pt x="773" y="345"/>
                  </a:cubicBezTo>
                  <a:cubicBezTo>
                    <a:pt x="757" y="349"/>
                    <a:pt x="750" y="339"/>
                    <a:pt x="739" y="342"/>
                  </a:cubicBezTo>
                  <a:cubicBezTo>
                    <a:pt x="728" y="345"/>
                    <a:pt x="721" y="335"/>
                    <a:pt x="716" y="336"/>
                  </a:cubicBezTo>
                  <a:cubicBezTo>
                    <a:pt x="710" y="338"/>
                    <a:pt x="702" y="324"/>
                    <a:pt x="705" y="313"/>
                  </a:cubicBezTo>
                  <a:cubicBezTo>
                    <a:pt x="707" y="302"/>
                    <a:pt x="699" y="286"/>
                    <a:pt x="693" y="295"/>
                  </a:cubicBezTo>
                  <a:cubicBezTo>
                    <a:pt x="688" y="303"/>
                    <a:pt x="680" y="299"/>
                    <a:pt x="680" y="311"/>
                  </a:cubicBezTo>
                  <a:cubicBezTo>
                    <a:pt x="680" y="324"/>
                    <a:pt x="686" y="339"/>
                    <a:pt x="678" y="347"/>
                  </a:cubicBezTo>
                  <a:cubicBezTo>
                    <a:pt x="670" y="356"/>
                    <a:pt x="625" y="360"/>
                    <a:pt x="617" y="353"/>
                  </a:cubicBezTo>
                  <a:cubicBezTo>
                    <a:pt x="609" y="346"/>
                    <a:pt x="573" y="342"/>
                    <a:pt x="571" y="335"/>
                  </a:cubicBezTo>
                  <a:cubicBezTo>
                    <a:pt x="570" y="328"/>
                    <a:pt x="559" y="315"/>
                    <a:pt x="552" y="315"/>
                  </a:cubicBezTo>
                  <a:cubicBezTo>
                    <a:pt x="545" y="315"/>
                    <a:pt x="524" y="325"/>
                    <a:pt x="518" y="321"/>
                  </a:cubicBezTo>
                  <a:cubicBezTo>
                    <a:pt x="513" y="317"/>
                    <a:pt x="499" y="306"/>
                    <a:pt x="489" y="304"/>
                  </a:cubicBezTo>
                  <a:cubicBezTo>
                    <a:pt x="480" y="303"/>
                    <a:pt x="464" y="296"/>
                    <a:pt x="463" y="290"/>
                  </a:cubicBezTo>
                  <a:cubicBezTo>
                    <a:pt x="461" y="285"/>
                    <a:pt x="439" y="282"/>
                    <a:pt x="435" y="277"/>
                  </a:cubicBezTo>
                  <a:cubicBezTo>
                    <a:pt x="431" y="271"/>
                    <a:pt x="417" y="270"/>
                    <a:pt x="417" y="263"/>
                  </a:cubicBezTo>
                  <a:cubicBezTo>
                    <a:pt x="417" y="256"/>
                    <a:pt x="423" y="245"/>
                    <a:pt x="423" y="236"/>
                  </a:cubicBezTo>
                  <a:cubicBezTo>
                    <a:pt x="423" y="228"/>
                    <a:pt x="439" y="220"/>
                    <a:pt x="439" y="214"/>
                  </a:cubicBezTo>
                  <a:cubicBezTo>
                    <a:pt x="439" y="209"/>
                    <a:pt x="424" y="199"/>
                    <a:pt x="424" y="199"/>
                  </a:cubicBezTo>
                  <a:cubicBezTo>
                    <a:pt x="424" y="199"/>
                    <a:pt x="414" y="181"/>
                    <a:pt x="403" y="181"/>
                  </a:cubicBezTo>
                  <a:cubicBezTo>
                    <a:pt x="392" y="181"/>
                    <a:pt x="384" y="161"/>
                    <a:pt x="374" y="160"/>
                  </a:cubicBezTo>
                  <a:cubicBezTo>
                    <a:pt x="364" y="159"/>
                    <a:pt x="367" y="139"/>
                    <a:pt x="362" y="132"/>
                  </a:cubicBezTo>
                  <a:cubicBezTo>
                    <a:pt x="356" y="125"/>
                    <a:pt x="360" y="109"/>
                    <a:pt x="370" y="117"/>
                  </a:cubicBezTo>
                  <a:cubicBezTo>
                    <a:pt x="380" y="125"/>
                    <a:pt x="398" y="117"/>
                    <a:pt x="391" y="104"/>
                  </a:cubicBezTo>
                  <a:cubicBezTo>
                    <a:pt x="384" y="92"/>
                    <a:pt x="371" y="81"/>
                    <a:pt x="371" y="74"/>
                  </a:cubicBezTo>
                  <a:cubicBezTo>
                    <a:pt x="371" y="67"/>
                    <a:pt x="380" y="46"/>
                    <a:pt x="370" y="40"/>
                  </a:cubicBezTo>
                  <a:cubicBezTo>
                    <a:pt x="360" y="35"/>
                    <a:pt x="352" y="27"/>
                    <a:pt x="349" y="17"/>
                  </a:cubicBezTo>
                  <a:cubicBezTo>
                    <a:pt x="346" y="7"/>
                    <a:pt x="335" y="0"/>
                    <a:pt x="335" y="0"/>
                  </a:cubicBezTo>
                  <a:cubicBezTo>
                    <a:pt x="321" y="2"/>
                    <a:pt x="321" y="2"/>
                    <a:pt x="321" y="2"/>
                  </a:cubicBezTo>
                  <a:cubicBezTo>
                    <a:pt x="321" y="2"/>
                    <a:pt x="313" y="24"/>
                    <a:pt x="307" y="27"/>
                  </a:cubicBezTo>
                  <a:cubicBezTo>
                    <a:pt x="302" y="29"/>
                    <a:pt x="282" y="34"/>
                    <a:pt x="273" y="40"/>
                  </a:cubicBezTo>
                  <a:cubicBezTo>
                    <a:pt x="263" y="47"/>
                    <a:pt x="235" y="31"/>
                    <a:pt x="220" y="31"/>
                  </a:cubicBezTo>
                  <a:cubicBezTo>
                    <a:pt x="205" y="31"/>
                    <a:pt x="195" y="46"/>
                    <a:pt x="202" y="50"/>
                  </a:cubicBezTo>
                  <a:cubicBezTo>
                    <a:pt x="209" y="54"/>
                    <a:pt x="207" y="84"/>
                    <a:pt x="207" y="84"/>
                  </a:cubicBezTo>
                  <a:cubicBezTo>
                    <a:pt x="207" y="84"/>
                    <a:pt x="216" y="120"/>
                    <a:pt x="228" y="117"/>
                  </a:cubicBezTo>
                  <a:cubicBezTo>
                    <a:pt x="241" y="114"/>
                    <a:pt x="256" y="129"/>
                    <a:pt x="245" y="132"/>
                  </a:cubicBezTo>
                  <a:cubicBezTo>
                    <a:pt x="234" y="135"/>
                    <a:pt x="228" y="147"/>
                    <a:pt x="227" y="159"/>
                  </a:cubicBezTo>
                  <a:cubicBezTo>
                    <a:pt x="225" y="170"/>
                    <a:pt x="228" y="184"/>
                    <a:pt x="220" y="185"/>
                  </a:cubicBezTo>
                  <a:cubicBezTo>
                    <a:pt x="212" y="186"/>
                    <a:pt x="203" y="189"/>
                    <a:pt x="203" y="204"/>
                  </a:cubicBezTo>
                  <a:cubicBezTo>
                    <a:pt x="203" y="220"/>
                    <a:pt x="185" y="215"/>
                    <a:pt x="182" y="221"/>
                  </a:cubicBezTo>
                  <a:cubicBezTo>
                    <a:pt x="180" y="227"/>
                    <a:pt x="173" y="254"/>
                    <a:pt x="168" y="259"/>
                  </a:cubicBezTo>
                  <a:cubicBezTo>
                    <a:pt x="164" y="263"/>
                    <a:pt x="141" y="264"/>
                    <a:pt x="139" y="277"/>
                  </a:cubicBezTo>
                  <a:cubicBezTo>
                    <a:pt x="138" y="289"/>
                    <a:pt x="127" y="304"/>
                    <a:pt x="120" y="303"/>
                  </a:cubicBezTo>
                  <a:cubicBezTo>
                    <a:pt x="113" y="302"/>
                    <a:pt x="100" y="296"/>
                    <a:pt x="96" y="304"/>
                  </a:cubicBezTo>
                  <a:cubicBezTo>
                    <a:pt x="92" y="313"/>
                    <a:pt x="74" y="297"/>
                    <a:pt x="70" y="302"/>
                  </a:cubicBezTo>
                  <a:cubicBezTo>
                    <a:pt x="66" y="306"/>
                    <a:pt x="43" y="324"/>
                    <a:pt x="43" y="335"/>
                  </a:cubicBezTo>
                  <a:cubicBezTo>
                    <a:pt x="43" y="346"/>
                    <a:pt x="67" y="346"/>
                    <a:pt x="66" y="360"/>
                  </a:cubicBezTo>
                  <a:cubicBezTo>
                    <a:pt x="64" y="374"/>
                    <a:pt x="74" y="389"/>
                    <a:pt x="81" y="396"/>
                  </a:cubicBezTo>
                  <a:cubicBezTo>
                    <a:pt x="88" y="403"/>
                    <a:pt x="99" y="420"/>
                    <a:pt x="93" y="428"/>
                  </a:cubicBezTo>
                  <a:cubicBezTo>
                    <a:pt x="88" y="436"/>
                    <a:pt x="80" y="438"/>
                    <a:pt x="67" y="435"/>
                  </a:cubicBezTo>
                  <a:cubicBezTo>
                    <a:pt x="55" y="432"/>
                    <a:pt x="56" y="440"/>
                    <a:pt x="34" y="436"/>
                  </a:cubicBezTo>
                  <a:cubicBezTo>
                    <a:pt x="12" y="432"/>
                    <a:pt x="10" y="449"/>
                    <a:pt x="2" y="458"/>
                  </a:cubicBezTo>
                  <a:cubicBezTo>
                    <a:pt x="1" y="459"/>
                    <a:pt x="1" y="460"/>
                    <a:pt x="0" y="461"/>
                  </a:cubicBezTo>
                  <a:cubicBezTo>
                    <a:pt x="10" y="469"/>
                    <a:pt x="14" y="484"/>
                    <a:pt x="32" y="491"/>
                  </a:cubicBezTo>
                  <a:cubicBezTo>
                    <a:pt x="52" y="499"/>
                    <a:pt x="70" y="478"/>
                    <a:pt x="70" y="493"/>
                  </a:cubicBezTo>
                  <a:cubicBezTo>
                    <a:pt x="70" y="508"/>
                    <a:pt x="23" y="505"/>
                    <a:pt x="22" y="510"/>
                  </a:cubicBezTo>
                  <a:cubicBezTo>
                    <a:pt x="20" y="514"/>
                    <a:pt x="71" y="575"/>
                    <a:pt x="96" y="570"/>
                  </a:cubicBezTo>
                  <a:cubicBezTo>
                    <a:pt x="122" y="566"/>
                    <a:pt x="141" y="538"/>
                    <a:pt x="133" y="534"/>
                  </a:cubicBezTo>
                  <a:cubicBezTo>
                    <a:pt x="126" y="530"/>
                    <a:pt x="137" y="513"/>
                    <a:pt x="144" y="516"/>
                  </a:cubicBezTo>
                  <a:cubicBezTo>
                    <a:pt x="151" y="519"/>
                    <a:pt x="145" y="546"/>
                    <a:pt x="153" y="552"/>
                  </a:cubicBezTo>
                  <a:cubicBezTo>
                    <a:pt x="161" y="558"/>
                    <a:pt x="158" y="570"/>
                    <a:pt x="153" y="584"/>
                  </a:cubicBezTo>
                  <a:cubicBezTo>
                    <a:pt x="148" y="599"/>
                    <a:pt x="158" y="628"/>
                    <a:pt x="160" y="644"/>
                  </a:cubicBezTo>
                  <a:cubicBezTo>
                    <a:pt x="161" y="660"/>
                    <a:pt x="172" y="683"/>
                    <a:pt x="176" y="707"/>
                  </a:cubicBezTo>
                  <a:cubicBezTo>
                    <a:pt x="180" y="731"/>
                    <a:pt x="195" y="775"/>
                    <a:pt x="209" y="801"/>
                  </a:cubicBezTo>
                  <a:cubicBezTo>
                    <a:pt x="223" y="828"/>
                    <a:pt x="234" y="880"/>
                    <a:pt x="243" y="892"/>
                  </a:cubicBezTo>
                  <a:cubicBezTo>
                    <a:pt x="252" y="905"/>
                    <a:pt x="276" y="943"/>
                    <a:pt x="276" y="966"/>
                  </a:cubicBezTo>
                  <a:cubicBezTo>
                    <a:pt x="276" y="990"/>
                    <a:pt x="302" y="1022"/>
                    <a:pt x="311" y="1029"/>
                  </a:cubicBezTo>
                  <a:cubicBezTo>
                    <a:pt x="320" y="1035"/>
                    <a:pt x="339" y="1021"/>
                    <a:pt x="343" y="1007"/>
                  </a:cubicBezTo>
                  <a:cubicBezTo>
                    <a:pt x="348" y="992"/>
                    <a:pt x="375" y="986"/>
                    <a:pt x="376" y="974"/>
                  </a:cubicBezTo>
                  <a:cubicBezTo>
                    <a:pt x="378" y="961"/>
                    <a:pt x="380" y="952"/>
                    <a:pt x="390" y="950"/>
                  </a:cubicBezTo>
                  <a:cubicBezTo>
                    <a:pt x="399" y="948"/>
                    <a:pt x="399" y="939"/>
                    <a:pt x="399" y="925"/>
                  </a:cubicBezTo>
                  <a:cubicBezTo>
                    <a:pt x="399" y="912"/>
                    <a:pt x="400" y="892"/>
                    <a:pt x="409" y="880"/>
                  </a:cubicBezTo>
                  <a:cubicBezTo>
                    <a:pt x="419" y="868"/>
                    <a:pt x="420" y="836"/>
                    <a:pt x="415" y="823"/>
                  </a:cubicBezTo>
                  <a:cubicBezTo>
                    <a:pt x="409" y="810"/>
                    <a:pt x="412" y="792"/>
                    <a:pt x="417" y="779"/>
                  </a:cubicBezTo>
                  <a:cubicBezTo>
                    <a:pt x="422" y="766"/>
                    <a:pt x="420" y="751"/>
                    <a:pt x="430" y="750"/>
                  </a:cubicBezTo>
                  <a:cubicBezTo>
                    <a:pt x="440" y="749"/>
                    <a:pt x="455" y="740"/>
                    <a:pt x="465" y="726"/>
                  </a:cubicBezTo>
                  <a:cubicBezTo>
                    <a:pt x="476" y="712"/>
                    <a:pt x="507" y="693"/>
                    <a:pt x="519" y="683"/>
                  </a:cubicBezTo>
                  <a:cubicBezTo>
                    <a:pt x="530" y="674"/>
                    <a:pt x="565" y="643"/>
                    <a:pt x="575" y="626"/>
                  </a:cubicBezTo>
                  <a:cubicBezTo>
                    <a:pt x="586" y="609"/>
                    <a:pt x="615" y="603"/>
                    <a:pt x="629" y="589"/>
                  </a:cubicBezTo>
                  <a:cubicBezTo>
                    <a:pt x="642" y="575"/>
                    <a:pt x="637" y="568"/>
                    <a:pt x="640" y="553"/>
                  </a:cubicBezTo>
                  <a:cubicBezTo>
                    <a:pt x="642" y="538"/>
                    <a:pt x="686" y="531"/>
                    <a:pt x="703" y="531"/>
                  </a:cubicBezTo>
                  <a:cubicBezTo>
                    <a:pt x="706" y="531"/>
                    <a:pt x="709" y="531"/>
                    <a:pt x="711" y="531"/>
                  </a:cubicBezTo>
                  <a:cubicBezTo>
                    <a:pt x="711" y="506"/>
                    <a:pt x="704" y="478"/>
                    <a:pt x="699" y="46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1" name="Freeform 51"/>
            <p:cNvSpPr>
              <a:spLocks/>
            </p:cNvSpPr>
            <p:nvPr/>
          </p:nvSpPr>
          <p:spPr bwMode="auto">
            <a:xfrm>
              <a:off x="15676563" y="6600825"/>
              <a:ext cx="1433513" cy="614363"/>
            </a:xfrm>
            <a:custGeom>
              <a:avLst/>
              <a:gdLst>
                <a:gd name="T0" fmla="*/ 1025 w 1107"/>
                <a:gd name="T1" fmla="*/ 203 h 475"/>
                <a:gd name="T2" fmla="*/ 955 w 1107"/>
                <a:gd name="T3" fmla="*/ 197 h 475"/>
                <a:gd name="T4" fmla="*/ 962 w 1107"/>
                <a:gd name="T5" fmla="*/ 160 h 475"/>
                <a:gd name="T6" fmla="*/ 964 w 1107"/>
                <a:gd name="T7" fmla="*/ 102 h 475"/>
                <a:gd name="T8" fmla="*/ 890 w 1107"/>
                <a:gd name="T9" fmla="*/ 93 h 475"/>
                <a:gd name="T10" fmla="*/ 834 w 1107"/>
                <a:gd name="T11" fmla="*/ 122 h 475"/>
                <a:gd name="T12" fmla="*/ 742 w 1107"/>
                <a:gd name="T13" fmla="*/ 134 h 475"/>
                <a:gd name="T14" fmla="*/ 678 w 1107"/>
                <a:gd name="T15" fmla="*/ 106 h 475"/>
                <a:gd name="T16" fmla="*/ 622 w 1107"/>
                <a:gd name="T17" fmla="*/ 85 h 475"/>
                <a:gd name="T18" fmla="*/ 558 w 1107"/>
                <a:gd name="T19" fmla="*/ 82 h 475"/>
                <a:gd name="T20" fmla="*/ 502 w 1107"/>
                <a:gd name="T21" fmla="*/ 85 h 475"/>
                <a:gd name="T22" fmla="*/ 476 w 1107"/>
                <a:gd name="T23" fmla="*/ 38 h 475"/>
                <a:gd name="T24" fmla="*/ 415 w 1107"/>
                <a:gd name="T25" fmla="*/ 17 h 475"/>
                <a:gd name="T26" fmla="*/ 367 w 1107"/>
                <a:gd name="T27" fmla="*/ 2 h 475"/>
                <a:gd name="T28" fmla="*/ 336 w 1107"/>
                <a:gd name="T29" fmla="*/ 26 h 475"/>
                <a:gd name="T30" fmla="*/ 334 w 1107"/>
                <a:gd name="T31" fmla="*/ 72 h 475"/>
                <a:gd name="T32" fmla="*/ 304 w 1107"/>
                <a:gd name="T33" fmla="*/ 108 h 475"/>
                <a:gd name="T34" fmla="*/ 251 w 1107"/>
                <a:gd name="T35" fmla="*/ 103 h 475"/>
                <a:gd name="T36" fmla="*/ 210 w 1107"/>
                <a:gd name="T37" fmla="*/ 71 h 475"/>
                <a:gd name="T38" fmla="*/ 136 w 1107"/>
                <a:gd name="T39" fmla="*/ 67 h 475"/>
                <a:gd name="T40" fmla="*/ 90 w 1107"/>
                <a:gd name="T41" fmla="*/ 93 h 475"/>
                <a:gd name="T42" fmla="*/ 30 w 1107"/>
                <a:gd name="T43" fmla="*/ 123 h 475"/>
                <a:gd name="T44" fmla="*/ 0 w 1107"/>
                <a:gd name="T45" fmla="*/ 135 h 475"/>
                <a:gd name="T46" fmla="*/ 26 w 1107"/>
                <a:gd name="T47" fmla="*/ 172 h 475"/>
                <a:gd name="T48" fmla="*/ 88 w 1107"/>
                <a:gd name="T49" fmla="*/ 213 h 475"/>
                <a:gd name="T50" fmla="*/ 105 w 1107"/>
                <a:gd name="T51" fmla="*/ 275 h 475"/>
                <a:gd name="T52" fmla="*/ 176 w 1107"/>
                <a:gd name="T53" fmla="*/ 323 h 475"/>
                <a:gd name="T54" fmla="*/ 225 w 1107"/>
                <a:gd name="T55" fmla="*/ 355 h 475"/>
                <a:gd name="T56" fmla="*/ 273 w 1107"/>
                <a:gd name="T57" fmla="*/ 421 h 475"/>
                <a:gd name="T58" fmla="*/ 402 w 1107"/>
                <a:gd name="T59" fmla="*/ 428 h 475"/>
                <a:gd name="T60" fmla="*/ 504 w 1107"/>
                <a:gd name="T61" fmla="*/ 450 h 475"/>
                <a:gd name="T62" fmla="*/ 567 w 1107"/>
                <a:gd name="T63" fmla="*/ 473 h 475"/>
                <a:gd name="T64" fmla="*/ 708 w 1107"/>
                <a:gd name="T65" fmla="*/ 439 h 475"/>
                <a:gd name="T66" fmla="*/ 814 w 1107"/>
                <a:gd name="T67" fmla="*/ 378 h 475"/>
                <a:gd name="T68" fmla="*/ 839 w 1107"/>
                <a:gd name="T69" fmla="*/ 328 h 475"/>
                <a:gd name="T70" fmla="*/ 948 w 1107"/>
                <a:gd name="T71" fmla="*/ 308 h 475"/>
                <a:gd name="T72" fmla="*/ 1023 w 1107"/>
                <a:gd name="T73" fmla="*/ 260 h 475"/>
                <a:gd name="T74" fmla="*/ 1104 w 1107"/>
                <a:gd name="T75" fmla="*/ 24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7" h="475">
                  <a:moveTo>
                    <a:pt x="1059" y="199"/>
                  </a:moveTo>
                  <a:cubicBezTo>
                    <a:pt x="1048" y="185"/>
                    <a:pt x="1030" y="192"/>
                    <a:pt x="1025" y="203"/>
                  </a:cubicBezTo>
                  <a:cubicBezTo>
                    <a:pt x="1021" y="215"/>
                    <a:pt x="1011" y="199"/>
                    <a:pt x="991" y="199"/>
                  </a:cubicBezTo>
                  <a:cubicBezTo>
                    <a:pt x="971" y="199"/>
                    <a:pt x="968" y="210"/>
                    <a:pt x="955" y="197"/>
                  </a:cubicBezTo>
                  <a:cubicBezTo>
                    <a:pt x="941" y="183"/>
                    <a:pt x="959" y="178"/>
                    <a:pt x="959" y="178"/>
                  </a:cubicBezTo>
                  <a:cubicBezTo>
                    <a:pt x="962" y="160"/>
                    <a:pt x="962" y="160"/>
                    <a:pt x="962" y="160"/>
                  </a:cubicBezTo>
                  <a:cubicBezTo>
                    <a:pt x="990" y="104"/>
                    <a:pt x="990" y="104"/>
                    <a:pt x="990" y="104"/>
                  </a:cubicBezTo>
                  <a:cubicBezTo>
                    <a:pt x="982" y="101"/>
                    <a:pt x="970" y="99"/>
                    <a:pt x="964" y="102"/>
                  </a:cubicBezTo>
                  <a:cubicBezTo>
                    <a:pt x="956" y="105"/>
                    <a:pt x="936" y="103"/>
                    <a:pt x="934" y="95"/>
                  </a:cubicBezTo>
                  <a:cubicBezTo>
                    <a:pt x="932" y="88"/>
                    <a:pt x="899" y="87"/>
                    <a:pt x="890" y="93"/>
                  </a:cubicBezTo>
                  <a:cubicBezTo>
                    <a:pt x="882" y="100"/>
                    <a:pt x="863" y="105"/>
                    <a:pt x="862" y="112"/>
                  </a:cubicBezTo>
                  <a:cubicBezTo>
                    <a:pt x="861" y="119"/>
                    <a:pt x="842" y="117"/>
                    <a:pt x="834" y="122"/>
                  </a:cubicBezTo>
                  <a:cubicBezTo>
                    <a:pt x="827" y="128"/>
                    <a:pt x="790" y="130"/>
                    <a:pt x="789" y="134"/>
                  </a:cubicBezTo>
                  <a:cubicBezTo>
                    <a:pt x="788" y="138"/>
                    <a:pt x="748" y="139"/>
                    <a:pt x="742" y="134"/>
                  </a:cubicBezTo>
                  <a:cubicBezTo>
                    <a:pt x="736" y="129"/>
                    <a:pt x="701" y="134"/>
                    <a:pt x="697" y="126"/>
                  </a:cubicBezTo>
                  <a:cubicBezTo>
                    <a:pt x="693" y="117"/>
                    <a:pt x="678" y="113"/>
                    <a:pt x="678" y="106"/>
                  </a:cubicBezTo>
                  <a:cubicBezTo>
                    <a:pt x="678" y="98"/>
                    <a:pt x="652" y="98"/>
                    <a:pt x="649" y="92"/>
                  </a:cubicBezTo>
                  <a:cubicBezTo>
                    <a:pt x="646" y="86"/>
                    <a:pt x="625" y="83"/>
                    <a:pt x="622" y="85"/>
                  </a:cubicBezTo>
                  <a:cubicBezTo>
                    <a:pt x="619" y="87"/>
                    <a:pt x="596" y="79"/>
                    <a:pt x="590" y="78"/>
                  </a:cubicBezTo>
                  <a:cubicBezTo>
                    <a:pt x="584" y="77"/>
                    <a:pt x="564" y="82"/>
                    <a:pt x="558" y="82"/>
                  </a:cubicBezTo>
                  <a:cubicBezTo>
                    <a:pt x="551" y="82"/>
                    <a:pt x="540" y="93"/>
                    <a:pt x="533" y="94"/>
                  </a:cubicBezTo>
                  <a:cubicBezTo>
                    <a:pt x="525" y="95"/>
                    <a:pt x="506" y="82"/>
                    <a:pt x="502" y="85"/>
                  </a:cubicBezTo>
                  <a:cubicBezTo>
                    <a:pt x="497" y="88"/>
                    <a:pt x="485" y="75"/>
                    <a:pt x="480" y="68"/>
                  </a:cubicBezTo>
                  <a:cubicBezTo>
                    <a:pt x="474" y="62"/>
                    <a:pt x="480" y="44"/>
                    <a:pt x="476" y="38"/>
                  </a:cubicBezTo>
                  <a:cubicBezTo>
                    <a:pt x="471" y="32"/>
                    <a:pt x="448" y="32"/>
                    <a:pt x="441" y="28"/>
                  </a:cubicBezTo>
                  <a:cubicBezTo>
                    <a:pt x="434" y="24"/>
                    <a:pt x="422" y="17"/>
                    <a:pt x="415" y="17"/>
                  </a:cubicBezTo>
                  <a:cubicBezTo>
                    <a:pt x="408" y="17"/>
                    <a:pt x="396" y="15"/>
                    <a:pt x="393" y="12"/>
                  </a:cubicBezTo>
                  <a:cubicBezTo>
                    <a:pt x="390" y="9"/>
                    <a:pt x="375" y="4"/>
                    <a:pt x="367" y="2"/>
                  </a:cubicBezTo>
                  <a:cubicBezTo>
                    <a:pt x="360" y="0"/>
                    <a:pt x="359" y="9"/>
                    <a:pt x="355" y="13"/>
                  </a:cubicBezTo>
                  <a:cubicBezTo>
                    <a:pt x="351" y="17"/>
                    <a:pt x="338" y="18"/>
                    <a:pt x="336" y="26"/>
                  </a:cubicBezTo>
                  <a:cubicBezTo>
                    <a:pt x="334" y="33"/>
                    <a:pt x="320" y="35"/>
                    <a:pt x="322" y="43"/>
                  </a:cubicBezTo>
                  <a:cubicBezTo>
                    <a:pt x="324" y="52"/>
                    <a:pt x="329" y="68"/>
                    <a:pt x="334" y="72"/>
                  </a:cubicBezTo>
                  <a:cubicBezTo>
                    <a:pt x="339" y="77"/>
                    <a:pt x="336" y="89"/>
                    <a:pt x="333" y="93"/>
                  </a:cubicBezTo>
                  <a:cubicBezTo>
                    <a:pt x="330" y="97"/>
                    <a:pt x="308" y="101"/>
                    <a:pt x="304" y="108"/>
                  </a:cubicBezTo>
                  <a:cubicBezTo>
                    <a:pt x="300" y="115"/>
                    <a:pt x="289" y="107"/>
                    <a:pt x="279" y="101"/>
                  </a:cubicBezTo>
                  <a:cubicBezTo>
                    <a:pt x="269" y="94"/>
                    <a:pt x="256" y="98"/>
                    <a:pt x="251" y="103"/>
                  </a:cubicBezTo>
                  <a:cubicBezTo>
                    <a:pt x="246" y="107"/>
                    <a:pt x="227" y="92"/>
                    <a:pt x="222" y="91"/>
                  </a:cubicBezTo>
                  <a:cubicBezTo>
                    <a:pt x="217" y="90"/>
                    <a:pt x="216" y="70"/>
                    <a:pt x="210" y="71"/>
                  </a:cubicBezTo>
                  <a:cubicBezTo>
                    <a:pt x="205" y="72"/>
                    <a:pt x="169" y="65"/>
                    <a:pt x="161" y="63"/>
                  </a:cubicBezTo>
                  <a:cubicBezTo>
                    <a:pt x="154" y="61"/>
                    <a:pt x="139" y="62"/>
                    <a:pt x="136" y="67"/>
                  </a:cubicBezTo>
                  <a:cubicBezTo>
                    <a:pt x="134" y="73"/>
                    <a:pt x="116" y="71"/>
                    <a:pt x="113" y="78"/>
                  </a:cubicBezTo>
                  <a:cubicBezTo>
                    <a:pt x="109" y="84"/>
                    <a:pt x="95" y="87"/>
                    <a:pt x="90" y="93"/>
                  </a:cubicBezTo>
                  <a:cubicBezTo>
                    <a:pt x="84" y="100"/>
                    <a:pt x="67" y="100"/>
                    <a:pt x="63" y="109"/>
                  </a:cubicBezTo>
                  <a:cubicBezTo>
                    <a:pt x="58" y="118"/>
                    <a:pt x="37" y="122"/>
                    <a:pt x="30" y="123"/>
                  </a:cubicBezTo>
                  <a:cubicBezTo>
                    <a:pt x="24" y="125"/>
                    <a:pt x="8" y="128"/>
                    <a:pt x="6" y="133"/>
                  </a:cubicBezTo>
                  <a:cubicBezTo>
                    <a:pt x="6" y="135"/>
                    <a:pt x="3" y="135"/>
                    <a:pt x="0" y="135"/>
                  </a:cubicBezTo>
                  <a:cubicBezTo>
                    <a:pt x="1" y="136"/>
                    <a:pt x="1" y="138"/>
                    <a:pt x="1" y="139"/>
                  </a:cubicBezTo>
                  <a:cubicBezTo>
                    <a:pt x="6" y="163"/>
                    <a:pt x="16" y="162"/>
                    <a:pt x="26" y="172"/>
                  </a:cubicBezTo>
                  <a:cubicBezTo>
                    <a:pt x="37" y="181"/>
                    <a:pt x="47" y="188"/>
                    <a:pt x="58" y="189"/>
                  </a:cubicBezTo>
                  <a:cubicBezTo>
                    <a:pt x="70" y="190"/>
                    <a:pt x="87" y="203"/>
                    <a:pt x="88" y="213"/>
                  </a:cubicBezTo>
                  <a:cubicBezTo>
                    <a:pt x="90" y="223"/>
                    <a:pt x="101" y="235"/>
                    <a:pt x="107" y="240"/>
                  </a:cubicBezTo>
                  <a:cubicBezTo>
                    <a:pt x="114" y="245"/>
                    <a:pt x="105" y="262"/>
                    <a:pt x="105" y="275"/>
                  </a:cubicBezTo>
                  <a:cubicBezTo>
                    <a:pt x="105" y="288"/>
                    <a:pt x="89" y="291"/>
                    <a:pt x="97" y="304"/>
                  </a:cubicBezTo>
                  <a:cubicBezTo>
                    <a:pt x="105" y="317"/>
                    <a:pt x="160" y="323"/>
                    <a:pt x="176" y="323"/>
                  </a:cubicBezTo>
                  <a:cubicBezTo>
                    <a:pt x="192" y="323"/>
                    <a:pt x="198" y="339"/>
                    <a:pt x="203" y="339"/>
                  </a:cubicBezTo>
                  <a:cubicBezTo>
                    <a:pt x="213" y="341"/>
                    <a:pt x="214" y="353"/>
                    <a:pt x="225" y="355"/>
                  </a:cubicBezTo>
                  <a:cubicBezTo>
                    <a:pt x="237" y="357"/>
                    <a:pt x="248" y="364"/>
                    <a:pt x="252" y="385"/>
                  </a:cubicBezTo>
                  <a:cubicBezTo>
                    <a:pt x="257" y="405"/>
                    <a:pt x="271" y="412"/>
                    <a:pt x="273" y="421"/>
                  </a:cubicBezTo>
                  <a:cubicBezTo>
                    <a:pt x="275" y="430"/>
                    <a:pt x="300" y="423"/>
                    <a:pt x="318" y="425"/>
                  </a:cubicBezTo>
                  <a:cubicBezTo>
                    <a:pt x="336" y="428"/>
                    <a:pt x="388" y="425"/>
                    <a:pt x="402" y="428"/>
                  </a:cubicBezTo>
                  <a:cubicBezTo>
                    <a:pt x="416" y="430"/>
                    <a:pt x="447" y="428"/>
                    <a:pt x="465" y="441"/>
                  </a:cubicBezTo>
                  <a:cubicBezTo>
                    <a:pt x="484" y="455"/>
                    <a:pt x="493" y="444"/>
                    <a:pt x="504" y="450"/>
                  </a:cubicBezTo>
                  <a:cubicBezTo>
                    <a:pt x="515" y="457"/>
                    <a:pt x="524" y="462"/>
                    <a:pt x="540" y="459"/>
                  </a:cubicBezTo>
                  <a:cubicBezTo>
                    <a:pt x="556" y="457"/>
                    <a:pt x="556" y="471"/>
                    <a:pt x="567" y="473"/>
                  </a:cubicBezTo>
                  <a:cubicBezTo>
                    <a:pt x="579" y="475"/>
                    <a:pt x="599" y="455"/>
                    <a:pt x="629" y="441"/>
                  </a:cubicBezTo>
                  <a:cubicBezTo>
                    <a:pt x="658" y="428"/>
                    <a:pt x="692" y="437"/>
                    <a:pt x="708" y="439"/>
                  </a:cubicBezTo>
                  <a:cubicBezTo>
                    <a:pt x="724" y="441"/>
                    <a:pt x="753" y="432"/>
                    <a:pt x="771" y="412"/>
                  </a:cubicBezTo>
                  <a:cubicBezTo>
                    <a:pt x="789" y="391"/>
                    <a:pt x="812" y="396"/>
                    <a:pt x="814" y="378"/>
                  </a:cubicBezTo>
                  <a:cubicBezTo>
                    <a:pt x="817" y="360"/>
                    <a:pt x="796" y="353"/>
                    <a:pt x="805" y="337"/>
                  </a:cubicBezTo>
                  <a:cubicBezTo>
                    <a:pt x="814" y="321"/>
                    <a:pt x="830" y="323"/>
                    <a:pt x="839" y="328"/>
                  </a:cubicBezTo>
                  <a:cubicBezTo>
                    <a:pt x="848" y="333"/>
                    <a:pt x="873" y="339"/>
                    <a:pt x="896" y="323"/>
                  </a:cubicBezTo>
                  <a:cubicBezTo>
                    <a:pt x="919" y="308"/>
                    <a:pt x="928" y="310"/>
                    <a:pt x="948" y="308"/>
                  </a:cubicBezTo>
                  <a:cubicBezTo>
                    <a:pt x="968" y="305"/>
                    <a:pt x="966" y="292"/>
                    <a:pt x="980" y="278"/>
                  </a:cubicBezTo>
                  <a:cubicBezTo>
                    <a:pt x="993" y="265"/>
                    <a:pt x="1009" y="260"/>
                    <a:pt x="1023" y="260"/>
                  </a:cubicBezTo>
                  <a:cubicBezTo>
                    <a:pt x="1036" y="260"/>
                    <a:pt x="1055" y="246"/>
                    <a:pt x="1068" y="251"/>
                  </a:cubicBezTo>
                  <a:cubicBezTo>
                    <a:pt x="1082" y="255"/>
                    <a:pt x="1102" y="258"/>
                    <a:pt x="1104" y="246"/>
                  </a:cubicBezTo>
                  <a:cubicBezTo>
                    <a:pt x="1107" y="235"/>
                    <a:pt x="1070" y="212"/>
                    <a:pt x="1059" y="19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2" name="Freeform 52"/>
            <p:cNvSpPr>
              <a:spLocks/>
            </p:cNvSpPr>
            <p:nvPr/>
          </p:nvSpPr>
          <p:spPr bwMode="auto">
            <a:xfrm>
              <a:off x="13263563" y="7678738"/>
              <a:ext cx="22225" cy="63500"/>
            </a:xfrm>
            <a:custGeom>
              <a:avLst/>
              <a:gdLst>
                <a:gd name="T0" fmla="*/ 8 w 18"/>
                <a:gd name="T1" fmla="*/ 0 h 48"/>
                <a:gd name="T2" fmla="*/ 0 w 18"/>
                <a:gd name="T3" fmla="*/ 26 h 48"/>
                <a:gd name="T4" fmla="*/ 13 w 18"/>
                <a:gd name="T5" fmla="*/ 48 h 48"/>
                <a:gd name="T6" fmla="*/ 17 w 18"/>
                <a:gd name="T7" fmla="*/ 7 h 48"/>
                <a:gd name="T8" fmla="*/ 18 w 18"/>
                <a:gd name="T9" fmla="*/ 0 h 48"/>
                <a:gd name="T10" fmla="*/ 8 w 18"/>
                <a:gd name="T11" fmla="*/ 0 h 48"/>
              </a:gdLst>
              <a:ahLst/>
              <a:cxnLst>
                <a:cxn ang="0">
                  <a:pos x="T0" y="T1"/>
                </a:cxn>
                <a:cxn ang="0">
                  <a:pos x="T2" y="T3"/>
                </a:cxn>
                <a:cxn ang="0">
                  <a:pos x="T4" y="T5"/>
                </a:cxn>
                <a:cxn ang="0">
                  <a:pos x="T6" y="T7"/>
                </a:cxn>
                <a:cxn ang="0">
                  <a:pos x="T8" y="T9"/>
                </a:cxn>
                <a:cxn ang="0">
                  <a:pos x="T10" y="T11"/>
                </a:cxn>
              </a:cxnLst>
              <a:rect l="0" t="0" r="r" b="b"/>
              <a:pathLst>
                <a:path w="18" h="48">
                  <a:moveTo>
                    <a:pt x="8" y="0"/>
                  </a:moveTo>
                  <a:cubicBezTo>
                    <a:pt x="2" y="3"/>
                    <a:pt x="0" y="23"/>
                    <a:pt x="0" y="26"/>
                  </a:cubicBezTo>
                  <a:cubicBezTo>
                    <a:pt x="0" y="28"/>
                    <a:pt x="4" y="38"/>
                    <a:pt x="13" y="48"/>
                  </a:cubicBezTo>
                  <a:cubicBezTo>
                    <a:pt x="15" y="33"/>
                    <a:pt x="16" y="13"/>
                    <a:pt x="17" y="7"/>
                  </a:cubicBezTo>
                  <a:cubicBezTo>
                    <a:pt x="17" y="6"/>
                    <a:pt x="18" y="3"/>
                    <a:pt x="18" y="0"/>
                  </a:cubicBezTo>
                  <a:cubicBezTo>
                    <a:pt x="13" y="0"/>
                    <a:pt x="9" y="0"/>
                    <a:pt x="8" y="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3" name="Freeform 53"/>
            <p:cNvSpPr>
              <a:spLocks/>
            </p:cNvSpPr>
            <p:nvPr/>
          </p:nvSpPr>
          <p:spPr bwMode="auto">
            <a:xfrm>
              <a:off x="13223876" y="7639050"/>
              <a:ext cx="66675" cy="190500"/>
            </a:xfrm>
            <a:custGeom>
              <a:avLst/>
              <a:gdLst>
                <a:gd name="T0" fmla="*/ 24 w 51"/>
                <a:gd name="T1" fmla="*/ 145 h 147"/>
                <a:gd name="T2" fmla="*/ 28 w 51"/>
                <a:gd name="T3" fmla="*/ 147 h 147"/>
                <a:gd name="T4" fmla="*/ 39 w 51"/>
                <a:gd name="T5" fmla="*/ 96 h 147"/>
                <a:gd name="T6" fmla="*/ 43 w 51"/>
                <a:gd name="T7" fmla="*/ 79 h 147"/>
                <a:gd name="T8" fmla="*/ 30 w 51"/>
                <a:gd name="T9" fmla="*/ 57 h 147"/>
                <a:gd name="T10" fmla="*/ 38 w 51"/>
                <a:gd name="T11" fmla="*/ 31 h 147"/>
                <a:gd name="T12" fmla="*/ 48 w 51"/>
                <a:gd name="T13" fmla="*/ 31 h 147"/>
                <a:gd name="T14" fmla="*/ 51 w 51"/>
                <a:gd name="T15" fmla="*/ 8 h 147"/>
                <a:gd name="T16" fmla="*/ 34 w 51"/>
                <a:gd name="T17" fmla="*/ 0 h 147"/>
                <a:gd name="T18" fmla="*/ 28 w 51"/>
                <a:gd name="T19" fmla="*/ 17 h 147"/>
                <a:gd name="T20" fmla="*/ 0 w 51"/>
                <a:gd name="T21" fmla="*/ 79 h 147"/>
                <a:gd name="T22" fmla="*/ 25 w 51"/>
                <a:gd name="T23" fmla="*/ 141 h 147"/>
                <a:gd name="T24" fmla="*/ 24 w 51"/>
                <a:gd name="T25"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147">
                  <a:moveTo>
                    <a:pt x="24" y="145"/>
                  </a:moveTo>
                  <a:cubicBezTo>
                    <a:pt x="25" y="146"/>
                    <a:pt x="26" y="147"/>
                    <a:pt x="28" y="147"/>
                  </a:cubicBezTo>
                  <a:cubicBezTo>
                    <a:pt x="30" y="126"/>
                    <a:pt x="35" y="101"/>
                    <a:pt x="39" y="96"/>
                  </a:cubicBezTo>
                  <a:cubicBezTo>
                    <a:pt x="41" y="93"/>
                    <a:pt x="42" y="87"/>
                    <a:pt x="43" y="79"/>
                  </a:cubicBezTo>
                  <a:cubicBezTo>
                    <a:pt x="34" y="69"/>
                    <a:pt x="30" y="59"/>
                    <a:pt x="30" y="57"/>
                  </a:cubicBezTo>
                  <a:cubicBezTo>
                    <a:pt x="30" y="54"/>
                    <a:pt x="32" y="34"/>
                    <a:pt x="38" y="31"/>
                  </a:cubicBezTo>
                  <a:cubicBezTo>
                    <a:pt x="39" y="31"/>
                    <a:pt x="43" y="31"/>
                    <a:pt x="48" y="31"/>
                  </a:cubicBezTo>
                  <a:cubicBezTo>
                    <a:pt x="49" y="25"/>
                    <a:pt x="50" y="16"/>
                    <a:pt x="51" y="8"/>
                  </a:cubicBezTo>
                  <a:cubicBezTo>
                    <a:pt x="34" y="0"/>
                    <a:pt x="34" y="0"/>
                    <a:pt x="34" y="0"/>
                  </a:cubicBezTo>
                  <a:cubicBezTo>
                    <a:pt x="31" y="6"/>
                    <a:pt x="29" y="12"/>
                    <a:pt x="28" y="17"/>
                  </a:cubicBezTo>
                  <a:cubicBezTo>
                    <a:pt x="25" y="35"/>
                    <a:pt x="8" y="66"/>
                    <a:pt x="0" y="79"/>
                  </a:cubicBezTo>
                  <a:cubicBezTo>
                    <a:pt x="25" y="141"/>
                    <a:pt x="25" y="141"/>
                    <a:pt x="25" y="141"/>
                  </a:cubicBezTo>
                  <a:lnTo>
                    <a:pt x="24" y="145"/>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4" name="Freeform 54"/>
            <p:cNvSpPr>
              <a:spLocks/>
            </p:cNvSpPr>
            <p:nvPr/>
          </p:nvSpPr>
          <p:spPr bwMode="auto">
            <a:xfrm>
              <a:off x="13260388" y="7637463"/>
              <a:ext cx="192088" cy="211138"/>
            </a:xfrm>
            <a:custGeom>
              <a:avLst/>
              <a:gdLst>
                <a:gd name="T0" fmla="*/ 137 w 148"/>
                <a:gd name="T1" fmla="*/ 0 h 164"/>
                <a:gd name="T2" fmla="*/ 92 w 148"/>
                <a:gd name="T3" fmla="*/ 21 h 164"/>
                <a:gd name="T4" fmla="*/ 59 w 148"/>
                <a:gd name="T5" fmla="*/ 39 h 164"/>
                <a:gd name="T6" fmla="*/ 27 w 148"/>
                <a:gd name="T7" fmla="*/ 23 h 164"/>
                <a:gd name="T8" fmla="*/ 24 w 148"/>
                <a:gd name="T9" fmla="*/ 10 h 164"/>
                <a:gd name="T10" fmla="*/ 23 w 148"/>
                <a:gd name="T11" fmla="*/ 10 h 164"/>
                <a:gd name="T12" fmla="*/ 19 w 148"/>
                <a:gd name="T13" fmla="*/ 40 h 164"/>
                <a:gd name="T14" fmla="*/ 11 w 148"/>
                <a:gd name="T15" fmla="*/ 98 h 164"/>
                <a:gd name="T16" fmla="*/ 0 w 148"/>
                <a:gd name="T17" fmla="*/ 149 h 164"/>
                <a:gd name="T18" fmla="*/ 31 w 148"/>
                <a:gd name="T19" fmla="*/ 163 h 164"/>
                <a:gd name="T20" fmla="*/ 59 w 148"/>
                <a:gd name="T21" fmla="*/ 142 h 164"/>
                <a:gd name="T22" fmla="*/ 81 w 148"/>
                <a:gd name="T23" fmla="*/ 132 h 164"/>
                <a:gd name="T24" fmla="*/ 102 w 148"/>
                <a:gd name="T25" fmla="*/ 116 h 164"/>
                <a:gd name="T26" fmla="*/ 75 w 148"/>
                <a:gd name="T27" fmla="*/ 85 h 164"/>
                <a:gd name="T28" fmla="*/ 110 w 148"/>
                <a:gd name="T29" fmla="*/ 63 h 164"/>
                <a:gd name="T30" fmla="*/ 146 w 148"/>
                <a:gd name="T31" fmla="*/ 52 h 164"/>
                <a:gd name="T32" fmla="*/ 148 w 148"/>
                <a:gd name="T33" fmla="*/ 52 h 164"/>
                <a:gd name="T34" fmla="*/ 140 w 148"/>
                <a:gd name="T35" fmla="*/ 17 h 164"/>
                <a:gd name="T36" fmla="*/ 137 w 148"/>
                <a:gd name="T3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64">
                  <a:moveTo>
                    <a:pt x="137" y="0"/>
                  </a:moveTo>
                  <a:cubicBezTo>
                    <a:pt x="115" y="11"/>
                    <a:pt x="96" y="21"/>
                    <a:pt x="92" y="21"/>
                  </a:cubicBezTo>
                  <a:cubicBezTo>
                    <a:pt x="82" y="23"/>
                    <a:pt x="59" y="39"/>
                    <a:pt x="59" y="39"/>
                  </a:cubicBezTo>
                  <a:cubicBezTo>
                    <a:pt x="27" y="23"/>
                    <a:pt x="27" y="23"/>
                    <a:pt x="27" y="23"/>
                  </a:cubicBezTo>
                  <a:cubicBezTo>
                    <a:pt x="24" y="10"/>
                    <a:pt x="24" y="10"/>
                    <a:pt x="24" y="10"/>
                  </a:cubicBezTo>
                  <a:cubicBezTo>
                    <a:pt x="23" y="10"/>
                    <a:pt x="23" y="10"/>
                    <a:pt x="23" y="10"/>
                  </a:cubicBezTo>
                  <a:cubicBezTo>
                    <a:pt x="22" y="22"/>
                    <a:pt x="20" y="36"/>
                    <a:pt x="19" y="40"/>
                  </a:cubicBezTo>
                  <a:cubicBezTo>
                    <a:pt x="17" y="48"/>
                    <a:pt x="17" y="90"/>
                    <a:pt x="11" y="98"/>
                  </a:cubicBezTo>
                  <a:cubicBezTo>
                    <a:pt x="7" y="103"/>
                    <a:pt x="2" y="128"/>
                    <a:pt x="0" y="149"/>
                  </a:cubicBezTo>
                  <a:cubicBezTo>
                    <a:pt x="11" y="156"/>
                    <a:pt x="24" y="162"/>
                    <a:pt x="31" y="163"/>
                  </a:cubicBezTo>
                  <a:cubicBezTo>
                    <a:pt x="43" y="164"/>
                    <a:pt x="59" y="150"/>
                    <a:pt x="59" y="142"/>
                  </a:cubicBezTo>
                  <a:cubicBezTo>
                    <a:pt x="59" y="134"/>
                    <a:pt x="70" y="132"/>
                    <a:pt x="81" y="132"/>
                  </a:cubicBezTo>
                  <a:cubicBezTo>
                    <a:pt x="92" y="132"/>
                    <a:pt x="93" y="120"/>
                    <a:pt x="102" y="116"/>
                  </a:cubicBezTo>
                  <a:cubicBezTo>
                    <a:pt x="110" y="111"/>
                    <a:pt x="84" y="88"/>
                    <a:pt x="75" y="85"/>
                  </a:cubicBezTo>
                  <a:cubicBezTo>
                    <a:pt x="67" y="82"/>
                    <a:pt x="82" y="64"/>
                    <a:pt x="110" y="63"/>
                  </a:cubicBezTo>
                  <a:cubicBezTo>
                    <a:pt x="138" y="61"/>
                    <a:pt x="131" y="52"/>
                    <a:pt x="146" y="52"/>
                  </a:cubicBezTo>
                  <a:cubicBezTo>
                    <a:pt x="147" y="52"/>
                    <a:pt x="147" y="52"/>
                    <a:pt x="148" y="52"/>
                  </a:cubicBezTo>
                  <a:cubicBezTo>
                    <a:pt x="145" y="40"/>
                    <a:pt x="142" y="25"/>
                    <a:pt x="140" y="17"/>
                  </a:cubicBezTo>
                  <a:cubicBezTo>
                    <a:pt x="138" y="13"/>
                    <a:pt x="138" y="6"/>
                    <a:pt x="137" y="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5" name="Freeform 55"/>
            <p:cNvSpPr>
              <a:spLocks/>
            </p:cNvSpPr>
            <p:nvPr/>
          </p:nvSpPr>
          <p:spPr bwMode="auto">
            <a:xfrm>
              <a:off x="14851063" y="7116763"/>
              <a:ext cx="498475" cy="217488"/>
            </a:xfrm>
            <a:custGeom>
              <a:avLst/>
              <a:gdLst>
                <a:gd name="T0" fmla="*/ 355 w 385"/>
                <a:gd name="T1" fmla="*/ 32 h 168"/>
                <a:gd name="T2" fmla="*/ 322 w 385"/>
                <a:gd name="T3" fmla="*/ 23 h 168"/>
                <a:gd name="T4" fmla="*/ 232 w 385"/>
                <a:gd name="T5" fmla="*/ 18 h 168"/>
                <a:gd name="T6" fmla="*/ 185 w 385"/>
                <a:gd name="T7" fmla="*/ 4 h 168"/>
                <a:gd name="T8" fmla="*/ 148 w 385"/>
                <a:gd name="T9" fmla="*/ 19 h 168"/>
                <a:gd name="T10" fmla="*/ 117 w 385"/>
                <a:gd name="T11" fmla="*/ 24 h 168"/>
                <a:gd name="T12" fmla="*/ 69 w 385"/>
                <a:gd name="T13" fmla="*/ 25 h 168"/>
                <a:gd name="T14" fmla="*/ 48 w 385"/>
                <a:gd name="T15" fmla="*/ 49 h 168"/>
                <a:gd name="T16" fmla="*/ 37 w 385"/>
                <a:gd name="T17" fmla="*/ 68 h 168"/>
                <a:gd name="T18" fmla="*/ 50 w 385"/>
                <a:gd name="T19" fmla="*/ 80 h 168"/>
                <a:gd name="T20" fmla="*/ 78 w 385"/>
                <a:gd name="T21" fmla="*/ 79 h 168"/>
                <a:gd name="T22" fmla="*/ 126 w 385"/>
                <a:gd name="T23" fmla="*/ 101 h 168"/>
                <a:gd name="T24" fmla="*/ 111 w 385"/>
                <a:gd name="T25" fmla="*/ 119 h 168"/>
                <a:gd name="T26" fmla="*/ 78 w 385"/>
                <a:gd name="T27" fmla="*/ 125 h 168"/>
                <a:gd name="T28" fmla="*/ 26 w 385"/>
                <a:gd name="T29" fmla="*/ 132 h 168"/>
                <a:gd name="T30" fmla="*/ 1 w 385"/>
                <a:gd name="T31" fmla="*/ 152 h 168"/>
                <a:gd name="T32" fmla="*/ 51 w 385"/>
                <a:gd name="T33" fmla="*/ 157 h 168"/>
                <a:gd name="T34" fmla="*/ 83 w 385"/>
                <a:gd name="T35" fmla="*/ 158 h 168"/>
                <a:gd name="T36" fmla="*/ 112 w 385"/>
                <a:gd name="T37" fmla="*/ 163 h 168"/>
                <a:gd name="T38" fmla="*/ 158 w 385"/>
                <a:gd name="T39" fmla="*/ 161 h 168"/>
                <a:gd name="T40" fmla="*/ 164 w 385"/>
                <a:gd name="T41" fmla="*/ 143 h 168"/>
                <a:gd name="T42" fmla="*/ 180 w 385"/>
                <a:gd name="T43" fmla="*/ 134 h 168"/>
                <a:gd name="T44" fmla="*/ 199 w 385"/>
                <a:gd name="T45" fmla="*/ 121 h 168"/>
                <a:gd name="T46" fmla="*/ 220 w 385"/>
                <a:gd name="T47" fmla="*/ 114 h 168"/>
                <a:gd name="T48" fmla="*/ 242 w 385"/>
                <a:gd name="T49" fmla="*/ 121 h 168"/>
                <a:gd name="T50" fmla="*/ 263 w 385"/>
                <a:gd name="T51" fmla="*/ 107 h 168"/>
                <a:gd name="T52" fmla="*/ 295 w 385"/>
                <a:gd name="T53" fmla="*/ 98 h 168"/>
                <a:gd name="T54" fmla="*/ 323 w 385"/>
                <a:gd name="T55" fmla="*/ 82 h 168"/>
                <a:gd name="T56" fmla="*/ 350 w 385"/>
                <a:gd name="T57" fmla="*/ 67 h 168"/>
                <a:gd name="T58" fmla="*/ 382 w 385"/>
                <a:gd name="T59" fmla="*/ 51 h 168"/>
                <a:gd name="T60" fmla="*/ 385 w 385"/>
                <a:gd name="T61" fmla="*/ 44 h 168"/>
                <a:gd name="T62" fmla="*/ 355 w 385"/>
                <a:gd name="T63" fmla="*/ 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 h="168">
                  <a:moveTo>
                    <a:pt x="355" y="32"/>
                  </a:moveTo>
                  <a:cubicBezTo>
                    <a:pt x="342" y="17"/>
                    <a:pt x="338" y="27"/>
                    <a:pt x="322" y="23"/>
                  </a:cubicBezTo>
                  <a:cubicBezTo>
                    <a:pt x="306" y="19"/>
                    <a:pt x="244" y="13"/>
                    <a:pt x="232" y="18"/>
                  </a:cubicBezTo>
                  <a:cubicBezTo>
                    <a:pt x="219" y="23"/>
                    <a:pt x="193" y="8"/>
                    <a:pt x="185" y="4"/>
                  </a:cubicBezTo>
                  <a:cubicBezTo>
                    <a:pt x="176" y="0"/>
                    <a:pt x="149" y="4"/>
                    <a:pt x="148" y="19"/>
                  </a:cubicBezTo>
                  <a:cubicBezTo>
                    <a:pt x="147" y="33"/>
                    <a:pt x="136" y="33"/>
                    <a:pt x="117" y="24"/>
                  </a:cubicBezTo>
                  <a:cubicBezTo>
                    <a:pt x="98" y="15"/>
                    <a:pt x="70" y="15"/>
                    <a:pt x="69" y="25"/>
                  </a:cubicBezTo>
                  <a:cubicBezTo>
                    <a:pt x="68" y="35"/>
                    <a:pt x="55" y="46"/>
                    <a:pt x="48" y="49"/>
                  </a:cubicBezTo>
                  <a:cubicBezTo>
                    <a:pt x="45" y="50"/>
                    <a:pt x="41" y="59"/>
                    <a:pt x="37" y="68"/>
                  </a:cubicBezTo>
                  <a:cubicBezTo>
                    <a:pt x="43" y="71"/>
                    <a:pt x="46" y="76"/>
                    <a:pt x="50" y="80"/>
                  </a:cubicBezTo>
                  <a:cubicBezTo>
                    <a:pt x="57" y="88"/>
                    <a:pt x="75" y="87"/>
                    <a:pt x="78" y="79"/>
                  </a:cubicBezTo>
                  <a:cubicBezTo>
                    <a:pt x="80" y="70"/>
                    <a:pt x="110" y="87"/>
                    <a:pt x="126" y="101"/>
                  </a:cubicBezTo>
                  <a:cubicBezTo>
                    <a:pt x="143" y="115"/>
                    <a:pt x="118" y="105"/>
                    <a:pt x="111" y="119"/>
                  </a:cubicBezTo>
                  <a:cubicBezTo>
                    <a:pt x="104" y="133"/>
                    <a:pt x="83" y="119"/>
                    <a:pt x="78" y="125"/>
                  </a:cubicBezTo>
                  <a:cubicBezTo>
                    <a:pt x="72" y="130"/>
                    <a:pt x="36" y="133"/>
                    <a:pt x="26" y="132"/>
                  </a:cubicBezTo>
                  <a:cubicBezTo>
                    <a:pt x="17" y="130"/>
                    <a:pt x="0" y="145"/>
                    <a:pt x="1" y="152"/>
                  </a:cubicBezTo>
                  <a:cubicBezTo>
                    <a:pt x="3" y="159"/>
                    <a:pt x="39" y="148"/>
                    <a:pt x="51" y="157"/>
                  </a:cubicBezTo>
                  <a:cubicBezTo>
                    <a:pt x="64" y="165"/>
                    <a:pt x="76" y="148"/>
                    <a:pt x="83" y="158"/>
                  </a:cubicBezTo>
                  <a:cubicBezTo>
                    <a:pt x="90" y="168"/>
                    <a:pt x="105" y="161"/>
                    <a:pt x="112" y="163"/>
                  </a:cubicBezTo>
                  <a:cubicBezTo>
                    <a:pt x="119" y="166"/>
                    <a:pt x="158" y="161"/>
                    <a:pt x="158" y="161"/>
                  </a:cubicBezTo>
                  <a:cubicBezTo>
                    <a:pt x="162" y="156"/>
                    <a:pt x="164" y="149"/>
                    <a:pt x="164" y="143"/>
                  </a:cubicBezTo>
                  <a:cubicBezTo>
                    <a:pt x="164" y="134"/>
                    <a:pt x="172" y="136"/>
                    <a:pt x="180" y="134"/>
                  </a:cubicBezTo>
                  <a:cubicBezTo>
                    <a:pt x="187" y="132"/>
                    <a:pt x="193" y="121"/>
                    <a:pt x="199" y="121"/>
                  </a:cubicBezTo>
                  <a:cubicBezTo>
                    <a:pt x="205" y="121"/>
                    <a:pt x="214" y="112"/>
                    <a:pt x="220" y="114"/>
                  </a:cubicBezTo>
                  <a:cubicBezTo>
                    <a:pt x="226" y="117"/>
                    <a:pt x="234" y="128"/>
                    <a:pt x="242" y="121"/>
                  </a:cubicBezTo>
                  <a:cubicBezTo>
                    <a:pt x="250" y="115"/>
                    <a:pt x="252" y="121"/>
                    <a:pt x="263" y="107"/>
                  </a:cubicBezTo>
                  <a:cubicBezTo>
                    <a:pt x="274" y="94"/>
                    <a:pt x="281" y="96"/>
                    <a:pt x="295" y="98"/>
                  </a:cubicBezTo>
                  <a:cubicBezTo>
                    <a:pt x="311" y="100"/>
                    <a:pt x="318" y="92"/>
                    <a:pt x="323" y="82"/>
                  </a:cubicBezTo>
                  <a:cubicBezTo>
                    <a:pt x="328" y="73"/>
                    <a:pt x="342" y="73"/>
                    <a:pt x="350" y="67"/>
                  </a:cubicBezTo>
                  <a:cubicBezTo>
                    <a:pt x="359" y="61"/>
                    <a:pt x="376" y="54"/>
                    <a:pt x="382" y="51"/>
                  </a:cubicBezTo>
                  <a:cubicBezTo>
                    <a:pt x="384" y="50"/>
                    <a:pt x="385" y="47"/>
                    <a:pt x="385" y="44"/>
                  </a:cubicBezTo>
                  <a:cubicBezTo>
                    <a:pt x="372" y="34"/>
                    <a:pt x="367" y="45"/>
                    <a:pt x="355" y="3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6" name="Freeform 56"/>
            <p:cNvSpPr>
              <a:spLocks/>
            </p:cNvSpPr>
            <p:nvPr/>
          </p:nvSpPr>
          <p:spPr bwMode="auto">
            <a:xfrm>
              <a:off x="13485813" y="7089775"/>
              <a:ext cx="317500" cy="144463"/>
            </a:xfrm>
            <a:custGeom>
              <a:avLst/>
              <a:gdLst>
                <a:gd name="T0" fmla="*/ 97 w 245"/>
                <a:gd name="T1" fmla="*/ 86 h 111"/>
                <a:gd name="T2" fmla="*/ 122 w 245"/>
                <a:gd name="T3" fmla="*/ 105 h 111"/>
                <a:gd name="T4" fmla="*/ 123 w 245"/>
                <a:gd name="T5" fmla="*/ 108 h 111"/>
                <a:gd name="T6" fmla="*/ 159 w 245"/>
                <a:gd name="T7" fmla="*/ 100 h 111"/>
                <a:gd name="T8" fmla="*/ 190 w 245"/>
                <a:gd name="T9" fmla="*/ 104 h 111"/>
                <a:gd name="T10" fmla="*/ 188 w 245"/>
                <a:gd name="T11" fmla="*/ 96 h 111"/>
                <a:gd name="T12" fmla="*/ 212 w 245"/>
                <a:gd name="T13" fmla="*/ 103 h 111"/>
                <a:gd name="T14" fmla="*/ 239 w 245"/>
                <a:gd name="T15" fmla="*/ 105 h 111"/>
                <a:gd name="T16" fmla="*/ 228 w 245"/>
                <a:gd name="T17" fmla="*/ 90 h 111"/>
                <a:gd name="T18" fmla="*/ 235 w 245"/>
                <a:gd name="T19" fmla="*/ 77 h 111"/>
                <a:gd name="T20" fmla="*/ 213 w 245"/>
                <a:gd name="T21" fmla="*/ 66 h 111"/>
                <a:gd name="T22" fmla="*/ 202 w 245"/>
                <a:gd name="T23" fmla="*/ 44 h 111"/>
                <a:gd name="T24" fmla="*/ 190 w 245"/>
                <a:gd name="T25" fmla="*/ 39 h 111"/>
                <a:gd name="T26" fmla="*/ 154 w 245"/>
                <a:gd name="T27" fmla="*/ 44 h 111"/>
                <a:gd name="T28" fmla="*/ 132 w 245"/>
                <a:gd name="T29" fmla="*/ 33 h 111"/>
                <a:gd name="T30" fmla="*/ 110 w 245"/>
                <a:gd name="T31" fmla="*/ 19 h 111"/>
                <a:gd name="T32" fmla="*/ 56 w 245"/>
                <a:gd name="T33" fmla="*/ 14 h 111"/>
                <a:gd name="T34" fmla="*/ 14 w 245"/>
                <a:gd name="T35" fmla="*/ 2 h 111"/>
                <a:gd name="T36" fmla="*/ 0 w 245"/>
                <a:gd name="T37" fmla="*/ 8 h 111"/>
                <a:gd name="T38" fmla="*/ 55 w 245"/>
                <a:gd name="T39" fmla="*/ 38 h 111"/>
                <a:gd name="T40" fmla="*/ 68 w 245"/>
                <a:gd name="T41" fmla="*/ 75 h 111"/>
                <a:gd name="T42" fmla="*/ 60 w 245"/>
                <a:gd name="T43" fmla="*/ 87 h 111"/>
                <a:gd name="T44" fmla="*/ 97 w 245"/>
                <a:gd name="T45" fmla="*/ 8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5" h="111">
                  <a:moveTo>
                    <a:pt x="97" y="86"/>
                  </a:moveTo>
                  <a:cubicBezTo>
                    <a:pt x="108" y="80"/>
                    <a:pt x="112" y="93"/>
                    <a:pt x="122" y="105"/>
                  </a:cubicBezTo>
                  <a:cubicBezTo>
                    <a:pt x="122" y="106"/>
                    <a:pt x="123" y="107"/>
                    <a:pt x="123" y="108"/>
                  </a:cubicBezTo>
                  <a:cubicBezTo>
                    <a:pt x="136" y="106"/>
                    <a:pt x="146" y="102"/>
                    <a:pt x="159" y="100"/>
                  </a:cubicBezTo>
                  <a:cubicBezTo>
                    <a:pt x="168" y="99"/>
                    <a:pt x="181" y="101"/>
                    <a:pt x="190" y="104"/>
                  </a:cubicBezTo>
                  <a:cubicBezTo>
                    <a:pt x="188" y="101"/>
                    <a:pt x="187" y="98"/>
                    <a:pt x="188" y="96"/>
                  </a:cubicBezTo>
                  <a:cubicBezTo>
                    <a:pt x="191" y="90"/>
                    <a:pt x="207" y="98"/>
                    <a:pt x="212" y="103"/>
                  </a:cubicBezTo>
                  <a:cubicBezTo>
                    <a:pt x="217" y="108"/>
                    <a:pt x="234" y="111"/>
                    <a:pt x="239" y="105"/>
                  </a:cubicBezTo>
                  <a:cubicBezTo>
                    <a:pt x="245" y="100"/>
                    <a:pt x="231" y="95"/>
                    <a:pt x="228" y="90"/>
                  </a:cubicBezTo>
                  <a:cubicBezTo>
                    <a:pt x="226" y="87"/>
                    <a:pt x="230" y="82"/>
                    <a:pt x="235" y="77"/>
                  </a:cubicBezTo>
                  <a:cubicBezTo>
                    <a:pt x="226" y="72"/>
                    <a:pt x="217" y="65"/>
                    <a:pt x="213" y="66"/>
                  </a:cubicBezTo>
                  <a:cubicBezTo>
                    <a:pt x="209" y="67"/>
                    <a:pt x="209" y="44"/>
                    <a:pt x="202" y="44"/>
                  </a:cubicBezTo>
                  <a:cubicBezTo>
                    <a:pt x="196" y="44"/>
                    <a:pt x="196" y="39"/>
                    <a:pt x="190" y="39"/>
                  </a:cubicBezTo>
                  <a:cubicBezTo>
                    <a:pt x="184" y="39"/>
                    <a:pt x="160" y="39"/>
                    <a:pt x="154" y="44"/>
                  </a:cubicBezTo>
                  <a:cubicBezTo>
                    <a:pt x="148" y="49"/>
                    <a:pt x="140" y="33"/>
                    <a:pt x="132" y="33"/>
                  </a:cubicBezTo>
                  <a:cubicBezTo>
                    <a:pt x="124" y="33"/>
                    <a:pt x="115" y="25"/>
                    <a:pt x="110" y="19"/>
                  </a:cubicBezTo>
                  <a:cubicBezTo>
                    <a:pt x="106" y="13"/>
                    <a:pt x="67" y="22"/>
                    <a:pt x="56" y="14"/>
                  </a:cubicBezTo>
                  <a:cubicBezTo>
                    <a:pt x="45" y="6"/>
                    <a:pt x="25" y="0"/>
                    <a:pt x="14" y="2"/>
                  </a:cubicBezTo>
                  <a:cubicBezTo>
                    <a:pt x="11" y="2"/>
                    <a:pt x="6" y="5"/>
                    <a:pt x="0" y="8"/>
                  </a:cubicBezTo>
                  <a:cubicBezTo>
                    <a:pt x="21" y="20"/>
                    <a:pt x="51" y="17"/>
                    <a:pt x="55" y="38"/>
                  </a:cubicBezTo>
                  <a:cubicBezTo>
                    <a:pt x="59" y="63"/>
                    <a:pt x="73" y="53"/>
                    <a:pt x="68" y="75"/>
                  </a:cubicBezTo>
                  <a:cubicBezTo>
                    <a:pt x="67" y="79"/>
                    <a:pt x="64" y="83"/>
                    <a:pt x="60" y="87"/>
                  </a:cubicBezTo>
                  <a:cubicBezTo>
                    <a:pt x="76" y="88"/>
                    <a:pt x="92" y="88"/>
                    <a:pt x="97" y="8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7" name="Freeform 57"/>
            <p:cNvSpPr>
              <a:spLocks noEditPoints="1"/>
            </p:cNvSpPr>
            <p:nvPr/>
          </p:nvSpPr>
          <p:spPr bwMode="auto">
            <a:xfrm>
              <a:off x="12857163" y="7170738"/>
              <a:ext cx="855663" cy="338138"/>
            </a:xfrm>
            <a:custGeom>
              <a:avLst/>
              <a:gdLst>
                <a:gd name="T0" fmla="*/ 643 w 661"/>
                <a:gd name="T1" fmla="*/ 183 h 261"/>
                <a:gd name="T2" fmla="*/ 643 w 661"/>
                <a:gd name="T3" fmla="*/ 145 h 261"/>
                <a:gd name="T4" fmla="*/ 641 w 661"/>
                <a:gd name="T5" fmla="*/ 116 h 261"/>
                <a:gd name="T6" fmla="*/ 651 w 661"/>
                <a:gd name="T7" fmla="*/ 98 h 261"/>
                <a:gd name="T8" fmla="*/ 644 w 661"/>
                <a:gd name="T9" fmla="*/ 85 h 261"/>
                <a:gd name="T10" fmla="*/ 617 w 661"/>
                <a:gd name="T11" fmla="*/ 73 h 261"/>
                <a:gd name="T12" fmla="*/ 608 w 661"/>
                <a:gd name="T13" fmla="*/ 43 h 261"/>
                <a:gd name="T14" fmla="*/ 583 w 661"/>
                <a:gd name="T15" fmla="*/ 24 h 261"/>
                <a:gd name="T16" fmla="*/ 546 w 661"/>
                <a:gd name="T17" fmla="*/ 25 h 261"/>
                <a:gd name="T18" fmla="*/ 481 w 661"/>
                <a:gd name="T19" fmla="*/ 46 h 261"/>
                <a:gd name="T20" fmla="*/ 420 w 661"/>
                <a:gd name="T21" fmla="*/ 48 h 261"/>
                <a:gd name="T22" fmla="*/ 378 w 661"/>
                <a:gd name="T23" fmla="*/ 34 h 261"/>
                <a:gd name="T24" fmla="*/ 347 w 661"/>
                <a:gd name="T25" fmla="*/ 20 h 261"/>
                <a:gd name="T26" fmla="*/ 294 w 661"/>
                <a:gd name="T27" fmla="*/ 6 h 261"/>
                <a:gd name="T28" fmla="*/ 188 w 661"/>
                <a:gd name="T29" fmla="*/ 39 h 261"/>
                <a:gd name="T30" fmla="*/ 111 w 661"/>
                <a:gd name="T31" fmla="*/ 43 h 261"/>
                <a:gd name="T32" fmla="*/ 93 w 661"/>
                <a:gd name="T33" fmla="*/ 70 h 261"/>
                <a:gd name="T34" fmla="*/ 19 w 661"/>
                <a:gd name="T35" fmla="*/ 77 h 261"/>
                <a:gd name="T36" fmla="*/ 12 w 661"/>
                <a:gd name="T37" fmla="*/ 103 h 261"/>
                <a:gd name="T38" fmla="*/ 26 w 661"/>
                <a:gd name="T39" fmla="*/ 112 h 261"/>
                <a:gd name="T40" fmla="*/ 30 w 661"/>
                <a:gd name="T41" fmla="*/ 138 h 261"/>
                <a:gd name="T42" fmla="*/ 31 w 661"/>
                <a:gd name="T43" fmla="*/ 163 h 261"/>
                <a:gd name="T44" fmla="*/ 31 w 661"/>
                <a:gd name="T45" fmla="*/ 182 h 261"/>
                <a:gd name="T46" fmla="*/ 48 w 661"/>
                <a:gd name="T47" fmla="*/ 200 h 261"/>
                <a:gd name="T48" fmla="*/ 71 w 661"/>
                <a:gd name="T49" fmla="*/ 214 h 261"/>
                <a:gd name="T50" fmla="*/ 89 w 661"/>
                <a:gd name="T51" fmla="*/ 220 h 261"/>
                <a:gd name="T52" fmla="*/ 111 w 661"/>
                <a:gd name="T53" fmla="*/ 242 h 261"/>
                <a:gd name="T54" fmla="*/ 156 w 661"/>
                <a:gd name="T55" fmla="*/ 234 h 261"/>
                <a:gd name="T56" fmla="*/ 184 w 661"/>
                <a:gd name="T57" fmla="*/ 221 h 261"/>
                <a:gd name="T58" fmla="*/ 232 w 661"/>
                <a:gd name="T59" fmla="*/ 249 h 261"/>
                <a:gd name="T60" fmla="*/ 269 w 661"/>
                <a:gd name="T61" fmla="*/ 242 h 261"/>
                <a:gd name="T62" fmla="*/ 301 w 661"/>
                <a:gd name="T63" fmla="*/ 222 h 261"/>
                <a:gd name="T64" fmla="*/ 329 w 661"/>
                <a:gd name="T65" fmla="*/ 228 h 261"/>
                <a:gd name="T66" fmla="*/ 356 w 661"/>
                <a:gd name="T67" fmla="*/ 221 h 261"/>
                <a:gd name="T68" fmla="*/ 346 w 661"/>
                <a:gd name="T69" fmla="*/ 249 h 261"/>
                <a:gd name="T70" fmla="*/ 347 w 661"/>
                <a:gd name="T71" fmla="*/ 261 h 261"/>
                <a:gd name="T72" fmla="*/ 368 w 661"/>
                <a:gd name="T73" fmla="*/ 237 h 261"/>
                <a:gd name="T74" fmla="*/ 382 w 661"/>
                <a:gd name="T75" fmla="*/ 228 h 261"/>
                <a:gd name="T76" fmla="*/ 414 w 661"/>
                <a:gd name="T77" fmla="*/ 228 h 261"/>
                <a:gd name="T78" fmla="*/ 436 w 661"/>
                <a:gd name="T79" fmla="*/ 224 h 261"/>
                <a:gd name="T80" fmla="*/ 476 w 661"/>
                <a:gd name="T81" fmla="*/ 226 h 261"/>
                <a:gd name="T82" fmla="*/ 523 w 661"/>
                <a:gd name="T83" fmla="*/ 212 h 261"/>
                <a:gd name="T84" fmla="*/ 562 w 661"/>
                <a:gd name="T85" fmla="*/ 206 h 261"/>
                <a:gd name="T86" fmla="*/ 575 w 661"/>
                <a:gd name="T87" fmla="*/ 210 h 261"/>
                <a:gd name="T88" fmla="*/ 591 w 661"/>
                <a:gd name="T89" fmla="*/ 198 h 261"/>
                <a:gd name="T90" fmla="*/ 622 w 661"/>
                <a:gd name="T91" fmla="*/ 205 h 261"/>
                <a:gd name="T92" fmla="*/ 659 w 661"/>
                <a:gd name="T93" fmla="*/ 210 h 261"/>
                <a:gd name="T94" fmla="*/ 643 w 661"/>
                <a:gd name="T95" fmla="*/ 183 h 261"/>
                <a:gd name="T96" fmla="*/ 57 w 661"/>
                <a:gd name="T97" fmla="*/ 49 h 261"/>
                <a:gd name="T98" fmla="*/ 104 w 661"/>
                <a:gd name="T99" fmla="*/ 44 h 261"/>
                <a:gd name="T100" fmla="*/ 78 w 661"/>
                <a:gd name="T101" fmla="*/ 23 h 261"/>
                <a:gd name="T102" fmla="*/ 69 w 661"/>
                <a:gd name="T103" fmla="*/ 4 h 261"/>
                <a:gd name="T104" fmla="*/ 55 w 661"/>
                <a:gd name="T105" fmla="*/ 7 h 261"/>
                <a:gd name="T106" fmla="*/ 19 w 661"/>
                <a:gd name="T107" fmla="*/ 7 h 261"/>
                <a:gd name="T108" fmla="*/ 22 w 661"/>
                <a:gd name="T109" fmla="*/ 30 h 261"/>
                <a:gd name="T110" fmla="*/ 12 w 661"/>
                <a:gd name="T111" fmla="*/ 47 h 261"/>
                <a:gd name="T112" fmla="*/ 4 w 661"/>
                <a:gd name="T113" fmla="*/ 59 h 261"/>
                <a:gd name="T114" fmla="*/ 24 w 661"/>
                <a:gd name="T115" fmla="*/ 69 h 261"/>
                <a:gd name="T116" fmla="*/ 57 w 661"/>
                <a:gd name="T117" fmla="*/ 4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261">
                  <a:moveTo>
                    <a:pt x="643" y="183"/>
                  </a:moveTo>
                  <a:cubicBezTo>
                    <a:pt x="637" y="181"/>
                    <a:pt x="646" y="151"/>
                    <a:pt x="643" y="145"/>
                  </a:cubicBezTo>
                  <a:cubicBezTo>
                    <a:pt x="640" y="140"/>
                    <a:pt x="633" y="116"/>
                    <a:pt x="641" y="116"/>
                  </a:cubicBezTo>
                  <a:cubicBezTo>
                    <a:pt x="649" y="116"/>
                    <a:pt x="641" y="99"/>
                    <a:pt x="651" y="98"/>
                  </a:cubicBezTo>
                  <a:cubicBezTo>
                    <a:pt x="649" y="92"/>
                    <a:pt x="646" y="87"/>
                    <a:pt x="644" y="85"/>
                  </a:cubicBezTo>
                  <a:cubicBezTo>
                    <a:pt x="639" y="81"/>
                    <a:pt x="623" y="89"/>
                    <a:pt x="617" y="73"/>
                  </a:cubicBezTo>
                  <a:cubicBezTo>
                    <a:pt x="611" y="58"/>
                    <a:pt x="617" y="56"/>
                    <a:pt x="608" y="43"/>
                  </a:cubicBezTo>
                  <a:cubicBezTo>
                    <a:pt x="598" y="31"/>
                    <a:pt x="594" y="18"/>
                    <a:pt x="583" y="24"/>
                  </a:cubicBezTo>
                  <a:cubicBezTo>
                    <a:pt x="578" y="26"/>
                    <a:pt x="562" y="26"/>
                    <a:pt x="546" y="25"/>
                  </a:cubicBezTo>
                  <a:cubicBezTo>
                    <a:pt x="529" y="40"/>
                    <a:pt x="492" y="51"/>
                    <a:pt x="481" y="46"/>
                  </a:cubicBezTo>
                  <a:cubicBezTo>
                    <a:pt x="467" y="41"/>
                    <a:pt x="440" y="48"/>
                    <a:pt x="420" y="48"/>
                  </a:cubicBezTo>
                  <a:cubicBezTo>
                    <a:pt x="399" y="48"/>
                    <a:pt x="394" y="33"/>
                    <a:pt x="378" y="34"/>
                  </a:cubicBezTo>
                  <a:cubicBezTo>
                    <a:pt x="362" y="36"/>
                    <a:pt x="362" y="20"/>
                    <a:pt x="347" y="20"/>
                  </a:cubicBezTo>
                  <a:cubicBezTo>
                    <a:pt x="331" y="20"/>
                    <a:pt x="343" y="13"/>
                    <a:pt x="294" y="6"/>
                  </a:cubicBezTo>
                  <a:cubicBezTo>
                    <a:pt x="245" y="0"/>
                    <a:pt x="203" y="26"/>
                    <a:pt x="188" y="39"/>
                  </a:cubicBezTo>
                  <a:cubicBezTo>
                    <a:pt x="172" y="53"/>
                    <a:pt x="116" y="40"/>
                    <a:pt x="111" y="43"/>
                  </a:cubicBezTo>
                  <a:cubicBezTo>
                    <a:pt x="105" y="47"/>
                    <a:pt x="112" y="63"/>
                    <a:pt x="93" y="70"/>
                  </a:cubicBezTo>
                  <a:cubicBezTo>
                    <a:pt x="74" y="78"/>
                    <a:pt x="33" y="70"/>
                    <a:pt x="19" y="77"/>
                  </a:cubicBezTo>
                  <a:cubicBezTo>
                    <a:pt x="5" y="83"/>
                    <a:pt x="0" y="104"/>
                    <a:pt x="12" y="103"/>
                  </a:cubicBezTo>
                  <a:cubicBezTo>
                    <a:pt x="24" y="102"/>
                    <a:pt x="30" y="107"/>
                    <a:pt x="26" y="112"/>
                  </a:cubicBezTo>
                  <a:cubicBezTo>
                    <a:pt x="23" y="118"/>
                    <a:pt x="36" y="132"/>
                    <a:pt x="30" y="138"/>
                  </a:cubicBezTo>
                  <a:cubicBezTo>
                    <a:pt x="23" y="145"/>
                    <a:pt x="22" y="157"/>
                    <a:pt x="31" y="163"/>
                  </a:cubicBezTo>
                  <a:cubicBezTo>
                    <a:pt x="39" y="169"/>
                    <a:pt x="40" y="181"/>
                    <a:pt x="31" y="182"/>
                  </a:cubicBezTo>
                  <a:cubicBezTo>
                    <a:pt x="21" y="184"/>
                    <a:pt x="48" y="195"/>
                    <a:pt x="48" y="200"/>
                  </a:cubicBezTo>
                  <a:cubicBezTo>
                    <a:pt x="49" y="206"/>
                    <a:pt x="71" y="208"/>
                    <a:pt x="71" y="214"/>
                  </a:cubicBezTo>
                  <a:cubicBezTo>
                    <a:pt x="71" y="221"/>
                    <a:pt x="78" y="223"/>
                    <a:pt x="89" y="220"/>
                  </a:cubicBezTo>
                  <a:cubicBezTo>
                    <a:pt x="100" y="216"/>
                    <a:pt x="104" y="232"/>
                    <a:pt x="111" y="242"/>
                  </a:cubicBezTo>
                  <a:cubicBezTo>
                    <a:pt x="117" y="252"/>
                    <a:pt x="156" y="245"/>
                    <a:pt x="156" y="234"/>
                  </a:cubicBezTo>
                  <a:cubicBezTo>
                    <a:pt x="156" y="222"/>
                    <a:pt x="167" y="219"/>
                    <a:pt x="184" y="221"/>
                  </a:cubicBezTo>
                  <a:cubicBezTo>
                    <a:pt x="202" y="222"/>
                    <a:pt x="224" y="246"/>
                    <a:pt x="232" y="249"/>
                  </a:cubicBezTo>
                  <a:cubicBezTo>
                    <a:pt x="241" y="252"/>
                    <a:pt x="258" y="242"/>
                    <a:pt x="269" y="242"/>
                  </a:cubicBezTo>
                  <a:cubicBezTo>
                    <a:pt x="280" y="242"/>
                    <a:pt x="295" y="225"/>
                    <a:pt x="301" y="222"/>
                  </a:cubicBezTo>
                  <a:cubicBezTo>
                    <a:pt x="308" y="218"/>
                    <a:pt x="319" y="234"/>
                    <a:pt x="329" y="228"/>
                  </a:cubicBezTo>
                  <a:cubicBezTo>
                    <a:pt x="338" y="223"/>
                    <a:pt x="349" y="217"/>
                    <a:pt x="356" y="221"/>
                  </a:cubicBezTo>
                  <a:cubicBezTo>
                    <a:pt x="362" y="225"/>
                    <a:pt x="340" y="241"/>
                    <a:pt x="346" y="249"/>
                  </a:cubicBezTo>
                  <a:cubicBezTo>
                    <a:pt x="349" y="253"/>
                    <a:pt x="348" y="257"/>
                    <a:pt x="347" y="261"/>
                  </a:cubicBezTo>
                  <a:cubicBezTo>
                    <a:pt x="369" y="258"/>
                    <a:pt x="367" y="243"/>
                    <a:pt x="368" y="237"/>
                  </a:cubicBezTo>
                  <a:cubicBezTo>
                    <a:pt x="369" y="230"/>
                    <a:pt x="375" y="223"/>
                    <a:pt x="382" y="228"/>
                  </a:cubicBezTo>
                  <a:cubicBezTo>
                    <a:pt x="389" y="234"/>
                    <a:pt x="398" y="235"/>
                    <a:pt x="414" y="228"/>
                  </a:cubicBezTo>
                  <a:cubicBezTo>
                    <a:pt x="429" y="221"/>
                    <a:pt x="430" y="217"/>
                    <a:pt x="436" y="224"/>
                  </a:cubicBezTo>
                  <a:cubicBezTo>
                    <a:pt x="441" y="231"/>
                    <a:pt x="454" y="226"/>
                    <a:pt x="476" y="226"/>
                  </a:cubicBezTo>
                  <a:cubicBezTo>
                    <a:pt x="498" y="226"/>
                    <a:pt x="503" y="210"/>
                    <a:pt x="523" y="212"/>
                  </a:cubicBezTo>
                  <a:cubicBezTo>
                    <a:pt x="544" y="213"/>
                    <a:pt x="562" y="206"/>
                    <a:pt x="562" y="206"/>
                  </a:cubicBezTo>
                  <a:cubicBezTo>
                    <a:pt x="575" y="210"/>
                    <a:pt x="575" y="210"/>
                    <a:pt x="575" y="210"/>
                  </a:cubicBezTo>
                  <a:cubicBezTo>
                    <a:pt x="581" y="205"/>
                    <a:pt x="581" y="200"/>
                    <a:pt x="591" y="198"/>
                  </a:cubicBezTo>
                  <a:cubicBezTo>
                    <a:pt x="608" y="196"/>
                    <a:pt x="614" y="209"/>
                    <a:pt x="622" y="205"/>
                  </a:cubicBezTo>
                  <a:cubicBezTo>
                    <a:pt x="631" y="200"/>
                    <a:pt x="657" y="229"/>
                    <a:pt x="659" y="210"/>
                  </a:cubicBezTo>
                  <a:cubicBezTo>
                    <a:pt x="661" y="206"/>
                    <a:pt x="648" y="184"/>
                    <a:pt x="643" y="183"/>
                  </a:cubicBezTo>
                  <a:close/>
                  <a:moveTo>
                    <a:pt x="57" y="49"/>
                  </a:moveTo>
                  <a:cubicBezTo>
                    <a:pt x="70" y="44"/>
                    <a:pt x="98" y="50"/>
                    <a:pt x="104" y="44"/>
                  </a:cubicBezTo>
                  <a:cubicBezTo>
                    <a:pt x="111" y="38"/>
                    <a:pt x="87" y="30"/>
                    <a:pt x="78" y="23"/>
                  </a:cubicBezTo>
                  <a:cubicBezTo>
                    <a:pt x="73" y="18"/>
                    <a:pt x="71" y="10"/>
                    <a:pt x="69" y="4"/>
                  </a:cubicBezTo>
                  <a:cubicBezTo>
                    <a:pt x="65" y="7"/>
                    <a:pt x="60" y="9"/>
                    <a:pt x="55" y="7"/>
                  </a:cubicBezTo>
                  <a:cubicBezTo>
                    <a:pt x="46" y="2"/>
                    <a:pt x="23" y="5"/>
                    <a:pt x="19" y="7"/>
                  </a:cubicBezTo>
                  <a:cubicBezTo>
                    <a:pt x="15" y="8"/>
                    <a:pt x="22" y="22"/>
                    <a:pt x="22" y="30"/>
                  </a:cubicBezTo>
                  <a:cubicBezTo>
                    <a:pt x="22" y="39"/>
                    <a:pt x="12" y="41"/>
                    <a:pt x="12" y="47"/>
                  </a:cubicBezTo>
                  <a:cubicBezTo>
                    <a:pt x="12" y="51"/>
                    <a:pt x="8" y="54"/>
                    <a:pt x="4" y="59"/>
                  </a:cubicBezTo>
                  <a:cubicBezTo>
                    <a:pt x="11" y="64"/>
                    <a:pt x="17" y="69"/>
                    <a:pt x="24" y="69"/>
                  </a:cubicBezTo>
                  <a:cubicBezTo>
                    <a:pt x="39" y="69"/>
                    <a:pt x="45" y="53"/>
                    <a:pt x="57" y="4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8" name="Freeform 58"/>
            <p:cNvSpPr>
              <a:spLocks/>
            </p:cNvSpPr>
            <p:nvPr/>
          </p:nvSpPr>
          <p:spPr bwMode="auto">
            <a:xfrm>
              <a:off x="15246351" y="7512050"/>
              <a:ext cx="107950" cy="101600"/>
            </a:xfrm>
            <a:custGeom>
              <a:avLst/>
              <a:gdLst>
                <a:gd name="T0" fmla="*/ 40 w 84"/>
                <a:gd name="T1" fmla="*/ 1 h 78"/>
                <a:gd name="T2" fmla="*/ 0 w 84"/>
                <a:gd name="T3" fmla="*/ 24 h 78"/>
                <a:gd name="T4" fmla="*/ 6 w 84"/>
                <a:gd name="T5" fmla="*/ 34 h 78"/>
                <a:gd name="T6" fmla="*/ 27 w 84"/>
                <a:gd name="T7" fmla="*/ 57 h 78"/>
                <a:gd name="T8" fmla="*/ 30 w 84"/>
                <a:gd name="T9" fmla="*/ 78 h 78"/>
                <a:gd name="T10" fmla="*/ 45 w 84"/>
                <a:gd name="T11" fmla="*/ 77 h 78"/>
                <a:gd name="T12" fmla="*/ 80 w 84"/>
                <a:gd name="T13" fmla="*/ 35 h 78"/>
                <a:gd name="T14" fmla="*/ 40 w 84"/>
                <a:gd name="T15" fmla="*/ 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8">
                  <a:moveTo>
                    <a:pt x="40" y="1"/>
                  </a:moveTo>
                  <a:cubicBezTo>
                    <a:pt x="27" y="0"/>
                    <a:pt x="3" y="13"/>
                    <a:pt x="0" y="24"/>
                  </a:cubicBezTo>
                  <a:cubicBezTo>
                    <a:pt x="3" y="27"/>
                    <a:pt x="5" y="30"/>
                    <a:pt x="6" y="34"/>
                  </a:cubicBezTo>
                  <a:cubicBezTo>
                    <a:pt x="9" y="44"/>
                    <a:pt x="17" y="52"/>
                    <a:pt x="27" y="57"/>
                  </a:cubicBezTo>
                  <a:cubicBezTo>
                    <a:pt x="33" y="61"/>
                    <a:pt x="32" y="70"/>
                    <a:pt x="30" y="78"/>
                  </a:cubicBezTo>
                  <a:cubicBezTo>
                    <a:pt x="36" y="78"/>
                    <a:pt x="42" y="78"/>
                    <a:pt x="45" y="77"/>
                  </a:cubicBezTo>
                  <a:cubicBezTo>
                    <a:pt x="56" y="74"/>
                    <a:pt x="77" y="43"/>
                    <a:pt x="80" y="35"/>
                  </a:cubicBezTo>
                  <a:cubicBezTo>
                    <a:pt x="84" y="26"/>
                    <a:pt x="53" y="2"/>
                    <a:pt x="40" y="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59" name="Freeform 59"/>
            <p:cNvSpPr>
              <a:spLocks/>
            </p:cNvSpPr>
            <p:nvPr/>
          </p:nvSpPr>
          <p:spPr bwMode="auto">
            <a:xfrm>
              <a:off x="17302163" y="7134225"/>
              <a:ext cx="314325" cy="296863"/>
            </a:xfrm>
            <a:custGeom>
              <a:avLst/>
              <a:gdLst>
                <a:gd name="T0" fmla="*/ 232 w 242"/>
                <a:gd name="T1" fmla="*/ 11 h 229"/>
                <a:gd name="T2" fmla="*/ 203 w 242"/>
                <a:gd name="T3" fmla="*/ 0 h 229"/>
                <a:gd name="T4" fmla="*/ 182 w 242"/>
                <a:gd name="T5" fmla="*/ 27 h 229"/>
                <a:gd name="T6" fmla="*/ 158 w 242"/>
                <a:gd name="T7" fmla="*/ 45 h 229"/>
                <a:gd name="T8" fmla="*/ 144 w 242"/>
                <a:gd name="T9" fmla="*/ 59 h 229"/>
                <a:gd name="T10" fmla="*/ 121 w 242"/>
                <a:gd name="T11" fmla="*/ 66 h 229"/>
                <a:gd name="T12" fmla="*/ 99 w 242"/>
                <a:gd name="T13" fmla="*/ 57 h 229"/>
                <a:gd name="T14" fmla="*/ 76 w 242"/>
                <a:gd name="T15" fmla="*/ 81 h 229"/>
                <a:gd name="T16" fmla="*/ 10 w 242"/>
                <a:gd name="T17" fmla="*/ 118 h 229"/>
                <a:gd name="T18" fmla="*/ 0 w 242"/>
                <a:gd name="T19" fmla="*/ 133 h 229"/>
                <a:gd name="T20" fmla="*/ 41 w 242"/>
                <a:gd name="T21" fmla="*/ 153 h 229"/>
                <a:gd name="T22" fmla="*/ 20 w 242"/>
                <a:gd name="T23" fmla="*/ 191 h 229"/>
                <a:gd name="T24" fmla="*/ 26 w 242"/>
                <a:gd name="T25" fmla="*/ 212 h 229"/>
                <a:gd name="T26" fmla="*/ 44 w 242"/>
                <a:gd name="T27" fmla="*/ 221 h 229"/>
                <a:gd name="T28" fmla="*/ 71 w 242"/>
                <a:gd name="T29" fmla="*/ 216 h 229"/>
                <a:gd name="T30" fmla="*/ 79 w 242"/>
                <a:gd name="T31" fmla="*/ 221 h 229"/>
                <a:gd name="T32" fmla="*/ 100 w 242"/>
                <a:gd name="T33" fmla="*/ 205 h 229"/>
                <a:gd name="T34" fmla="*/ 132 w 242"/>
                <a:gd name="T35" fmla="*/ 198 h 229"/>
                <a:gd name="T36" fmla="*/ 150 w 242"/>
                <a:gd name="T37" fmla="*/ 191 h 229"/>
                <a:gd name="T38" fmla="*/ 119 w 242"/>
                <a:gd name="T39" fmla="*/ 162 h 229"/>
                <a:gd name="T40" fmla="*/ 129 w 242"/>
                <a:gd name="T41" fmla="*/ 131 h 229"/>
                <a:gd name="T42" fmla="*/ 190 w 242"/>
                <a:gd name="T43" fmla="*/ 93 h 229"/>
                <a:gd name="T44" fmla="*/ 203 w 242"/>
                <a:gd name="T45" fmla="*/ 51 h 229"/>
                <a:gd name="T46" fmla="*/ 242 w 242"/>
                <a:gd name="T47" fmla="*/ 13 h 229"/>
                <a:gd name="T48" fmla="*/ 232 w 242"/>
                <a:gd name="T49" fmla="*/ 1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29">
                  <a:moveTo>
                    <a:pt x="232" y="11"/>
                  </a:moveTo>
                  <a:cubicBezTo>
                    <a:pt x="219" y="16"/>
                    <a:pt x="214" y="0"/>
                    <a:pt x="203" y="0"/>
                  </a:cubicBezTo>
                  <a:cubicBezTo>
                    <a:pt x="192" y="0"/>
                    <a:pt x="194" y="27"/>
                    <a:pt x="182" y="27"/>
                  </a:cubicBezTo>
                  <a:cubicBezTo>
                    <a:pt x="171" y="27"/>
                    <a:pt x="173" y="43"/>
                    <a:pt x="158" y="45"/>
                  </a:cubicBezTo>
                  <a:cubicBezTo>
                    <a:pt x="142" y="47"/>
                    <a:pt x="137" y="47"/>
                    <a:pt x="144" y="59"/>
                  </a:cubicBezTo>
                  <a:cubicBezTo>
                    <a:pt x="151" y="70"/>
                    <a:pt x="135" y="66"/>
                    <a:pt x="121" y="66"/>
                  </a:cubicBezTo>
                  <a:cubicBezTo>
                    <a:pt x="108" y="66"/>
                    <a:pt x="108" y="57"/>
                    <a:pt x="99" y="57"/>
                  </a:cubicBezTo>
                  <a:cubicBezTo>
                    <a:pt x="90" y="57"/>
                    <a:pt x="83" y="72"/>
                    <a:pt x="76" y="81"/>
                  </a:cubicBezTo>
                  <a:cubicBezTo>
                    <a:pt x="69" y="90"/>
                    <a:pt x="24" y="111"/>
                    <a:pt x="10" y="118"/>
                  </a:cubicBezTo>
                  <a:cubicBezTo>
                    <a:pt x="6" y="120"/>
                    <a:pt x="3" y="126"/>
                    <a:pt x="0" y="133"/>
                  </a:cubicBezTo>
                  <a:cubicBezTo>
                    <a:pt x="17" y="134"/>
                    <a:pt x="33" y="144"/>
                    <a:pt x="41" y="153"/>
                  </a:cubicBezTo>
                  <a:cubicBezTo>
                    <a:pt x="50" y="165"/>
                    <a:pt x="29" y="179"/>
                    <a:pt x="20" y="191"/>
                  </a:cubicBezTo>
                  <a:cubicBezTo>
                    <a:pt x="10" y="202"/>
                    <a:pt x="26" y="203"/>
                    <a:pt x="26" y="212"/>
                  </a:cubicBezTo>
                  <a:cubicBezTo>
                    <a:pt x="27" y="222"/>
                    <a:pt x="39" y="229"/>
                    <a:pt x="44" y="221"/>
                  </a:cubicBezTo>
                  <a:cubicBezTo>
                    <a:pt x="48" y="213"/>
                    <a:pt x="56" y="216"/>
                    <a:pt x="71" y="216"/>
                  </a:cubicBezTo>
                  <a:cubicBezTo>
                    <a:pt x="75" y="216"/>
                    <a:pt x="77" y="218"/>
                    <a:pt x="79" y="221"/>
                  </a:cubicBezTo>
                  <a:cubicBezTo>
                    <a:pt x="87" y="214"/>
                    <a:pt x="97" y="208"/>
                    <a:pt x="100" y="205"/>
                  </a:cubicBezTo>
                  <a:cubicBezTo>
                    <a:pt x="105" y="199"/>
                    <a:pt x="119" y="198"/>
                    <a:pt x="132" y="198"/>
                  </a:cubicBezTo>
                  <a:cubicBezTo>
                    <a:pt x="139" y="198"/>
                    <a:pt x="145" y="196"/>
                    <a:pt x="150" y="191"/>
                  </a:cubicBezTo>
                  <a:cubicBezTo>
                    <a:pt x="137" y="177"/>
                    <a:pt x="124" y="165"/>
                    <a:pt x="119" y="162"/>
                  </a:cubicBezTo>
                  <a:cubicBezTo>
                    <a:pt x="107" y="155"/>
                    <a:pt x="114" y="134"/>
                    <a:pt x="129" y="131"/>
                  </a:cubicBezTo>
                  <a:cubicBezTo>
                    <a:pt x="144" y="127"/>
                    <a:pt x="179" y="99"/>
                    <a:pt x="190" y="93"/>
                  </a:cubicBezTo>
                  <a:cubicBezTo>
                    <a:pt x="201" y="87"/>
                    <a:pt x="194" y="67"/>
                    <a:pt x="203" y="51"/>
                  </a:cubicBezTo>
                  <a:cubicBezTo>
                    <a:pt x="207" y="42"/>
                    <a:pt x="225" y="26"/>
                    <a:pt x="242" y="13"/>
                  </a:cubicBezTo>
                  <a:cubicBezTo>
                    <a:pt x="238" y="11"/>
                    <a:pt x="235" y="10"/>
                    <a:pt x="232" y="1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0" name="Freeform 60"/>
            <p:cNvSpPr>
              <a:spLocks/>
            </p:cNvSpPr>
            <p:nvPr/>
          </p:nvSpPr>
          <p:spPr bwMode="auto">
            <a:xfrm>
              <a:off x="15341601" y="7799388"/>
              <a:ext cx="349250" cy="201613"/>
            </a:xfrm>
            <a:custGeom>
              <a:avLst/>
              <a:gdLst>
                <a:gd name="T0" fmla="*/ 265 w 269"/>
                <a:gd name="T1" fmla="*/ 99 h 156"/>
                <a:gd name="T2" fmla="*/ 257 w 269"/>
                <a:gd name="T3" fmla="*/ 99 h 156"/>
                <a:gd name="T4" fmla="*/ 211 w 269"/>
                <a:gd name="T5" fmla="*/ 91 h 156"/>
                <a:gd name="T6" fmla="*/ 143 w 269"/>
                <a:gd name="T7" fmla="*/ 63 h 156"/>
                <a:gd name="T8" fmla="*/ 71 w 269"/>
                <a:gd name="T9" fmla="*/ 11 h 156"/>
                <a:gd name="T10" fmla="*/ 43 w 269"/>
                <a:gd name="T11" fmla="*/ 6 h 156"/>
                <a:gd name="T12" fmla="*/ 22 w 269"/>
                <a:gd name="T13" fmla="*/ 12 h 156"/>
                <a:gd name="T14" fmla="*/ 6 w 269"/>
                <a:gd name="T15" fmla="*/ 32 h 156"/>
                <a:gd name="T16" fmla="*/ 0 w 269"/>
                <a:gd name="T17" fmla="*/ 59 h 156"/>
                <a:gd name="T18" fmla="*/ 18 w 269"/>
                <a:gd name="T19" fmla="*/ 73 h 156"/>
                <a:gd name="T20" fmla="*/ 46 w 269"/>
                <a:gd name="T21" fmla="*/ 86 h 156"/>
                <a:gd name="T22" fmla="*/ 72 w 269"/>
                <a:gd name="T23" fmla="*/ 100 h 156"/>
                <a:gd name="T24" fmla="*/ 101 w 269"/>
                <a:gd name="T25" fmla="*/ 117 h 156"/>
                <a:gd name="T26" fmla="*/ 135 w 269"/>
                <a:gd name="T27" fmla="*/ 111 h 156"/>
                <a:gd name="T28" fmla="*/ 154 w 269"/>
                <a:gd name="T29" fmla="*/ 131 h 156"/>
                <a:gd name="T30" fmla="*/ 200 w 269"/>
                <a:gd name="T31" fmla="*/ 149 h 156"/>
                <a:gd name="T32" fmla="*/ 261 w 269"/>
                <a:gd name="T33" fmla="*/ 143 h 156"/>
                <a:gd name="T34" fmla="*/ 263 w 269"/>
                <a:gd name="T35" fmla="*/ 107 h 156"/>
                <a:gd name="T36" fmla="*/ 265 w 269"/>
                <a:gd name="T37" fmla="*/ 9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56">
                  <a:moveTo>
                    <a:pt x="265" y="99"/>
                  </a:moveTo>
                  <a:cubicBezTo>
                    <a:pt x="263" y="99"/>
                    <a:pt x="260" y="99"/>
                    <a:pt x="257" y="99"/>
                  </a:cubicBezTo>
                  <a:cubicBezTo>
                    <a:pt x="237" y="100"/>
                    <a:pt x="224" y="90"/>
                    <a:pt x="211" y="91"/>
                  </a:cubicBezTo>
                  <a:cubicBezTo>
                    <a:pt x="198" y="91"/>
                    <a:pt x="159" y="76"/>
                    <a:pt x="143" y="63"/>
                  </a:cubicBezTo>
                  <a:cubicBezTo>
                    <a:pt x="127" y="50"/>
                    <a:pt x="82" y="22"/>
                    <a:pt x="71" y="11"/>
                  </a:cubicBezTo>
                  <a:cubicBezTo>
                    <a:pt x="60" y="0"/>
                    <a:pt x="45" y="0"/>
                    <a:pt x="43" y="6"/>
                  </a:cubicBezTo>
                  <a:cubicBezTo>
                    <a:pt x="42" y="11"/>
                    <a:pt x="34" y="11"/>
                    <a:pt x="22" y="12"/>
                  </a:cubicBezTo>
                  <a:cubicBezTo>
                    <a:pt x="18" y="18"/>
                    <a:pt x="6" y="25"/>
                    <a:pt x="6" y="32"/>
                  </a:cubicBezTo>
                  <a:cubicBezTo>
                    <a:pt x="6" y="41"/>
                    <a:pt x="0" y="52"/>
                    <a:pt x="0" y="59"/>
                  </a:cubicBezTo>
                  <a:cubicBezTo>
                    <a:pt x="0" y="66"/>
                    <a:pt x="14" y="67"/>
                    <a:pt x="18" y="73"/>
                  </a:cubicBezTo>
                  <a:cubicBezTo>
                    <a:pt x="22" y="78"/>
                    <a:pt x="44" y="81"/>
                    <a:pt x="46" y="86"/>
                  </a:cubicBezTo>
                  <a:cubicBezTo>
                    <a:pt x="47" y="92"/>
                    <a:pt x="63" y="99"/>
                    <a:pt x="72" y="100"/>
                  </a:cubicBezTo>
                  <a:cubicBezTo>
                    <a:pt x="82" y="102"/>
                    <a:pt x="96" y="113"/>
                    <a:pt x="101" y="117"/>
                  </a:cubicBezTo>
                  <a:cubicBezTo>
                    <a:pt x="107" y="121"/>
                    <a:pt x="128" y="111"/>
                    <a:pt x="135" y="111"/>
                  </a:cubicBezTo>
                  <a:cubicBezTo>
                    <a:pt x="142" y="111"/>
                    <a:pt x="153" y="124"/>
                    <a:pt x="154" y="131"/>
                  </a:cubicBezTo>
                  <a:cubicBezTo>
                    <a:pt x="156" y="138"/>
                    <a:pt x="192" y="142"/>
                    <a:pt x="200" y="149"/>
                  </a:cubicBezTo>
                  <a:cubicBezTo>
                    <a:pt x="208" y="156"/>
                    <a:pt x="253" y="152"/>
                    <a:pt x="261" y="143"/>
                  </a:cubicBezTo>
                  <a:cubicBezTo>
                    <a:pt x="269" y="135"/>
                    <a:pt x="263" y="120"/>
                    <a:pt x="263" y="107"/>
                  </a:cubicBezTo>
                  <a:cubicBezTo>
                    <a:pt x="263" y="103"/>
                    <a:pt x="264" y="101"/>
                    <a:pt x="265" y="9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1" name="Freeform 61"/>
            <p:cNvSpPr>
              <a:spLocks/>
            </p:cNvSpPr>
            <p:nvPr/>
          </p:nvSpPr>
          <p:spPr bwMode="auto">
            <a:xfrm>
              <a:off x="15849601" y="7889875"/>
              <a:ext cx="388938" cy="862013"/>
            </a:xfrm>
            <a:custGeom>
              <a:avLst/>
              <a:gdLst>
                <a:gd name="T0" fmla="*/ 243 w 300"/>
                <a:gd name="T1" fmla="*/ 604 h 665"/>
                <a:gd name="T2" fmla="*/ 232 w 300"/>
                <a:gd name="T3" fmla="*/ 578 h 665"/>
                <a:gd name="T4" fmla="*/ 218 w 300"/>
                <a:gd name="T5" fmla="*/ 535 h 665"/>
                <a:gd name="T6" fmla="*/ 205 w 300"/>
                <a:gd name="T7" fmla="*/ 497 h 665"/>
                <a:gd name="T8" fmla="*/ 211 w 300"/>
                <a:gd name="T9" fmla="*/ 472 h 665"/>
                <a:gd name="T10" fmla="*/ 212 w 300"/>
                <a:gd name="T11" fmla="*/ 456 h 665"/>
                <a:gd name="T12" fmla="*/ 205 w 300"/>
                <a:gd name="T13" fmla="*/ 432 h 665"/>
                <a:gd name="T14" fmla="*/ 179 w 300"/>
                <a:gd name="T15" fmla="*/ 400 h 665"/>
                <a:gd name="T16" fmla="*/ 186 w 300"/>
                <a:gd name="T17" fmla="*/ 345 h 665"/>
                <a:gd name="T18" fmla="*/ 205 w 300"/>
                <a:gd name="T19" fmla="*/ 333 h 665"/>
                <a:gd name="T20" fmla="*/ 232 w 300"/>
                <a:gd name="T21" fmla="*/ 325 h 665"/>
                <a:gd name="T22" fmla="*/ 264 w 300"/>
                <a:gd name="T23" fmla="*/ 307 h 665"/>
                <a:gd name="T24" fmla="*/ 282 w 300"/>
                <a:gd name="T25" fmla="*/ 292 h 665"/>
                <a:gd name="T26" fmla="*/ 300 w 300"/>
                <a:gd name="T27" fmla="*/ 263 h 665"/>
                <a:gd name="T28" fmla="*/ 300 w 300"/>
                <a:gd name="T29" fmla="*/ 263 h 665"/>
                <a:gd name="T30" fmla="*/ 285 w 300"/>
                <a:gd name="T31" fmla="*/ 266 h 665"/>
                <a:gd name="T32" fmla="*/ 263 w 300"/>
                <a:gd name="T33" fmla="*/ 254 h 665"/>
                <a:gd name="T34" fmla="*/ 243 w 300"/>
                <a:gd name="T35" fmla="*/ 245 h 665"/>
                <a:gd name="T36" fmla="*/ 243 w 300"/>
                <a:gd name="T37" fmla="*/ 222 h 665"/>
                <a:gd name="T38" fmla="*/ 230 w 300"/>
                <a:gd name="T39" fmla="*/ 206 h 665"/>
                <a:gd name="T40" fmla="*/ 219 w 300"/>
                <a:gd name="T41" fmla="*/ 177 h 665"/>
                <a:gd name="T42" fmla="*/ 187 w 300"/>
                <a:gd name="T43" fmla="*/ 171 h 665"/>
                <a:gd name="T44" fmla="*/ 181 w 300"/>
                <a:gd name="T45" fmla="*/ 154 h 665"/>
                <a:gd name="T46" fmla="*/ 210 w 300"/>
                <a:gd name="T47" fmla="*/ 105 h 665"/>
                <a:gd name="T48" fmla="*/ 218 w 300"/>
                <a:gd name="T49" fmla="*/ 53 h 665"/>
                <a:gd name="T50" fmla="*/ 204 w 300"/>
                <a:gd name="T51" fmla="*/ 36 h 665"/>
                <a:gd name="T52" fmla="*/ 196 w 300"/>
                <a:gd name="T53" fmla="*/ 16 h 665"/>
                <a:gd name="T54" fmla="*/ 173 w 300"/>
                <a:gd name="T55" fmla="*/ 6 h 665"/>
                <a:gd name="T56" fmla="*/ 167 w 300"/>
                <a:gd name="T57" fmla="*/ 10 h 665"/>
                <a:gd name="T58" fmla="*/ 168 w 300"/>
                <a:gd name="T59" fmla="*/ 10 h 665"/>
                <a:gd name="T60" fmla="*/ 159 w 300"/>
                <a:gd name="T61" fmla="*/ 27 h 665"/>
                <a:gd name="T62" fmla="*/ 162 w 300"/>
                <a:gd name="T63" fmla="*/ 50 h 665"/>
                <a:gd name="T64" fmla="*/ 147 w 300"/>
                <a:gd name="T65" fmla="*/ 50 h 665"/>
                <a:gd name="T66" fmla="*/ 118 w 300"/>
                <a:gd name="T67" fmla="*/ 63 h 665"/>
                <a:gd name="T68" fmla="*/ 94 w 300"/>
                <a:gd name="T69" fmla="*/ 90 h 665"/>
                <a:gd name="T70" fmla="*/ 84 w 300"/>
                <a:gd name="T71" fmla="*/ 133 h 665"/>
                <a:gd name="T72" fmla="*/ 72 w 300"/>
                <a:gd name="T73" fmla="*/ 177 h 665"/>
                <a:gd name="T74" fmla="*/ 44 w 300"/>
                <a:gd name="T75" fmla="*/ 175 h 665"/>
                <a:gd name="T76" fmla="*/ 37 w 300"/>
                <a:gd name="T77" fmla="*/ 210 h 665"/>
                <a:gd name="T78" fmla="*/ 27 w 300"/>
                <a:gd name="T79" fmla="*/ 247 h 665"/>
                <a:gd name="T80" fmla="*/ 12 w 300"/>
                <a:gd name="T81" fmla="*/ 274 h 665"/>
                <a:gd name="T82" fmla="*/ 0 w 300"/>
                <a:gd name="T83" fmla="*/ 284 h 665"/>
                <a:gd name="T84" fmla="*/ 33 w 300"/>
                <a:gd name="T85" fmla="*/ 319 h 665"/>
                <a:gd name="T86" fmla="*/ 73 w 300"/>
                <a:gd name="T87" fmla="*/ 390 h 665"/>
                <a:gd name="T88" fmla="*/ 67 w 300"/>
                <a:gd name="T89" fmla="*/ 447 h 665"/>
                <a:gd name="T90" fmla="*/ 82 w 300"/>
                <a:gd name="T91" fmla="*/ 466 h 665"/>
                <a:gd name="T92" fmla="*/ 116 w 300"/>
                <a:gd name="T93" fmla="*/ 462 h 665"/>
                <a:gd name="T94" fmla="*/ 146 w 300"/>
                <a:gd name="T95" fmla="*/ 426 h 665"/>
                <a:gd name="T96" fmla="*/ 164 w 300"/>
                <a:gd name="T97" fmla="*/ 440 h 665"/>
                <a:gd name="T98" fmla="*/ 178 w 300"/>
                <a:gd name="T99" fmla="*/ 479 h 665"/>
                <a:gd name="T100" fmla="*/ 196 w 300"/>
                <a:gd name="T101" fmla="*/ 555 h 665"/>
                <a:gd name="T102" fmla="*/ 210 w 300"/>
                <a:gd name="T103" fmla="*/ 611 h 665"/>
                <a:gd name="T104" fmla="*/ 215 w 300"/>
                <a:gd name="T105" fmla="*/ 653 h 665"/>
                <a:gd name="T106" fmla="*/ 213 w 300"/>
                <a:gd name="T107" fmla="*/ 662 h 665"/>
                <a:gd name="T108" fmla="*/ 243 w 300"/>
                <a:gd name="T109" fmla="*/ 60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 h="665">
                  <a:moveTo>
                    <a:pt x="243" y="604"/>
                  </a:moveTo>
                  <a:cubicBezTo>
                    <a:pt x="243" y="590"/>
                    <a:pt x="232" y="589"/>
                    <a:pt x="232" y="578"/>
                  </a:cubicBezTo>
                  <a:cubicBezTo>
                    <a:pt x="232" y="567"/>
                    <a:pt x="232" y="547"/>
                    <a:pt x="218" y="535"/>
                  </a:cubicBezTo>
                  <a:cubicBezTo>
                    <a:pt x="204" y="522"/>
                    <a:pt x="197" y="504"/>
                    <a:pt x="205" y="497"/>
                  </a:cubicBezTo>
                  <a:cubicBezTo>
                    <a:pt x="214" y="490"/>
                    <a:pt x="207" y="471"/>
                    <a:pt x="211" y="472"/>
                  </a:cubicBezTo>
                  <a:cubicBezTo>
                    <a:pt x="215" y="474"/>
                    <a:pt x="221" y="460"/>
                    <a:pt x="212" y="456"/>
                  </a:cubicBezTo>
                  <a:cubicBezTo>
                    <a:pt x="204" y="452"/>
                    <a:pt x="212" y="435"/>
                    <a:pt x="205" y="432"/>
                  </a:cubicBezTo>
                  <a:cubicBezTo>
                    <a:pt x="198" y="429"/>
                    <a:pt x="179" y="407"/>
                    <a:pt x="179" y="400"/>
                  </a:cubicBezTo>
                  <a:cubicBezTo>
                    <a:pt x="179" y="393"/>
                    <a:pt x="184" y="354"/>
                    <a:pt x="186" y="345"/>
                  </a:cubicBezTo>
                  <a:cubicBezTo>
                    <a:pt x="187" y="335"/>
                    <a:pt x="201" y="333"/>
                    <a:pt x="205" y="333"/>
                  </a:cubicBezTo>
                  <a:cubicBezTo>
                    <a:pt x="209" y="333"/>
                    <a:pt x="226" y="335"/>
                    <a:pt x="232" y="325"/>
                  </a:cubicBezTo>
                  <a:cubicBezTo>
                    <a:pt x="237" y="315"/>
                    <a:pt x="261" y="314"/>
                    <a:pt x="264" y="307"/>
                  </a:cubicBezTo>
                  <a:cubicBezTo>
                    <a:pt x="266" y="300"/>
                    <a:pt x="282" y="300"/>
                    <a:pt x="282" y="292"/>
                  </a:cubicBezTo>
                  <a:cubicBezTo>
                    <a:pt x="282" y="283"/>
                    <a:pt x="300" y="263"/>
                    <a:pt x="300" y="263"/>
                  </a:cubicBezTo>
                  <a:cubicBezTo>
                    <a:pt x="300" y="263"/>
                    <a:pt x="300" y="263"/>
                    <a:pt x="300" y="263"/>
                  </a:cubicBezTo>
                  <a:cubicBezTo>
                    <a:pt x="298" y="259"/>
                    <a:pt x="294" y="262"/>
                    <a:pt x="285" y="266"/>
                  </a:cubicBezTo>
                  <a:cubicBezTo>
                    <a:pt x="269" y="272"/>
                    <a:pt x="261" y="264"/>
                    <a:pt x="263" y="254"/>
                  </a:cubicBezTo>
                  <a:cubicBezTo>
                    <a:pt x="264" y="245"/>
                    <a:pt x="252" y="245"/>
                    <a:pt x="243" y="245"/>
                  </a:cubicBezTo>
                  <a:cubicBezTo>
                    <a:pt x="235" y="245"/>
                    <a:pt x="240" y="231"/>
                    <a:pt x="243" y="222"/>
                  </a:cubicBezTo>
                  <a:cubicBezTo>
                    <a:pt x="246" y="212"/>
                    <a:pt x="240" y="207"/>
                    <a:pt x="230" y="206"/>
                  </a:cubicBezTo>
                  <a:cubicBezTo>
                    <a:pt x="220" y="205"/>
                    <a:pt x="215" y="183"/>
                    <a:pt x="219" y="177"/>
                  </a:cubicBezTo>
                  <a:cubicBezTo>
                    <a:pt x="223" y="171"/>
                    <a:pt x="198" y="165"/>
                    <a:pt x="187" y="171"/>
                  </a:cubicBezTo>
                  <a:cubicBezTo>
                    <a:pt x="176" y="176"/>
                    <a:pt x="184" y="161"/>
                    <a:pt x="181" y="154"/>
                  </a:cubicBezTo>
                  <a:cubicBezTo>
                    <a:pt x="178" y="146"/>
                    <a:pt x="195" y="119"/>
                    <a:pt x="210" y="105"/>
                  </a:cubicBezTo>
                  <a:cubicBezTo>
                    <a:pt x="224" y="90"/>
                    <a:pt x="218" y="70"/>
                    <a:pt x="218" y="53"/>
                  </a:cubicBezTo>
                  <a:cubicBezTo>
                    <a:pt x="218" y="36"/>
                    <a:pt x="211" y="36"/>
                    <a:pt x="204" y="36"/>
                  </a:cubicBezTo>
                  <a:cubicBezTo>
                    <a:pt x="197" y="36"/>
                    <a:pt x="196" y="26"/>
                    <a:pt x="196" y="16"/>
                  </a:cubicBezTo>
                  <a:cubicBezTo>
                    <a:pt x="196" y="7"/>
                    <a:pt x="182" y="0"/>
                    <a:pt x="173" y="6"/>
                  </a:cubicBezTo>
                  <a:cubicBezTo>
                    <a:pt x="172" y="7"/>
                    <a:pt x="170" y="8"/>
                    <a:pt x="167" y="10"/>
                  </a:cubicBezTo>
                  <a:cubicBezTo>
                    <a:pt x="167" y="10"/>
                    <a:pt x="168" y="10"/>
                    <a:pt x="168" y="10"/>
                  </a:cubicBezTo>
                  <a:cubicBezTo>
                    <a:pt x="168" y="10"/>
                    <a:pt x="165" y="24"/>
                    <a:pt x="159" y="27"/>
                  </a:cubicBezTo>
                  <a:cubicBezTo>
                    <a:pt x="154" y="29"/>
                    <a:pt x="154" y="38"/>
                    <a:pt x="162" y="50"/>
                  </a:cubicBezTo>
                  <a:cubicBezTo>
                    <a:pt x="170" y="63"/>
                    <a:pt x="150" y="57"/>
                    <a:pt x="147" y="50"/>
                  </a:cubicBezTo>
                  <a:cubicBezTo>
                    <a:pt x="144" y="43"/>
                    <a:pt x="127" y="54"/>
                    <a:pt x="118" y="63"/>
                  </a:cubicBezTo>
                  <a:cubicBezTo>
                    <a:pt x="108" y="71"/>
                    <a:pt x="94" y="75"/>
                    <a:pt x="94" y="90"/>
                  </a:cubicBezTo>
                  <a:cubicBezTo>
                    <a:pt x="94" y="106"/>
                    <a:pt x="82" y="121"/>
                    <a:pt x="84" y="133"/>
                  </a:cubicBezTo>
                  <a:cubicBezTo>
                    <a:pt x="87" y="146"/>
                    <a:pt x="71" y="170"/>
                    <a:pt x="72" y="177"/>
                  </a:cubicBezTo>
                  <a:cubicBezTo>
                    <a:pt x="73" y="183"/>
                    <a:pt x="48" y="175"/>
                    <a:pt x="44" y="175"/>
                  </a:cubicBezTo>
                  <a:cubicBezTo>
                    <a:pt x="40" y="175"/>
                    <a:pt x="43" y="202"/>
                    <a:pt x="37" y="210"/>
                  </a:cubicBezTo>
                  <a:cubicBezTo>
                    <a:pt x="32" y="218"/>
                    <a:pt x="36" y="247"/>
                    <a:pt x="27" y="247"/>
                  </a:cubicBezTo>
                  <a:cubicBezTo>
                    <a:pt x="19" y="247"/>
                    <a:pt x="12" y="274"/>
                    <a:pt x="12" y="274"/>
                  </a:cubicBezTo>
                  <a:cubicBezTo>
                    <a:pt x="12" y="274"/>
                    <a:pt x="5" y="278"/>
                    <a:pt x="0" y="284"/>
                  </a:cubicBezTo>
                  <a:cubicBezTo>
                    <a:pt x="6" y="298"/>
                    <a:pt x="19" y="313"/>
                    <a:pt x="33" y="319"/>
                  </a:cubicBezTo>
                  <a:cubicBezTo>
                    <a:pt x="53" y="327"/>
                    <a:pt x="66" y="368"/>
                    <a:pt x="73" y="390"/>
                  </a:cubicBezTo>
                  <a:cubicBezTo>
                    <a:pt x="79" y="412"/>
                    <a:pt x="75" y="434"/>
                    <a:pt x="67" y="447"/>
                  </a:cubicBezTo>
                  <a:cubicBezTo>
                    <a:pt x="60" y="459"/>
                    <a:pt x="70" y="460"/>
                    <a:pt x="82" y="466"/>
                  </a:cubicBezTo>
                  <a:cubicBezTo>
                    <a:pt x="94" y="472"/>
                    <a:pt x="107" y="474"/>
                    <a:pt x="116" y="462"/>
                  </a:cubicBezTo>
                  <a:cubicBezTo>
                    <a:pt x="125" y="449"/>
                    <a:pt x="143" y="440"/>
                    <a:pt x="146" y="426"/>
                  </a:cubicBezTo>
                  <a:cubicBezTo>
                    <a:pt x="149" y="412"/>
                    <a:pt x="157" y="433"/>
                    <a:pt x="164" y="440"/>
                  </a:cubicBezTo>
                  <a:cubicBezTo>
                    <a:pt x="171" y="448"/>
                    <a:pt x="177" y="462"/>
                    <a:pt x="178" y="479"/>
                  </a:cubicBezTo>
                  <a:cubicBezTo>
                    <a:pt x="180" y="497"/>
                    <a:pt x="181" y="541"/>
                    <a:pt x="196" y="555"/>
                  </a:cubicBezTo>
                  <a:cubicBezTo>
                    <a:pt x="211" y="569"/>
                    <a:pt x="214" y="600"/>
                    <a:pt x="210" y="611"/>
                  </a:cubicBezTo>
                  <a:cubicBezTo>
                    <a:pt x="206" y="622"/>
                    <a:pt x="218" y="641"/>
                    <a:pt x="215" y="653"/>
                  </a:cubicBezTo>
                  <a:cubicBezTo>
                    <a:pt x="214" y="655"/>
                    <a:pt x="213" y="658"/>
                    <a:pt x="213" y="662"/>
                  </a:cubicBezTo>
                  <a:cubicBezTo>
                    <a:pt x="226" y="665"/>
                    <a:pt x="243" y="604"/>
                    <a:pt x="243" y="60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2" name="Freeform 62"/>
            <p:cNvSpPr>
              <a:spLocks/>
            </p:cNvSpPr>
            <p:nvPr/>
          </p:nvSpPr>
          <p:spPr bwMode="auto">
            <a:xfrm>
              <a:off x="15717838" y="7904163"/>
              <a:ext cx="136525" cy="84138"/>
            </a:xfrm>
            <a:custGeom>
              <a:avLst/>
              <a:gdLst>
                <a:gd name="T0" fmla="*/ 102 w 106"/>
                <a:gd name="T1" fmla="*/ 21 h 64"/>
                <a:gd name="T2" fmla="*/ 61 w 106"/>
                <a:gd name="T3" fmla="*/ 10 h 64"/>
                <a:gd name="T4" fmla="*/ 32 w 106"/>
                <a:gd name="T5" fmla="*/ 5 h 64"/>
                <a:gd name="T6" fmla="*/ 7 w 106"/>
                <a:gd name="T7" fmla="*/ 27 h 64"/>
                <a:gd name="T8" fmla="*/ 0 w 106"/>
                <a:gd name="T9" fmla="*/ 42 h 64"/>
                <a:gd name="T10" fmla="*/ 9 w 106"/>
                <a:gd name="T11" fmla="*/ 50 h 64"/>
                <a:gd name="T12" fmla="*/ 32 w 106"/>
                <a:gd name="T13" fmla="*/ 56 h 64"/>
                <a:gd name="T14" fmla="*/ 66 w 106"/>
                <a:gd name="T15" fmla="*/ 59 h 64"/>
                <a:gd name="T16" fmla="*/ 100 w 106"/>
                <a:gd name="T17" fmla="*/ 54 h 64"/>
                <a:gd name="T18" fmla="*/ 96 w 106"/>
                <a:gd name="T19" fmla="*/ 24 h 64"/>
                <a:gd name="T20" fmla="*/ 102 w 106"/>
                <a:gd name="T21"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4">
                  <a:moveTo>
                    <a:pt x="102" y="21"/>
                  </a:moveTo>
                  <a:cubicBezTo>
                    <a:pt x="81" y="2"/>
                    <a:pt x="75" y="17"/>
                    <a:pt x="61" y="10"/>
                  </a:cubicBezTo>
                  <a:cubicBezTo>
                    <a:pt x="46" y="2"/>
                    <a:pt x="39" y="0"/>
                    <a:pt x="32" y="5"/>
                  </a:cubicBezTo>
                  <a:cubicBezTo>
                    <a:pt x="25" y="11"/>
                    <a:pt x="14" y="10"/>
                    <a:pt x="7" y="27"/>
                  </a:cubicBezTo>
                  <a:cubicBezTo>
                    <a:pt x="5" y="33"/>
                    <a:pt x="2" y="38"/>
                    <a:pt x="0" y="42"/>
                  </a:cubicBezTo>
                  <a:cubicBezTo>
                    <a:pt x="2" y="47"/>
                    <a:pt x="6" y="51"/>
                    <a:pt x="9" y="50"/>
                  </a:cubicBezTo>
                  <a:cubicBezTo>
                    <a:pt x="14" y="49"/>
                    <a:pt x="21" y="59"/>
                    <a:pt x="32" y="56"/>
                  </a:cubicBezTo>
                  <a:cubicBezTo>
                    <a:pt x="43" y="53"/>
                    <a:pt x="50" y="63"/>
                    <a:pt x="66" y="59"/>
                  </a:cubicBezTo>
                  <a:cubicBezTo>
                    <a:pt x="81" y="54"/>
                    <a:pt x="95" y="64"/>
                    <a:pt x="100" y="54"/>
                  </a:cubicBezTo>
                  <a:cubicBezTo>
                    <a:pt x="106" y="45"/>
                    <a:pt x="96" y="24"/>
                    <a:pt x="96" y="24"/>
                  </a:cubicBezTo>
                  <a:cubicBezTo>
                    <a:pt x="96" y="24"/>
                    <a:pt x="99" y="23"/>
                    <a:pt x="102" y="2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3" name="Freeform 63"/>
            <p:cNvSpPr>
              <a:spLocks/>
            </p:cNvSpPr>
            <p:nvPr/>
          </p:nvSpPr>
          <p:spPr bwMode="auto">
            <a:xfrm>
              <a:off x="16287751" y="8143875"/>
              <a:ext cx="336550" cy="701675"/>
            </a:xfrm>
            <a:custGeom>
              <a:avLst/>
              <a:gdLst>
                <a:gd name="T0" fmla="*/ 191 w 259"/>
                <a:gd name="T1" fmla="*/ 67 h 541"/>
                <a:gd name="T2" fmla="*/ 156 w 259"/>
                <a:gd name="T3" fmla="*/ 40 h 541"/>
                <a:gd name="T4" fmla="*/ 147 w 259"/>
                <a:gd name="T5" fmla="*/ 19 h 541"/>
                <a:gd name="T6" fmla="*/ 118 w 259"/>
                <a:gd name="T7" fmla="*/ 4 h 541"/>
                <a:gd name="T8" fmla="*/ 90 w 259"/>
                <a:gd name="T9" fmla="*/ 22 h 541"/>
                <a:gd name="T10" fmla="*/ 66 w 259"/>
                <a:gd name="T11" fmla="*/ 26 h 541"/>
                <a:gd name="T12" fmla="*/ 36 w 259"/>
                <a:gd name="T13" fmla="*/ 26 h 541"/>
                <a:gd name="T14" fmla="*/ 9 w 259"/>
                <a:gd name="T15" fmla="*/ 29 h 541"/>
                <a:gd name="T16" fmla="*/ 0 w 259"/>
                <a:gd name="T17" fmla="*/ 37 h 541"/>
                <a:gd name="T18" fmla="*/ 12 w 259"/>
                <a:gd name="T19" fmla="*/ 55 h 541"/>
                <a:gd name="T20" fmla="*/ 30 w 259"/>
                <a:gd name="T21" fmla="*/ 82 h 541"/>
                <a:gd name="T22" fmla="*/ 59 w 259"/>
                <a:gd name="T23" fmla="*/ 97 h 541"/>
                <a:gd name="T24" fmla="*/ 84 w 259"/>
                <a:gd name="T25" fmla="*/ 104 h 541"/>
                <a:gd name="T26" fmla="*/ 95 w 259"/>
                <a:gd name="T27" fmla="*/ 131 h 541"/>
                <a:gd name="T28" fmla="*/ 68 w 259"/>
                <a:gd name="T29" fmla="*/ 147 h 541"/>
                <a:gd name="T30" fmla="*/ 106 w 259"/>
                <a:gd name="T31" fmla="*/ 180 h 541"/>
                <a:gd name="T32" fmla="*/ 124 w 259"/>
                <a:gd name="T33" fmla="*/ 211 h 541"/>
                <a:gd name="T34" fmla="*/ 153 w 259"/>
                <a:gd name="T35" fmla="*/ 249 h 541"/>
                <a:gd name="T36" fmla="*/ 182 w 259"/>
                <a:gd name="T37" fmla="*/ 276 h 541"/>
                <a:gd name="T38" fmla="*/ 188 w 259"/>
                <a:gd name="T39" fmla="*/ 311 h 541"/>
                <a:gd name="T40" fmla="*/ 200 w 259"/>
                <a:gd name="T41" fmla="*/ 369 h 541"/>
                <a:gd name="T42" fmla="*/ 175 w 259"/>
                <a:gd name="T43" fmla="*/ 409 h 541"/>
                <a:gd name="T44" fmla="*/ 144 w 259"/>
                <a:gd name="T45" fmla="*/ 429 h 541"/>
                <a:gd name="T46" fmla="*/ 144 w 259"/>
                <a:gd name="T47" fmla="*/ 461 h 541"/>
                <a:gd name="T48" fmla="*/ 104 w 259"/>
                <a:gd name="T49" fmla="*/ 461 h 541"/>
                <a:gd name="T50" fmla="*/ 82 w 259"/>
                <a:gd name="T51" fmla="*/ 478 h 541"/>
                <a:gd name="T52" fmla="*/ 98 w 259"/>
                <a:gd name="T53" fmla="*/ 489 h 541"/>
                <a:gd name="T54" fmla="*/ 88 w 259"/>
                <a:gd name="T55" fmla="*/ 520 h 541"/>
                <a:gd name="T56" fmla="*/ 105 w 259"/>
                <a:gd name="T57" fmla="*/ 534 h 541"/>
                <a:gd name="T58" fmla="*/ 137 w 259"/>
                <a:gd name="T59" fmla="*/ 510 h 541"/>
                <a:gd name="T60" fmla="*/ 145 w 259"/>
                <a:gd name="T61" fmla="*/ 496 h 541"/>
                <a:gd name="T62" fmla="*/ 155 w 259"/>
                <a:gd name="T63" fmla="*/ 477 h 541"/>
                <a:gd name="T64" fmla="*/ 177 w 259"/>
                <a:gd name="T65" fmla="*/ 474 h 541"/>
                <a:gd name="T66" fmla="*/ 225 w 259"/>
                <a:gd name="T67" fmla="*/ 451 h 541"/>
                <a:gd name="T68" fmla="*/ 252 w 259"/>
                <a:gd name="T69" fmla="*/ 404 h 541"/>
                <a:gd name="T70" fmla="*/ 244 w 259"/>
                <a:gd name="T71" fmla="*/ 322 h 541"/>
                <a:gd name="T72" fmla="*/ 210 w 259"/>
                <a:gd name="T73" fmla="*/ 267 h 541"/>
                <a:gd name="T74" fmla="*/ 154 w 259"/>
                <a:gd name="T75" fmla="*/ 220 h 541"/>
                <a:gd name="T76" fmla="*/ 138 w 259"/>
                <a:gd name="T77" fmla="*/ 192 h 541"/>
                <a:gd name="T78" fmla="*/ 129 w 259"/>
                <a:gd name="T79" fmla="*/ 145 h 541"/>
                <a:gd name="T80" fmla="*/ 154 w 259"/>
                <a:gd name="T81" fmla="*/ 114 h 541"/>
                <a:gd name="T82" fmla="*/ 168 w 259"/>
                <a:gd name="T83" fmla="*/ 93 h 541"/>
                <a:gd name="T84" fmla="*/ 195 w 259"/>
                <a:gd name="T85" fmla="*/ 75 h 541"/>
                <a:gd name="T86" fmla="*/ 198 w 259"/>
                <a:gd name="T87" fmla="*/ 72 h 541"/>
                <a:gd name="T88" fmla="*/ 191 w 259"/>
                <a:gd name="T89" fmla="*/ 6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9" h="541">
                  <a:moveTo>
                    <a:pt x="191" y="67"/>
                  </a:moveTo>
                  <a:cubicBezTo>
                    <a:pt x="181" y="65"/>
                    <a:pt x="156" y="47"/>
                    <a:pt x="156" y="40"/>
                  </a:cubicBezTo>
                  <a:cubicBezTo>
                    <a:pt x="156" y="33"/>
                    <a:pt x="169" y="22"/>
                    <a:pt x="147" y="19"/>
                  </a:cubicBezTo>
                  <a:cubicBezTo>
                    <a:pt x="125" y="17"/>
                    <a:pt x="122" y="8"/>
                    <a:pt x="118" y="4"/>
                  </a:cubicBezTo>
                  <a:cubicBezTo>
                    <a:pt x="113" y="0"/>
                    <a:pt x="95" y="12"/>
                    <a:pt x="90" y="22"/>
                  </a:cubicBezTo>
                  <a:cubicBezTo>
                    <a:pt x="84" y="32"/>
                    <a:pt x="79" y="19"/>
                    <a:pt x="66" y="26"/>
                  </a:cubicBezTo>
                  <a:cubicBezTo>
                    <a:pt x="54" y="33"/>
                    <a:pt x="41" y="17"/>
                    <a:pt x="36" y="26"/>
                  </a:cubicBezTo>
                  <a:cubicBezTo>
                    <a:pt x="30" y="36"/>
                    <a:pt x="16" y="21"/>
                    <a:pt x="9" y="29"/>
                  </a:cubicBezTo>
                  <a:cubicBezTo>
                    <a:pt x="7" y="32"/>
                    <a:pt x="3" y="35"/>
                    <a:pt x="0" y="37"/>
                  </a:cubicBezTo>
                  <a:cubicBezTo>
                    <a:pt x="6" y="43"/>
                    <a:pt x="12" y="50"/>
                    <a:pt x="12" y="55"/>
                  </a:cubicBezTo>
                  <a:cubicBezTo>
                    <a:pt x="12" y="64"/>
                    <a:pt x="30" y="71"/>
                    <a:pt x="30" y="82"/>
                  </a:cubicBezTo>
                  <a:cubicBezTo>
                    <a:pt x="30" y="93"/>
                    <a:pt x="52" y="102"/>
                    <a:pt x="59" y="97"/>
                  </a:cubicBezTo>
                  <a:cubicBezTo>
                    <a:pt x="66" y="93"/>
                    <a:pt x="81" y="89"/>
                    <a:pt x="84" y="104"/>
                  </a:cubicBezTo>
                  <a:cubicBezTo>
                    <a:pt x="86" y="120"/>
                    <a:pt x="95" y="120"/>
                    <a:pt x="95" y="131"/>
                  </a:cubicBezTo>
                  <a:cubicBezTo>
                    <a:pt x="95" y="142"/>
                    <a:pt x="73" y="135"/>
                    <a:pt x="68" y="147"/>
                  </a:cubicBezTo>
                  <a:cubicBezTo>
                    <a:pt x="64" y="158"/>
                    <a:pt x="106" y="171"/>
                    <a:pt x="106" y="180"/>
                  </a:cubicBezTo>
                  <a:cubicBezTo>
                    <a:pt x="106" y="189"/>
                    <a:pt x="119" y="200"/>
                    <a:pt x="124" y="211"/>
                  </a:cubicBezTo>
                  <a:cubicBezTo>
                    <a:pt x="128" y="222"/>
                    <a:pt x="148" y="236"/>
                    <a:pt x="153" y="249"/>
                  </a:cubicBezTo>
                  <a:cubicBezTo>
                    <a:pt x="157" y="262"/>
                    <a:pt x="175" y="269"/>
                    <a:pt x="182" y="276"/>
                  </a:cubicBezTo>
                  <a:cubicBezTo>
                    <a:pt x="188" y="282"/>
                    <a:pt x="191" y="298"/>
                    <a:pt x="188" y="311"/>
                  </a:cubicBezTo>
                  <a:cubicBezTo>
                    <a:pt x="186" y="325"/>
                    <a:pt x="186" y="349"/>
                    <a:pt x="200" y="369"/>
                  </a:cubicBezTo>
                  <a:cubicBezTo>
                    <a:pt x="213" y="389"/>
                    <a:pt x="184" y="398"/>
                    <a:pt x="175" y="409"/>
                  </a:cubicBezTo>
                  <a:cubicBezTo>
                    <a:pt x="166" y="421"/>
                    <a:pt x="171" y="436"/>
                    <a:pt x="144" y="429"/>
                  </a:cubicBezTo>
                  <a:cubicBezTo>
                    <a:pt x="117" y="423"/>
                    <a:pt x="148" y="452"/>
                    <a:pt x="144" y="461"/>
                  </a:cubicBezTo>
                  <a:cubicBezTo>
                    <a:pt x="139" y="470"/>
                    <a:pt x="104" y="452"/>
                    <a:pt x="104" y="461"/>
                  </a:cubicBezTo>
                  <a:cubicBezTo>
                    <a:pt x="104" y="466"/>
                    <a:pt x="92" y="473"/>
                    <a:pt x="82" y="478"/>
                  </a:cubicBezTo>
                  <a:cubicBezTo>
                    <a:pt x="86" y="483"/>
                    <a:pt x="91" y="485"/>
                    <a:pt x="98" y="489"/>
                  </a:cubicBezTo>
                  <a:cubicBezTo>
                    <a:pt x="106" y="495"/>
                    <a:pt x="87" y="503"/>
                    <a:pt x="88" y="520"/>
                  </a:cubicBezTo>
                  <a:cubicBezTo>
                    <a:pt x="88" y="537"/>
                    <a:pt x="101" y="541"/>
                    <a:pt x="105" y="534"/>
                  </a:cubicBezTo>
                  <a:cubicBezTo>
                    <a:pt x="110" y="527"/>
                    <a:pt x="129" y="512"/>
                    <a:pt x="137" y="510"/>
                  </a:cubicBezTo>
                  <a:cubicBezTo>
                    <a:pt x="145" y="507"/>
                    <a:pt x="137" y="496"/>
                    <a:pt x="145" y="496"/>
                  </a:cubicBezTo>
                  <a:cubicBezTo>
                    <a:pt x="154" y="497"/>
                    <a:pt x="151" y="484"/>
                    <a:pt x="155" y="477"/>
                  </a:cubicBezTo>
                  <a:cubicBezTo>
                    <a:pt x="159" y="471"/>
                    <a:pt x="164" y="473"/>
                    <a:pt x="177" y="474"/>
                  </a:cubicBezTo>
                  <a:cubicBezTo>
                    <a:pt x="189" y="474"/>
                    <a:pt x="207" y="462"/>
                    <a:pt x="225" y="451"/>
                  </a:cubicBezTo>
                  <a:cubicBezTo>
                    <a:pt x="242" y="440"/>
                    <a:pt x="245" y="437"/>
                    <a:pt x="252" y="404"/>
                  </a:cubicBezTo>
                  <a:cubicBezTo>
                    <a:pt x="259" y="371"/>
                    <a:pt x="244" y="332"/>
                    <a:pt x="244" y="322"/>
                  </a:cubicBezTo>
                  <a:cubicBezTo>
                    <a:pt x="243" y="313"/>
                    <a:pt x="219" y="267"/>
                    <a:pt x="210" y="267"/>
                  </a:cubicBezTo>
                  <a:cubicBezTo>
                    <a:pt x="202" y="268"/>
                    <a:pt x="161" y="226"/>
                    <a:pt x="154" y="220"/>
                  </a:cubicBezTo>
                  <a:cubicBezTo>
                    <a:pt x="147" y="213"/>
                    <a:pt x="149" y="201"/>
                    <a:pt x="138" y="192"/>
                  </a:cubicBezTo>
                  <a:cubicBezTo>
                    <a:pt x="128" y="184"/>
                    <a:pt x="127" y="161"/>
                    <a:pt x="129" y="145"/>
                  </a:cubicBezTo>
                  <a:cubicBezTo>
                    <a:pt x="132" y="129"/>
                    <a:pt x="155" y="125"/>
                    <a:pt x="154" y="114"/>
                  </a:cubicBezTo>
                  <a:cubicBezTo>
                    <a:pt x="154" y="103"/>
                    <a:pt x="156" y="94"/>
                    <a:pt x="168" y="93"/>
                  </a:cubicBezTo>
                  <a:cubicBezTo>
                    <a:pt x="179" y="93"/>
                    <a:pt x="190" y="83"/>
                    <a:pt x="195" y="75"/>
                  </a:cubicBezTo>
                  <a:cubicBezTo>
                    <a:pt x="196" y="74"/>
                    <a:pt x="197" y="73"/>
                    <a:pt x="198" y="72"/>
                  </a:cubicBezTo>
                  <a:cubicBezTo>
                    <a:pt x="195" y="69"/>
                    <a:pt x="193" y="67"/>
                    <a:pt x="191" y="6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4" name="Freeform 64"/>
            <p:cNvSpPr>
              <a:spLocks/>
            </p:cNvSpPr>
            <p:nvPr/>
          </p:nvSpPr>
          <p:spPr bwMode="auto">
            <a:xfrm>
              <a:off x="16287751" y="8566150"/>
              <a:ext cx="276225" cy="196850"/>
            </a:xfrm>
            <a:custGeom>
              <a:avLst/>
              <a:gdLst>
                <a:gd name="T0" fmla="*/ 105 w 214"/>
                <a:gd name="T1" fmla="*/ 136 h 153"/>
                <a:gd name="T2" fmla="*/ 145 w 214"/>
                <a:gd name="T3" fmla="*/ 136 h 153"/>
                <a:gd name="T4" fmla="*/ 145 w 214"/>
                <a:gd name="T5" fmla="*/ 104 h 153"/>
                <a:gd name="T6" fmla="*/ 176 w 214"/>
                <a:gd name="T7" fmla="*/ 84 h 153"/>
                <a:gd name="T8" fmla="*/ 201 w 214"/>
                <a:gd name="T9" fmla="*/ 44 h 153"/>
                <a:gd name="T10" fmla="*/ 188 w 214"/>
                <a:gd name="T11" fmla="*/ 1 h 153"/>
                <a:gd name="T12" fmla="*/ 163 w 214"/>
                <a:gd name="T13" fmla="*/ 6 h 153"/>
                <a:gd name="T14" fmla="*/ 139 w 214"/>
                <a:gd name="T15" fmla="*/ 13 h 153"/>
                <a:gd name="T16" fmla="*/ 129 w 214"/>
                <a:gd name="T17" fmla="*/ 22 h 153"/>
                <a:gd name="T18" fmla="*/ 109 w 214"/>
                <a:gd name="T19" fmla="*/ 9 h 153"/>
                <a:gd name="T20" fmla="*/ 61 w 214"/>
                <a:gd name="T21" fmla="*/ 7 h 153"/>
                <a:gd name="T22" fmla="*/ 13 w 214"/>
                <a:gd name="T23" fmla="*/ 31 h 153"/>
                <a:gd name="T24" fmla="*/ 15 w 214"/>
                <a:gd name="T25" fmla="*/ 63 h 153"/>
                <a:gd name="T26" fmla="*/ 19 w 214"/>
                <a:gd name="T27" fmla="*/ 90 h 153"/>
                <a:gd name="T28" fmla="*/ 19 w 214"/>
                <a:gd name="T29" fmla="*/ 91 h 153"/>
                <a:gd name="T30" fmla="*/ 28 w 214"/>
                <a:gd name="T31" fmla="*/ 122 h 153"/>
                <a:gd name="T32" fmla="*/ 50 w 214"/>
                <a:gd name="T33" fmla="*/ 126 h 153"/>
                <a:gd name="T34" fmla="*/ 52 w 214"/>
                <a:gd name="T35" fmla="*/ 145 h 153"/>
                <a:gd name="T36" fmla="*/ 80 w 214"/>
                <a:gd name="T37" fmla="*/ 147 h 153"/>
                <a:gd name="T38" fmla="*/ 83 w 214"/>
                <a:gd name="T39" fmla="*/ 153 h 153"/>
                <a:gd name="T40" fmla="*/ 105 w 214"/>
                <a:gd name="T41" fmla="*/ 13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 h="153">
                  <a:moveTo>
                    <a:pt x="105" y="136"/>
                  </a:moveTo>
                  <a:cubicBezTo>
                    <a:pt x="105" y="127"/>
                    <a:pt x="140" y="145"/>
                    <a:pt x="145" y="136"/>
                  </a:cubicBezTo>
                  <a:cubicBezTo>
                    <a:pt x="149" y="127"/>
                    <a:pt x="118" y="98"/>
                    <a:pt x="145" y="104"/>
                  </a:cubicBezTo>
                  <a:cubicBezTo>
                    <a:pt x="172" y="111"/>
                    <a:pt x="167" y="96"/>
                    <a:pt x="176" y="84"/>
                  </a:cubicBezTo>
                  <a:cubicBezTo>
                    <a:pt x="185" y="73"/>
                    <a:pt x="214" y="64"/>
                    <a:pt x="201" y="44"/>
                  </a:cubicBezTo>
                  <a:cubicBezTo>
                    <a:pt x="191" y="30"/>
                    <a:pt x="188" y="14"/>
                    <a:pt x="188" y="1"/>
                  </a:cubicBezTo>
                  <a:cubicBezTo>
                    <a:pt x="180" y="7"/>
                    <a:pt x="169" y="8"/>
                    <a:pt x="163" y="6"/>
                  </a:cubicBezTo>
                  <a:cubicBezTo>
                    <a:pt x="156" y="2"/>
                    <a:pt x="139" y="1"/>
                    <a:pt x="139" y="13"/>
                  </a:cubicBezTo>
                  <a:cubicBezTo>
                    <a:pt x="139" y="25"/>
                    <a:pt x="127" y="28"/>
                    <a:pt x="129" y="22"/>
                  </a:cubicBezTo>
                  <a:cubicBezTo>
                    <a:pt x="130" y="16"/>
                    <a:pt x="117" y="18"/>
                    <a:pt x="109" y="9"/>
                  </a:cubicBezTo>
                  <a:cubicBezTo>
                    <a:pt x="102" y="0"/>
                    <a:pt x="75" y="12"/>
                    <a:pt x="61" y="7"/>
                  </a:cubicBezTo>
                  <a:cubicBezTo>
                    <a:pt x="48" y="2"/>
                    <a:pt x="27" y="15"/>
                    <a:pt x="13" y="31"/>
                  </a:cubicBezTo>
                  <a:cubicBezTo>
                    <a:pt x="0" y="48"/>
                    <a:pt x="15" y="48"/>
                    <a:pt x="15" y="63"/>
                  </a:cubicBezTo>
                  <a:cubicBezTo>
                    <a:pt x="15" y="78"/>
                    <a:pt x="24" y="78"/>
                    <a:pt x="19" y="90"/>
                  </a:cubicBezTo>
                  <a:cubicBezTo>
                    <a:pt x="19" y="90"/>
                    <a:pt x="19" y="90"/>
                    <a:pt x="19" y="91"/>
                  </a:cubicBezTo>
                  <a:cubicBezTo>
                    <a:pt x="32" y="96"/>
                    <a:pt x="27" y="113"/>
                    <a:pt x="28" y="122"/>
                  </a:cubicBezTo>
                  <a:cubicBezTo>
                    <a:pt x="30" y="132"/>
                    <a:pt x="43" y="126"/>
                    <a:pt x="50" y="126"/>
                  </a:cubicBezTo>
                  <a:cubicBezTo>
                    <a:pt x="58" y="125"/>
                    <a:pt x="46" y="137"/>
                    <a:pt x="52" y="145"/>
                  </a:cubicBezTo>
                  <a:cubicBezTo>
                    <a:pt x="58" y="152"/>
                    <a:pt x="76" y="138"/>
                    <a:pt x="80" y="147"/>
                  </a:cubicBezTo>
                  <a:cubicBezTo>
                    <a:pt x="81" y="149"/>
                    <a:pt x="82" y="151"/>
                    <a:pt x="83" y="153"/>
                  </a:cubicBezTo>
                  <a:cubicBezTo>
                    <a:pt x="93" y="148"/>
                    <a:pt x="105" y="141"/>
                    <a:pt x="105" y="13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5" name="Freeform 65"/>
            <p:cNvSpPr>
              <a:spLocks/>
            </p:cNvSpPr>
            <p:nvPr/>
          </p:nvSpPr>
          <p:spPr bwMode="auto">
            <a:xfrm>
              <a:off x="16197263" y="8186738"/>
              <a:ext cx="338138" cy="414338"/>
            </a:xfrm>
            <a:custGeom>
              <a:avLst/>
              <a:gdLst>
                <a:gd name="T0" fmla="*/ 176 w 261"/>
                <a:gd name="T1" fmla="*/ 147 h 320"/>
                <a:gd name="T2" fmla="*/ 138 w 261"/>
                <a:gd name="T3" fmla="*/ 114 h 320"/>
                <a:gd name="T4" fmla="*/ 165 w 261"/>
                <a:gd name="T5" fmla="*/ 98 h 320"/>
                <a:gd name="T6" fmla="*/ 154 w 261"/>
                <a:gd name="T7" fmla="*/ 71 h 320"/>
                <a:gd name="T8" fmla="*/ 129 w 261"/>
                <a:gd name="T9" fmla="*/ 64 h 320"/>
                <a:gd name="T10" fmla="*/ 100 w 261"/>
                <a:gd name="T11" fmla="*/ 49 h 320"/>
                <a:gd name="T12" fmla="*/ 82 w 261"/>
                <a:gd name="T13" fmla="*/ 22 h 320"/>
                <a:gd name="T14" fmla="*/ 70 w 261"/>
                <a:gd name="T15" fmla="*/ 4 h 320"/>
                <a:gd name="T16" fmla="*/ 56 w 261"/>
                <a:gd name="T17" fmla="*/ 4 h 320"/>
                <a:gd name="T18" fmla="*/ 50 w 261"/>
                <a:gd name="T19" fmla="*/ 23 h 320"/>
                <a:gd name="T20" fmla="*/ 49 w 261"/>
                <a:gd name="T21" fmla="*/ 50 h 320"/>
                <a:gd name="T22" fmla="*/ 31 w 261"/>
                <a:gd name="T23" fmla="*/ 34 h 320"/>
                <a:gd name="T24" fmla="*/ 13 w 261"/>
                <a:gd name="T25" fmla="*/ 63 h 320"/>
                <a:gd name="T26" fmla="*/ 0 w 261"/>
                <a:gd name="T27" fmla="*/ 73 h 320"/>
                <a:gd name="T28" fmla="*/ 7 w 261"/>
                <a:gd name="T29" fmla="*/ 80 h 320"/>
                <a:gd name="T30" fmla="*/ 10 w 261"/>
                <a:gd name="T31" fmla="*/ 107 h 320"/>
                <a:gd name="T32" fmla="*/ 34 w 261"/>
                <a:gd name="T33" fmla="*/ 116 h 320"/>
                <a:gd name="T34" fmla="*/ 31 w 261"/>
                <a:gd name="T35" fmla="*/ 153 h 320"/>
                <a:gd name="T36" fmla="*/ 22 w 261"/>
                <a:gd name="T37" fmla="*/ 180 h 320"/>
                <a:gd name="T38" fmla="*/ 54 w 261"/>
                <a:gd name="T39" fmla="*/ 168 h 320"/>
                <a:gd name="T40" fmla="*/ 79 w 261"/>
                <a:gd name="T41" fmla="*/ 167 h 320"/>
                <a:gd name="T42" fmla="*/ 102 w 261"/>
                <a:gd name="T43" fmla="*/ 161 h 320"/>
                <a:gd name="T44" fmla="*/ 135 w 261"/>
                <a:gd name="T45" fmla="*/ 159 h 320"/>
                <a:gd name="T46" fmla="*/ 160 w 261"/>
                <a:gd name="T47" fmla="*/ 185 h 320"/>
                <a:gd name="T48" fmla="*/ 163 w 261"/>
                <a:gd name="T49" fmla="*/ 227 h 320"/>
                <a:gd name="T50" fmla="*/ 187 w 261"/>
                <a:gd name="T51" fmla="*/ 264 h 320"/>
                <a:gd name="T52" fmla="*/ 183 w 261"/>
                <a:gd name="T53" fmla="*/ 304 h 320"/>
                <a:gd name="T54" fmla="*/ 198 w 261"/>
                <a:gd name="T55" fmla="*/ 314 h 320"/>
                <a:gd name="T56" fmla="*/ 208 w 261"/>
                <a:gd name="T57" fmla="*/ 305 h 320"/>
                <a:gd name="T58" fmla="*/ 232 w 261"/>
                <a:gd name="T59" fmla="*/ 298 h 320"/>
                <a:gd name="T60" fmla="*/ 257 w 261"/>
                <a:gd name="T61" fmla="*/ 293 h 320"/>
                <a:gd name="T62" fmla="*/ 258 w 261"/>
                <a:gd name="T63" fmla="*/ 278 h 320"/>
                <a:gd name="T64" fmla="*/ 252 w 261"/>
                <a:gd name="T65" fmla="*/ 243 h 320"/>
                <a:gd name="T66" fmla="*/ 223 w 261"/>
                <a:gd name="T67" fmla="*/ 216 h 320"/>
                <a:gd name="T68" fmla="*/ 194 w 261"/>
                <a:gd name="T69" fmla="*/ 178 h 320"/>
                <a:gd name="T70" fmla="*/ 176 w 261"/>
                <a:gd name="T71"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 h="320">
                  <a:moveTo>
                    <a:pt x="176" y="147"/>
                  </a:moveTo>
                  <a:cubicBezTo>
                    <a:pt x="176" y="138"/>
                    <a:pt x="134" y="125"/>
                    <a:pt x="138" y="114"/>
                  </a:cubicBezTo>
                  <a:cubicBezTo>
                    <a:pt x="143" y="102"/>
                    <a:pt x="165" y="109"/>
                    <a:pt x="165" y="98"/>
                  </a:cubicBezTo>
                  <a:cubicBezTo>
                    <a:pt x="165" y="87"/>
                    <a:pt x="156" y="87"/>
                    <a:pt x="154" y="71"/>
                  </a:cubicBezTo>
                  <a:cubicBezTo>
                    <a:pt x="151" y="56"/>
                    <a:pt x="136" y="60"/>
                    <a:pt x="129" y="64"/>
                  </a:cubicBezTo>
                  <a:cubicBezTo>
                    <a:pt x="122" y="69"/>
                    <a:pt x="100" y="60"/>
                    <a:pt x="100" y="49"/>
                  </a:cubicBezTo>
                  <a:cubicBezTo>
                    <a:pt x="100" y="38"/>
                    <a:pt x="82" y="31"/>
                    <a:pt x="82" y="22"/>
                  </a:cubicBezTo>
                  <a:cubicBezTo>
                    <a:pt x="82" y="17"/>
                    <a:pt x="76" y="10"/>
                    <a:pt x="70" y="4"/>
                  </a:cubicBezTo>
                  <a:cubicBezTo>
                    <a:pt x="64" y="6"/>
                    <a:pt x="58" y="7"/>
                    <a:pt x="56" y="4"/>
                  </a:cubicBezTo>
                  <a:cubicBezTo>
                    <a:pt x="51" y="0"/>
                    <a:pt x="46" y="18"/>
                    <a:pt x="50" y="23"/>
                  </a:cubicBezTo>
                  <a:cubicBezTo>
                    <a:pt x="54" y="27"/>
                    <a:pt x="60" y="53"/>
                    <a:pt x="49" y="50"/>
                  </a:cubicBezTo>
                  <a:cubicBezTo>
                    <a:pt x="38" y="48"/>
                    <a:pt x="38" y="32"/>
                    <a:pt x="31" y="34"/>
                  </a:cubicBezTo>
                  <a:cubicBezTo>
                    <a:pt x="31" y="34"/>
                    <a:pt x="13" y="54"/>
                    <a:pt x="13" y="63"/>
                  </a:cubicBezTo>
                  <a:cubicBezTo>
                    <a:pt x="13" y="68"/>
                    <a:pt x="6" y="70"/>
                    <a:pt x="0" y="73"/>
                  </a:cubicBezTo>
                  <a:cubicBezTo>
                    <a:pt x="4" y="76"/>
                    <a:pt x="6" y="78"/>
                    <a:pt x="7" y="80"/>
                  </a:cubicBezTo>
                  <a:cubicBezTo>
                    <a:pt x="10" y="84"/>
                    <a:pt x="6" y="96"/>
                    <a:pt x="10" y="107"/>
                  </a:cubicBezTo>
                  <a:cubicBezTo>
                    <a:pt x="15" y="117"/>
                    <a:pt x="30" y="101"/>
                    <a:pt x="34" y="116"/>
                  </a:cubicBezTo>
                  <a:cubicBezTo>
                    <a:pt x="39" y="131"/>
                    <a:pt x="31" y="138"/>
                    <a:pt x="31" y="153"/>
                  </a:cubicBezTo>
                  <a:cubicBezTo>
                    <a:pt x="31" y="168"/>
                    <a:pt x="19" y="167"/>
                    <a:pt x="22" y="180"/>
                  </a:cubicBezTo>
                  <a:cubicBezTo>
                    <a:pt x="25" y="194"/>
                    <a:pt x="42" y="177"/>
                    <a:pt x="54" y="168"/>
                  </a:cubicBezTo>
                  <a:cubicBezTo>
                    <a:pt x="66" y="159"/>
                    <a:pt x="75" y="161"/>
                    <a:pt x="79" y="167"/>
                  </a:cubicBezTo>
                  <a:cubicBezTo>
                    <a:pt x="84" y="173"/>
                    <a:pt x="99" y="168"/>
                    <a:pt x="102" y="161"/>
                  </a:cubicBezTo>
                  <a:cubicBezTo>
                    <a:pt x="105" y="153"/>
                    <a:pt x="127" y="150"/>
                    <a:pt x="135" y="159"/>
                  </a:cubicBezTo>
                  <a:cubicBezTo>
                    <a:pt x="142" y="168"/>
                    <a:pt x="150" y="179"/>
                    <a:pt x="160" y="185"/>
                  </a:cubicBezTo>
                  <a:cubicBezTo>
                    <a:pt x="171" y="191"/>
                    <a:pt x="153" y="224"/>
                    <a:pt x="163" y="227"/>
                  </a:cubicBezTo>
                  <a:cubicBezTo>
                    <a:pt x="174" y="230"/>
                    <a:pt x="189" y="246"/>
                    <a:pt x="187" y="264"/>
                  </a:cubicBezTo>
                  <a:cubicBezTo>
                    <a:pt x="186" y="280"/>
                    <a:pt x="195" y="291"/>
                    <a:pt x="183" y="304"/>
                  </a:cubicBezTo>
                  <a:cubicBezTo>
                    <a:pt x="190" y="309"/>
                    <a:pt x="199" y="309"/>
                    <a:pt x="198" y="314"/>
                  </a:cubicBezTo>
                  <a:cubicBezTo>
                    <a:pt x="196" y="320"/>
                    <a:pt x="208" y="317"/>
                    <a:pt x="208" y="305"/>
                  </a:cubicBezTo>
                  <a:cubicBezTo>
                    <a:pt x="208" y="293"/>
                    <a:pt x="225" y="294"/>
                    <a:pt x="232" y="298"/>
                  </a:cubicBezTo>
                  <a:cubicBezTo>
                    <a:pt x="238" y="300"/>
                    <a:pt x="249" y="299"/>
                    <a:pt x="257" y="293"/>
                  </a:cubicBezTo>
                  <a:cubicBezTo>
                    <a:pt x="257" y="287"/>
                    <a:pt x="258" y="282"/>
                    <a:pt x="258" y="278"/>
                  </a:cubicBezTo>
                  <a:cubicBezTo>
                    <a:pt x="261" y="265"/>
                    <a:pt x="258" y="249"/>
                    <a:pt x="252" y="243"/>
                  </a:cubicBezTo>
                  <a:cubicBezTo>
                    <a:pt x="245" y="236"/>
                    <a:pt x="227" y="229"/>
                    <a:pt x="223" y="216"/>
                  </a:cubicBezTo>
                  <a:cubicBezTo>
                    <a:pt x="218" y="203"/>
                    <a:pt x="198" y="189"/>
                    <a:pt x="194" y="178"/>
                  </a:cubicBezTo>
                  <a:cubicBezTo>
                    <a:pt x="189" y="167"/>
                    <a:pt x="176" y="156"/>
                    <a:pt x="176" y="14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6" name="Freeform 66"/>
            <p:cNvSpPr>
              <a:spLocks/>
            </p:cNvSpPr>
            <p:nvPr/>
          </p:nvSpPr>
          <p:spPr bwMode="auto">
            <a:xfrm>
              <a:off x="16081376" y="8281988"/>
              <a:ext cx="368300" cy="692150"/>
            </a:xfrm>
            <a:custGeom>
              <a:avLst/>
              <a:gdLst>
                <a:gd name="T0" fmla="*/ 174 w 285"/>
                <a:gd name="T1" fmla="*/ 282 h 535"/>
                <a:gd name="T2" fmla="*/ 172 w 285"/>
                <a:gd name="T3" fmla="*/ 250 h 535"/>
                <a:gd name="T4" fmla="*/ 220 w 285"/>
                <a:gd name="T5" fmla="*/ 226 h 535"/>
                <a:gd name="T6" fmla="*/ 268 w 285"/>
                <a:gd name="T7" fmla="*/ 228 h 535"/>
                <a:gd name="T8" fmla="*/ 273 w 285"/>
                <a:gd name="T9" fmla="*/ 231 h 535"/>
                <a:gd name="T10" fmla="*/ 277 w 285"/>
                <a:gd name="T11" fmla="*/ 191 h 535"/>
                <a:gd name="T12" fmla="*/ 253 w 285"/>
                <a:gd name="T13" fmla="*/ 154 h 535"/>
                <a:gd name="T14" fmla="*/ 250 w 285"/>
                <a:gd name="T15" fmla="*/ 112 h 535"/>
                <a:gd name="T16" fmla="*/ 225 w 285"/>
                <a:gd name="T17" fmla="*/ 86 h 535"/>
                <a:gd name="T18" fmla="*/ 192 w 285"/>
                <a:gd name="T19" fmla="*/ 88 h 535"/>
                <a:gd name="T20" fmla="*/ 169 w 285"/>
                <a:gd name="T21" fmla="*/ 94 h 535"/>
                <a:gd name="T22" fmla="*/ 144 w 285"/>
                <a:gd name="T23" fmla="*/ 95 h 535"/>
                <a:gd name="T24" fmla="*/ 112 w 285"/>
                <a:gd name="T25" fmla="*/ 107 h 535"/>
                <a:gd name="T26" fmla="*/ 121 w 285"/>
                <a:gd name="T27" fmla="*/ 80 h 535"/>
                <a:gd name="T28" fmla="*/ 124 w 285"/>
                <a:gd name="T29" fmla="*/ 43 h 535"/>
                <a:gd name="T30" fmla="*/ 100 w 285"/>
                <a:gd name="T31" fmla="*/ 34 h 535"/>
                <a:gd name="T32" fmla="*/ 97 w 285"/>
                <a:gd name="T33" fmla="*/ 7 h 535"/>
                <a:gd name="T34" fmla="*/ 90 w 285"/>
                <a:gd name="T35" fmla="*/ 0 h 535"/>
                <a:gd name="T36" fmla="*/ 85 w 285"/>
                <a:gd name="T37" fmla="*/ 5 h 535"/>
                <a:gd name="T38" fmla="*/ 53 w 285"/>
                <a:gd name="T39" fmla="*/ 23 h 535"/>
                <a:gd name="T40" fmla="*/ 26 w 285"/>
                <a:gd name="T41" fmla="*/ 31 h 535"/>
                <a:gd name="T42" fmla="*/ 7 w 285"/>
                <a:gd name="T43" fmla="*/ 43 h 535"/>
                <a:gd name="T44" fmla="*/ 0 w 285"/>
                <a:gd name="T45" fmla="*/ 98 h 535"/>
                <a:gd name="T46" fmla="*/ 26 w 285"/>
                <a:gd name="T47" fmla="*/ 130 h 535"/>
                <a:gd name="T48" fmla="*/ 33 w 285"/>
                <a:gd name="T49" fmla="*/ 154 h 535"/>
                <a:gd name="T50" fmla="*/ 32 w 285"/>
                <a:gd name="T51" fmla="*/ 170 h 535"/>
                <a:gd name="T52" fmla="*/ 26 w 285"/>
                <a:gd name="T53" fmla="*/ 195 h 535"/>
                <a:gd name="T54" fmla="*/ 39 w 285"/>
                <a:gd name="T55" fmla="*/ 233 h 535"/>
                <a:gd name="T56" fmla="*/ 53 w 285"/>
                <a:gd name="T57" fmla="*/ 276 h 535"/>
                <a:gd name="T58" fmla="*/ 64 w 285"/>
                <a:gd name="T59" fmla="*/ 302 h 535"/>
                <a:gd name="T60" fmla="*/ 34 w 285"/>
                <a:gd name="T61" fmla="*/ 360 h 535"/>
                <a:gd name="T62" fmla="*/ 24 w 285"/>
                <a:gd name="T63" fmla="*/ 412 h 535"/>
                <a:gd name="T64" fmla="*/ 26 w 285"/>
                <a:gd name="T65" fmla="*/ 443 h 535"/>
                <a:gd name="T66" fmla="*/ 72 w 285"/>
                <a:gd name="T67" fmla="*/ 488 h 535"/>
                <a:gd name="T68" fmla="*/ 83 w 285"/>
                <a:gd name="T69" fmla="*/ 506 h 535"/>
                <a:gd name="T70" fmla="*/ 103 w 285"/>
                <a:gd name="T71" fmla="*/ 507 h 535"/>
                <a:gd name="T72" fmla="*/ 120 w 285"/>
                <a:gd name="T73" fmla="*/ 528 h 535"/>
                <a:gd name="T74" fmla="*/ 148 w 285"/>
                <a:gd name="T75" fmla="*/ 531 h 535"/>
                <a:gd name="T76" fmla="*/ 159 w 285"/>
                <a:gd name="T77" fmla="*/ 517 h 535"/>
                <a:gd name="T78" fmla="*/ 118 w 285"/>
                <a:gd name="T79" fmla="*/ 494 h 535"/>
                <a:gd name="T80" fmla="*/ 94 w 285"/>
                <a:gd name="T81" fmla="*/ 454 h 535"/>
                <a:gd name="T82" fmla="*/ 81 w 285"/>
                <a:gd name="T83" fmla="*/ 421 h 535"/>
                <a:gd name="T84" fmla="*/ 58 w 285"/>
                <a:gd name="T85" fmla="*/ 404 h 535"/>
                <a:gd name="T86" fmla="*/ 63 w 285"/>
                <a:gd name="T87" fmla="*/ 348 h 535"/>
                <a:gd name="T88" fmla="*/ 82 w 285"/>
                <a:gd name="T89" fmla="*/ 276 h 535"/>
                <a:gd name="T90" fmla="*/ 112 w 285"/>
                <a:gd name="T91" fmla="*/ 267 h 535"/>
                <a:gd name="T92" fmla="*/ 138 w 285"/>
                <a:gd name="T93" fmla="*/ 289 h 535"/>
                <a:gd name="T94" fmla="*/ 175 w 285"/>
                <a:gd name="T95" fmla="*/ 309 h 535"/>
                <a:gd name="T96" fmla="*/ 178 w 285"/>
                <a:gd name="T97" fmla="*/ 310 h 535"/>
                <a:gd name="T98" fmla="*/ 178 w 285"/>
                <a:gd name="T99" fmla="*/ 309 h 535"/>
                <a:gd name="T100" fmla="*/ 174 w 285"/>
                <a:gd name="T101" fmla="*/ 282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5" h="535">
                  <a:moveTo>
                    <a:pt x="174" y="282"/>
                  </a:moveTo>
                  <a:cubicBezTo>
                    <a:pt x="174" y="267"/>
                    <a:pt x="159" y="267"/>
                    <a:pt x="172" y="250"/>
                  </a:cubicBezTo>
                  <a:cubicBezTo>
                    <a:pt x="186" y="234"/>
                    <a:pt x="207" y="221"/>
                    <a:pt x="220" y="226"/>
                  </a:cubicBezTo>
                  <a:cubicBezTo>
                    <a:pt x="234" y="231"/>
                    <a:pt x="261" y="219"/>
                    <a:pt x="268" y="228"/>
                  </a:cubicBezTo>
                  <a:cubicBezTo>
                    <a:pt x="270" y="229"/>
                    <a:pt x="271" y="230"/>
                    <a:pt x="273" y="231"/>
                  </a:cubicBezTo>
                  <a:cubicBezTo>
                    <a:pt x="285" y="218"/>
                    <a:pt x="276" y="207"/>
                    <a:pt x="277" y="191"/>
                  </a:cubicBezTo>
                  <a:cubicBezTo>
                    <a:pt x="279" y="173"/>
                    <a:pt x="264" y="157"/>
                    <a:pt x="253" y="154"/>
                  </a:cubicBezTo>
                  <a:cubicBezTo>
                    <a:pt x="243" y="151"/>
                    <a:pt x="261" y="118"/>
                    <a:pt x="250" y="112"/>
                  </a:cubicBezTo>
                  <a:cubicBezTo>
                    <a:pt x="240" y="106"/>
                    <a:pt x="232" y="95"/>
                    <a:pt x="225" y="86"/>
                  </a:cubicBezTo>
                  <a:cubicBezTo>
                    <a:pt x="217" y="77"/>
                    <a:pt x="195" y="80"/>
                    <a:pt x="192" y="88"/>
                  </a:cubicBezTo>
                  <a:cubicBezTo>
                    <a:pt x="189" y="95"/>
                    <a:pt x="174" y="100"/>
                    <a:pt x="169" y="94"/>
                  </a:cubicBezTo>
                  <a:cubicBezTo>
                    <a:pt x="165" y="88"/>
                    <a:pt x="156" y="86"/>
                    <a:pt x="144" y="95"/>
                  </a:cubicBezTo>
                  <a:cubicBezTo>
                    <a:pt x="132" y="104"/>
                    <a:pt x="115" y="121"/>
                    <a:pt x="112" y="107"/>
                  </a:cubicBezTo>
                  <a:cubicBezTo>
                    <a:pt x="109" y="94"/>
                    <a:pt x="121" y="95"/>
                    <a:pt x="121" y="80"/>
                  </a:cubicBezTo>
                  <a:cubicBezTo>
                    <a:pt x="121" y="65"/>
                    <a:pt x="129" y="58"/>
                    <a:pt x="124" y="43"/>
                  </a:cubicBezTo>
                  <a:cubicBezTo>
                    <a:pt x="120" y="28"/>
                    <a:pt x="105" y="44"/>
                    <a:pt x="100" y="34"/>
                  </a:cubicBezTo>
                  <a:cubicBezTo>
                    <a:pt x="96" y="23"/>
                    <a:pt x="100" y="11"/>
                    <a:pt x="97" y="7"/>
                  </a:cubicBezTo>
                  <a:cubicBezTo>
                    <a:pt x="96" y="5"/>
                    <a:pt x="94" y="3"/>
                    <a:pt x="90" y="0"/>
                  </a:cubicBezTo>
                  <a:cubicBezTo>
                    <a:pt x="88" y="1"/>
                    <a:pt x="85" y="3"/>
                    <a:pt x="85" y="5"/>
                  </a:cubicBezTo>
                  <a:cubicBezTo>
                    <a:pt x="82" y="12"/>
                    <a:pt x="58" y="13"/>
                    <a:pt x="53" y="23"/>
                  </a:cubicBezTo>
                  <a:cubicBezTo>
                    <a:pt x="47" y="33"/>
                    <a:pt x="30" y="31"/>
                    <a:pt x="26" y="31"/>
                  </a:cubicBezTo>
                  <a:cubicBezTo>
                    <a:pt x="22" y="31"/>
                    <a:pt x="8" y="33"/>
                    <a:pt x="7" y="43"/>
                  </a:cubicBezTo>
                  <a:cubicBezTo>
                    <a:pt x="5" y="52"/>
                    <a:pt x="0" y="91"/>
                    <a:pt x="0" y="98"/>
                  </a:cubicBezTo>
                  <a:cubicBezTo>
                    <a:pt x="0" y="105"/>
                    <a:pt x="19" y="127"/>
                    <a:pt x="26" y="130"/>
                  </a:cubicBezTo>
                  <a:cubicBezTo>
                    <a:pt x="33" y="133"/>
                    <a:pt x="25" y="150"/>
                    <a:pt x="33" y="154"/>
                  </a:cubicBezTo>
                  <a:cubicBezTo>
                    <a:pt x="42" y="158"/>
                    <a:pt x="36" y="172"/>
                    <a:pt x="32" y="170"/>
                  </a:cubicBezTo>
                  <a:cubicBezTo>
                    <a:pt x="28" y="169"/>
                    <a:pt x="35" y="188"/>
                    <a:pt x="26" y="195"/>
                  </a:cubicBezTo>
                  <a:cubicBezTo>
                    <a:pt x="18" y="202"/>
                    <a:pt x="25" y="220"/>
                    <a:pt x="39" y="233"/>
                  </a:cubicBezTo>
                  <a:cubicBezTo>
                    <a:pt x="53" y="245"/>
                    <a:pt x="53" y="265"/>
                    <a:pt x="53" y="276"/>
                  </a:cubicBezTo>
                  <a:cubicBezTo>
                    <a:pt x="53" y="287"/>
                    <a:pt x="64" y="288"/>
                    <a:pt x="64" y="302"/>
                  </a:cubicBezTo>
                  <a:cubicBezTo>
                    <a:pt x="64" y="302"/>
                    <a:pt x="47" y="363"/>
                    <a:pt x="34" y="360"/>
                  </a:cubicBezTo>
                  <a:cubicBezTo>
                    <a:pt x="31" y="375"/>
                    <a:pt x="27" y="399"/>
                    <a:pt x="24" y="412"/>
                  </a:cubicBezTo>
                  <a:cubicBezTo>
                    <a:pt x="19" y="428"/>
                    <a:pt x="16" y="442"/>
                    <a:pt x="26" y="443"/>
                  </a:cubicBezTo>
                  <a:cubicBezTo>
                    <a:pt x="35" y="444"/>
                    <a:pt x="54" y="466"/>
                    <a:pt x="72" y="488"/>
                  </a:cubicBezTo>
                  <a:cubicBezTo>
                    <a:pt x="76" y="494"/>
                    <a:pt x="80" y="500"/>
                    <a:pt x="83" y="506"/>
                  </a:cubicBezTo>
                  <a:cubicBezTo>
                    <a:pt x="89" y="506"/>
                    <a:pt x="96" y="506"/>
                    <a:pt x="103" y="507"/>
                  </a:cubicBezTo>
                  <a:cubicBezTo>
                    <a:pt x="117" y="510"/>
                    <a:pt x="120" y="521"/>
                    <a:pt x="120" y="528"/>
                  </a:cubicBezTo>
                  <a:cubicBezTo>
                    <a:pt x="120" y="535"/>
                    <a:pt x="144" y="532"/>
                    <a:pt x="148" y="531"/>
                  </a:cubicBezTo>
                  <a:cubicBezTo>
                    <a:pt x="151" y="531"/>
                    <a:pt x="147" y="521"/>
                    <a:pt x="159" y="517"/>
                  </a:cubicBezTo>
                  <a:cubicBezTo>
                    <a:pt x="152" y="507"/>
                    <a:pt x="133" y="495"/>
                    <a:pt x="118" y="494"/>
                  </a:cubicBezTo>
                  <a:cubicBezTo>
                    <a:pt x="101" y="492"/>
                    <a:pt x="92" y="466"/>
                    <a:pt x="94" y="454"/>
                  </a:cubicBezTo>
                  <a:cubicBezTo>
                    <a:pt x="95" y="442"/>
                    <a:pt x="81" y="431"/>
                    <a:pt x="81" y="421"/>
                  </a:cubicBezTo>
                  <a:cubicBezTo>
                    <a:pt x="81" y="410"/>
                    <a:pt x="70" y="410"/>
                    <a:pt x="58" y="404"/>
                  </a:cubicBezTo>
                  <a:cubicBezTo>
                    <a:pt x="47" y="398"/>
                    <a:pt x="61" y="363"/>
                    <a:pt x="63" y="348"/>
                  </a:cubicBezTo>
                  <a:cubicBezTo>
                    <a:pt x="64" y="333"/>
                    <a:pt x="89" y="290"/>
                    <a:pt x="82" y="276"/>
                  </a:cubicBezTo>
                  <a:cubicBezTo>
                    <a:pt x="75" y="263"/>
                    <a:pt x="107" y="252"/>
                    <a:pt x="112" y="267"/>
                  </a:cubicBezTo>
                  <a:cubicBezTo>
                    <a:pt x="116" y="283"/>
                    <a:pt x="117" y="290"/>
                    <a:pt x="138" y="289"/>
                  </a:cubicBezTo>
                  <a:cubicBezTo>
                    <a:pt x="159" y="288"/>
                    <a:pt x="159" y="304"/>
                    <a:pt x="175" y="309"/>
                  </a:cubicBezTo>
                  <a:cubicBezTo>
                    <a:pt x="176" y="309"/>
                    <a:pt x="177" y="309"/>
                    <a:pt x="178" y="310"/>
                  </a:cubicBezTo>
                  <a:cubicBezTo>
                    <a:pt x="178" y="309"/>
                    <a:pt x="178" y="309"/>
                    <a:pt x="178" y="309"/>
                  </a:cubicBezTo>
                  <a:cubicBezTo>
                    <a:pt x="183" y="297"/>
                    <a:pt x="174" y="297"/>
                    <a:pt x="174" y="28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7" name="Freeform 67"/>
            <p:cNvSpPr>
              <a:spLocks/>
            </p:cNvSpPr>
            <p:nvPr/>
          </p:nvSpPr>
          <p:spPr bwMode="auto">
            <a:xfrm>
              <a:off x="12336463" y="6410325"/>
              <a:ext cx="439738" cy="360363"/>
            </a:xfrm>
            <a:custGeom>
              <a:avLst/>
              <a:gdLst>
                <a:gd name="T0" fmla="*/ 6 w 340"/>
                <a:gd name="T1" fmla="*/ 60 h 278"/>
                <a:gd name="T2" fmla="*/ 5 w 340"/>
                <a:gd name="T3" fmla="*/ 96 h 278"/>
                <a:gd name="T4" fmla="*/ 8 w 340"/>
                <a:gd name="T5" fmla="*/ 110 h 278"/>
                <a:gd name="T6" fmla="*/ 16 w 340"/>
                <a:gd name="T7" fmla="*/ 127 h 278"/>
                <a:gd name="T8" fmla="*/ 20 w 340"/>
                <a:gd name="T9" fmla="*/ 146 h 278"/>
                <a:gd name="T10" fmla="*/ 29 w 340"/>
                <a:gd name="T11" fmla="*/ 174 h 278"/>
                <a:gd name="T12" fmla="*/ 30 w 340"/>
                <a:gd name="T13" fmla="*/ 190 h 278"/>
                <a:gd name="T14" fmla="*/ 50 w 340"/>
                <a:gd name="T15" fmla="*/ 202 h 278"/>
                <a:gd name="T16" fmla="*/ 73 w 340"/>
                <a:gd name="T17" fmla="*/ 218 h 278"/>
                <a:gd name="T18" fmla="*/ 92 w 340"/>
                <a:gd name="T19" fmla="*/ 226 h 278"/>
                <a:gd name="T20" fmla="*/ 112 w 340"/>
                <a:gd name="T21" fmla="*/ 223 h 278"/>
                <a:gd name="T22" fmla="*/ 121 w 340"/>
                <a:gd name="T23" fmla="*/ 236 h 278"/>
                <a:gd name="T24" fmla="*/ 144 w 340"/>
                <a:gd name="T25" fmla="*/ 241 h 278"/>
                <a:gd name="T26" fmla="*/ 161 w 340"/>
                <a:gd name="T27" fmla="*/ 262 h 278"/>
                <a:gd name="T28" fmla="*/ 181 w 340"/>
                <a:gd name="T29" fmla="*/ 260 h 278"/>
                <a:gd name="T30" fmla="*/ 212 w 340"/>
                <a:gd name="T31" fmla="*/ 263 h 278"/>
                <a:gd name="T32" fmla="*/ 238 w 340"/>
                <a:gd name="T33" fmla="*/ 266 h 278"/>
                <a:gd name="T34" fmla="*/ 269 w 340"/>
                <a:gd name="T35" fmla="*/ 273 h 278"/>
                <a:gd name="T36" fmla="*/ 289 w 340"/>
                <a:gd name="T37" fmla="*/ 278 h 278"/>
                <a:gd name="T38" fmla="*/ 288 w 340"/>
                <a:gd name="T39" fmla="*/ 255 h 278"/>
                <a:gd name="T40" fmla="*/ 320 w 340"/>
                <a:gd name="T41" fmla="*/ 221 h 278"/>
                <a:gd name="T42" fmla="*/ 336 w 340"/>
                <a:gd name="T43" fmla="*/ 209 h 278"/>
                <a:gd name="T44" fmla="*/ 322 w 340"/>
                <a:gd name="T45" fmla="*/ 174 h 278"/>
                <a:gd name="T46" fmla="*/ 320 w 340"/>
                <a:gd name="T47" fmla="*/ 143 h 278"/>
                <a:gd name="T48" fmla="*/ 308 w 340"/>
                <a:gd name="T49" fmla="*/ 125 h 278"/>
                <a:gd name="T50" fmla="*/ 328 w 340"/>
                <a:gd name="T51" fmla="*/ 107 h 278"/>
                <a:gd name="T52" fmla="*/ 327 w 340"/>
                <a:gd name="T53" fmla="*/ 77 h 278"/>
                <a:gd name="T54" fmla="*/ 321 w 340"/>
                <a:gd name="T55" fmla="*/ 50 h 278"/>
                <a:gd name="T56" fmla="*/ 294 w 340"/>
                <a:gd name="T57" fmla="*/ 31 h 278"/>
                <a:gd name="T58" fmla="*/ 293 w 340"/>
                <a:gd name="T59" fmla="*/ 29 h 278"/>
                <a:gd name="T60" fmla="*/ 201 w 340"/>
                <a:gd name="T61" fmla="*/ 25 h 278"/>
                <a:gd name="T62" fmla="*/ 183 w 340"/>
                <a:gd name="T63" fmla="*/ 19 h 278"/>
                <a:gd name="T64" fmla="*/ 164 w 340"/>
                <a:gd name="T65" fmla="*/ 29 h 278"/>
                <a:gd name="T66" fmla="*/ 148 w 340"/>
                <a:gd name="T67" fmla="*/ 7 h 278"/>
                <a:gd name="T68" fmla="*/ 71 w 340"/>
                <a:gd name="T69" fmla="*/ 29 h 278"/>
                <a:gd name="T70" fmla="*/ 16 w 340"/>
                <a:gd name="T71" fmla="*/ 47 h 278"/>
                <a:gd name="T72" fmla="*/ 6 w 340"/>
                <a:gd name="T73" fmla="*/ 55 h 278"/>
                <a:gd name="T74" fmla="*/ 6 w 340"/>
                <a:gd name="T75" fmla="*/ 6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0" h="278">
                  <a:moveTo>
                    <a:pt x="6" y="60"/>
                  </a:moveTo>
                  <a:cubicBezTo>
                    <a:pt x="8" y="66"/>
                    <a:pt x="11" y="88"/>
                    <a:pt x="5" y="96"/>
                  </a:cubicBezTo>
                  <a:cubicBezTo>
                    <a:pt x="0" y="105"/>
                    <a:pt x="2" y="107"/>
                    <a:pt x="8" y="110"/>
                  </a:cubicBezTo>
                  <a:cubicBezTo>
                    <a:pt x="13" y="113"/>
                    <a:pt x="16" y="121"/>
                    <a:pt x="16" y="127"/>
                  </a:cubicBezTo>
                  <a:cubicBezTo>
                    <a:pt x="16" y="134"/>
                    <a:pt x="19" y="133"/>
                    <a:pt x="20" y="146"/>
                  </a:cubicBezTo>
                  <a:cubicBezTo>
                    <a:pt x="21" y="159"/>
                    <a:pt x="24" y="169"/>
                    <a:pt x="29" y="174"/>
                  </a:cubicBezTo>
                  <a:cubicBezTo>
                    <a:pt x="32" y="179"/>
                    <a:pt x="32" y="185"/>
                    <a:pt x="30" y="190"/>
                  </a:cubicBezTo>
                  <a:cubicBezTo>
                    <a:pt x="36" y="195"/>
                    <a:pt x="44" y="199"/>
                    <a:pt x="50" y="202"/>
                  </a:cubicBezTo>
                  <a:cubicBezTo>
                    <a:pt x="66" y="208"/>
                    <a:pt x="72" y="212"/>
                    <a:pt x="73" y="218"/>
                  </a:cubicBezTo>
                  <a:cubicBezTo>
                    <a:pt x="75" y="224"/>
                    <a:pt x="89" y="234"/>
                    <a:pt x="92" y="226"/>
                  </a:cubicBezTo>
                  <a:cubicBezTo>
                    <a:pt x="96" y="218"/>
                    <a:pt x="105" y="223"/>
                    <a:pt x="112" y="223"/>
                  </a:cubicBezTo>
                  <a:cubicBezTo>
                    <a:pt x="119" y="223"/>
                    <a:pt x="120" y="231"/>
                    <a:pt x="121" y="236"/>
                  </a:cubicBezTo>
                  <a:cubicBezTo>
                    <a:pt x="122" y="240"/>
                    <a:pt x="138" y="238"/>
                    <a:pt x="144" y="241"/>
                  </a:cubicBezTo>
                  <a:cubicBezTo>
                    <a:pt x="150" y="245"/>
                    <a:pt x="152" y="258"/>
                    <a:pt x="161" y="262"/>
                  </a:cubicBezTo>
                  <a:cubicBezTo>
                    <a:pt x="169" y="267"/>
                    <a:pt x="176" y="256"/>
                    <a:pt x="181" y="260"/>
                  </a:cubicBezTo>
                  <a:cubicBezTo>
                    <a:pt x="187" y="263"/>
                    <a:pt x="202" y="267"/>
                    <a:pt x="212" y="263"/>
                  </a:cubicBezTo>
                  <a:cubicBezTo>
                    <a:pt x="221" y="260"/>
                    <a:pt x="227" y="267"/>
                    <a:pt x="238" y="266"/>
                  </a:cubicBezTo>
                  <a:cubicBezTo>
                    <a:pt x="250" y="265"/>
                    <a:pt x="265" y="269"/>
                    <a:pt x="269" y="273"/>
                  </a:cubicBezTo>
                  <a:cubicBezTo>
                    <a:pt x="270" y="275"/>
                    <a:pt x="280" y="276"/>
                    <a:pt x="289" y="278"/>
                  </a:cubicBezTo>
                  <a:cubicBezTo>
                    <a:pt x="292" y="273"/>
                    <a:pt x="287" y="258"/>
                    <a:pt x="288" y="255"/>
                  </a:cubicBezTo>
                  <a:cubicBezTo>
                    <a:pt x="289" y="251"/>
                    <a:pt x="316" y="227"/>
                    <a:pt x="320" y="221"/>
                  </a:cubicBezTo>
                  <a:cubicBezTo>
                    <a:pt x="325" y="216"/>
                    <a:pt x="332" y="216"/>
                    <a:pt x="336" y="209"/>
                  </a:cubicBezTo>
                  <a:cubicBezTo>
                    <a:pt x="340" y="202"/>
                    <a:pt x="325" y="179"/>
                    <a:pt x="322" y="174"/>
                  </a:cubicBezTo>
                  <a:cubicBezTo>
                    <a:pt x="319" y="170"/>
                    <a:pt x="317" y="151"/>
                    <a:pt x="320" y="143"/>
                  </a:cubicBezTo>
                  <a:cubicBezTo>
                    <a:pt x="322" y="135"/>
                    <a:pt x="308" y="131"/>
                    <a:pt x="308" y="125"/>
                  </a:cubicBezTo>
                  <a:cubicBezTo>
                    <a:pt x="308" y="120"/>
                    <a:pt x="321" y="110"/>
                    <a:pt x="328" y="107"/>
                  </a:cubicBezTo>
                  <a:cubicBezTo>
                    <a:pt x="335" y="104"/>
                    <a:pt x="333" y="82"/>
                    <a:pt x="327" y="77"/>
                  </a:cubicBezTo>
                  <a:cubicBezTo>
                    <a:pt x="320" y="71"/>
                    <a:pt x="317" y="61"/>
                    <a:pt x="321" y="50"/>
                  </a:cubicBezTo>
                  <a:cubicBezTo>
                    <a:pt x="325" y="39"/>
                    <a:pt x="298" y="31"/>
                    <a:pt x="294" y="31"/>
                  </a:cubicBezTo>
                  <a:cubicBezTo>
                    <a:pt x="293" y="31"/>
                    <a:pt x="293" y="30"/>
                    <a:pt x="293" y="29"/>
                  </a:cubicBezTo>
                  <a:cubicBezTo>
                    <a:pt x="268" y="34"/>
                    <a:pt x="206" y="27"/>
                    <a:pt x="201" y="25"/>
                  </a:cubicBezTo>
                  <a:cubicBezTo>
                    <a:pt x="198" y="24"/>
                    <a:pt x="190" y="21"/>
                    <a:pt x="183" y="19"/>
                  </a:cubicBezTo>
                  <a:cubicBezTo>
                    <a:pt x="180" y="24"/>
                    <a:pt x="174" y="29"/>
                    <a:pt x="164" y="29"/>
                  </a:cubicBezTo>
                  <a:cubicBezTo>
                    <a:pt x="149" y="29"/>
                    <a:pt x="148" y="14"/>
                    <a:pt x="148" y="7"/>
                  </a:cubicBezTo>
                  <a:cubicBezTo>
                    <a:pt x="147" y="0"/>
                    <a:pt x="87" y="13"/>
                    <a:pt x="71" y="29"/>
                  </a:cubicBezTo>
                  <a:cubicBezTo>
                    <a:pt x="55" y="45"/>
                    <a:pt x="17" y="39"/>
                    <a:pt x="16" y="47"/>
                  </a:cubicBezTo>
                  <a:cubicBezTo>
                    <a:pt x="15" y="54"/>
                    <a:pt x="10" y="57"/>
                    <a:pt x="6" y="55"/>
                  </a:cubicBezTo>
                  <a:cubicBezTo>
                    <a:pt x="6" y="57"/>
                    <a:pt x="6" y="58"/>
                    <a:pt x="6" y="6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8" name="Freeform 68"/>
            <p:cNvSpPr>
              <a:spLocks/>
            </p:cNvSpPr>
            <p:nvPr/>
          </p:nvSpPr>
          <p:spPr bwMode="auto">
            <a:xfrm>
              <a:off x="12399963" y="6994525"/>
              <a:ext cx="165100" cy="157163"/>
            </a:xfrm>
            <a:custGeom>
              <a:avLst/>
              <a:gdLst>
                <a:gd name="T0" fmla="*/ 95 w 128"/>
                <a:gd name="T1" fmla="*/ 110 h 121"/>
                <a:gd name="T2" fmla="*/ 122 w 128"/>
                <a:gd name="T3" fmla="*/ 71 h 121"/>
                <a:gd name="T4" fmla="*/ 126 w 128"/>
                <a:gd name="T5" fmla="*/ 24 h 121"/>
                <a:gd name="T6" fmla="*/ 94 w 128"/>
                <a:gd name="T7" fmla="*/ 8 h 121"/>
                <a:gd name="T8" fmla="*/ 40 w 128"/>
                <a:gd name="T9" fmla="*/ 3 h 121"/>
                <a:gd name="T10" fmla="*/ 17 w 128"/>
                <a:gd name="T11" fmla="*/ 8 h 121"/>
                <a:gd name="T12" fmla="*/ 2 w 128"/>
                <a:gd name="T13" fmla="*/ 17 h 121"/>
                <a:gd name="T14" fmla="*/ 18 w 128"/>
                <a:gd name="T15" fmla="*/ 41 h 121"/>
                <a:gd name="T16" fmla="*/ 47 w 128"/>
                <a:gd name="T17" fmla="*/ 76 h 121"/>
                <a:gd name="T18" fmla="*/ 75 w 128"/>
                <a:gd name="T19" fmla="*/ 108 h 121"/>
                <a:gd name="T20" fmla="*/ 94 w 128"/>
                <a:gd name="T21" fmla="*/ 121 h 121"/>
                <a:gd name="T22" fmla="*/ 95 w 128"/>
                <a:gd name="T23" fmla="*/ 1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1">
                  <a:moveTo>
                    <a:pt x="95" y="110"/>
                  </a:moveTo>
                  <a:cubicBezTo>
                    <a:pt x="94" y="103"/>
                    <a:pt x="116" y="71"/>
                    <a:pt x="122" y="71"/>
                  </a:cubicBezTo>
                  <a:cubicBezTo>
                    <a:pt x="126" y="71"/>
                    <a:pt x="128" y="40"/>
                    <a:pt x="126" y="24"/>
                  </a:cubicBezTo>
                  <a:cubicBezTo>
                    <a:pt x="109" y="12"/>
                    <a:pt x="94" y="8"/>
                    <a:pt x="94" y="8"/>
                  </a:cubicBezTo>
                  <a:cubicBezTo>
                    <a:pt x="94" y="8"/>
                    <a:pt x="48" y="6"/>
                    <a:pt x="40" y="3"/>
                  </a:cubicBezTo>
                  <a:cubicBezTo>
                    <a:pt x="32" y="0"/>
                    <a:pt x="24" y="13"/>
                    <a:pt x="17" y="8"/>
                  </a:cubicBezTo>
                  <a:cubicBezTo>
                    <a:pt x="10" y="2"/>
                    <a:pt x="0" y="9"/>
                    <a:pt x="2" y="17"/>
                  </a:cubicBezTo>
                  <a:cubicBezTo>
                    <a:pt x="3" y="25"/>
                    <a:pt x="18" y="29"/>
                    <a:pt x="18" y="41"/>
                  </a:cubicBezTo>
                  <a:cubicBezTo>
                    <a:pt x="18" y="53"/>
                    <a:pt x="48" y="70"/>
                    <a:pt x="47" y="76"/>
                  </a:cubicBezTo>
                  <a:cubicBezTo>
                    <a:pt x="46" y="80"/>
                    <a:pt x="65" y="92"/>
                    <a:pt x="75" y="108"/>
                  </a:cubicBezTo>
                  <a:cubicBezTo>
                    <a:pt x="81" y="112"/>
                    <a:pt x="87" y="116"/>
                    <a:pt x="94" y="121"/>
                  </a:cubicBezTo>
                  <a:cubicBezTo>
                    <a:pt x="95" y="116"/>
                    <a:pt x="95" y="112"/>
                    <a:pt x="95" y="1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69" name="Freeform 69"/>
            <p:cNvSpPr>
              <a:spLocks/>
            </p:cNvSpPr>
            <p:nvPr/>
          </p:nvSpPr>
          <p:spPr bwMode="auto">
            <a:xfrm>
              <a:off x="12319001" y="6921500"/>
              <a:ext cx="242888" cy="212725"/>
            </a:xfrm>
            <a:custGeom>
              <a:avLst/>
              <a:gdLst>
                <a:gd name="T0" fmla="*/ 109 w 188"/>
                <a:gd name="T1" fmla="*/ 132 h 164"/>
                <a:gd name="T2" fmla="*/ 80 w 188"/>
                <a:gd name="T3" fmla="*/ 97 h 164"/>
                <a:gd name="T4" fmla="*/ 64 w 188"/>
                <a:gd name="T5" fmla="*/ 73 h 164"/>
                <a:gd name="T6" fmla="*/ 79 w 188"/>
                <a:gd name="T7" fmla="*/ 64 h 164"/>
                <a:gd name="T8" fmla="*/ 102 w 188"/>
                <a:gd name="T9" fmla="*/ 59 h 164"/>
                <a:gd name="T10" fmla="*/ 156 w 188"/>
                <a:gd name="T11" fmla="*/ 64 h 164"/>
                <a:gd name="T12" fmla="*/ 188 w 188"/>
                <a:gd name="T13" fmla="*/ 80 h 164"/>
                <a:gd name="T14" fmla="*/ 186 w 188"/>
                <a:gd name="T15" fmla="*/ 73 h 164"/>
                <a:gd name="T16" fmla="*/ 175 w 188"/>
                <a:gd name="T17" fmla="*/ 48 h 164"/>
                <a:gd name="T18" fmla="*/ 166 w 188"/>
                <a:gd name="T19" fmla="*/ 26 h 164"/>
                <a:gd name="T20" fmla="*/ 154 w 188"/>
                <a:gd name="T21" fmla="*/ 30 h 164"/>
                <a:gd name="T22" fmla="*/ 118 w 188"/>
                <a:gd name="T23" fmla="*/ 22 h 164"/>
                <a:gd name="T24" fmla="*/ 89 w 188"/>
                <a:gd name="T25" fmla="*/ 0 h 164"/>
                <a:gd name="T26" fmla="*/ 68 w 188"/>
                <a:gd name="T27" fmla="*/ 14 h 164"/>
                <a:gd name="T28" fmla="*/ 59 w 188"/>
                <a:gd name="T29" fmla="*/ 31 h 164"/>
                <a:gd name="T30" fmla="*/ 46 w 188"/>
                <a:gd name="T31" fmla="*/ 47 h 164"/>
                <a:gd name="T32" fmla="*/ 25 w 188"/>
                <a:gd name="T33" fmla="*/ 46 h 164"/>
                <a:gd name="T34" fmla="*/ 0 w 188"/>
                <a:gd name="T35" fmla="*/ 51 h 164"/>
                <a:gd name="T36" fmla="*/ 6 w 188"/>
                <a:gd name="T37" fmla="*/ 66 h 164"/>
                <a:gd name="T38" fmla="*/ 33 w 188"/>
                <a:gd name="T39" fmla="*/ 77 h 164"/>
                <a:gd name="T40" fmla="*/ 64 w 188"/>
                <a:gd name="T41" fmla="*/ 127 h 164"/>
                <a:gd name="T42" fmla="*/ 92 w 188"/>
                <a:gd name="T43" fmla="*/ 142 h 164"/>
                <a:gd name="T44" fmla="*/ 123 w 188"/>
                <a:gd name="T45" fmla="*/ 158 h 164"/>
                <a:gd name="T46" fmla="*/ 137 w 188"/>
                <a:gd name="T47" fmla="*/ 164 h 164"/>
                <a:gd name="T48" fmla="*/ 109 w 188"/>
                <a:gd name="T49" fmla="*/ 1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 h="164">
                  <a:moveTo>
                    <a:pt x="109" y="132"/>
                  </a:moveTo>
                  <a:cubicBezTo>
                    <a:pt x="110" y="126"/>
                    <a:pt x="80" y="109"/>
                    <a:pt x="80" y="97"/>
                  </a:cubicBezTo>
                  <a:cubicBezTo>
                    <a:pt x="80" y="85"/>
                    <a:pt x="65" y="81"/>
                    <a:pt x="64" y="73"/>
                  </a:cubicBezTo>
                  <a:cubicBezTo>
                    <a:pt x="62" y="65"/>
                    <a:pt x="72" y="58"/>
                    <a:pt x="79" y="64"/>
                  </a:cubicBezTo>
                  <a:cubicBezTo>
                    <a:pt x="86" y="69"/>
                    <a:pt x="94" y="56"/>
                    <a:pt x="102" y="59"/>
                  </a:cubicBezTo>
                  <a:cubicBezTo>
                    <a:pt x="110" y="62"/>
                    <a:pt x="156" y="64"/>
                    <a:pt x="156" y="64"/>
                  </a:cubicBezTo>
                  <a:cubicBezTo>
                    <a:pt x="156" y="64"/>
                    <a:pt x="171" y="68"/>
                    <a:pt x="188" y="80"/>
                  </a:cubicBezTo>
                  <a:cubicBezTo>
                    <a:pt x="188" y="77"/>
                    <a:pt x="187" y="74"/>
                    <a:pt x="186" y="73"/>
                  </a:cubicBezTo>
                  <a:cubicBezTo>
                    <a:pt x="182" y="63"/>
                    <a:pt x="186" y="52"/>
                    <a:pt x="175" y="48"/>
                  </a:cubicBezTo>
                  <a:cubicBezTo>
                    <a:pt x="169" y="45"/>
                    <a:pt x="167" y="35"/>
                    <a:pt x="166" y="26"/>
                  </a:cubicBezTo>
                  <a:cubicBezTo>
                    <a:pt x="161" y="28"/>
                    <a:pt x="156" y="29"/>
                    <a:pt x="154" y="30"/>
                  </a:cubicBezTo>
                  <a:cubicBezTo>
                    <a:pt x="145" y="32"/>
                    <a:pt x="125" y="31"/>
                    <a:pt x="118" y="22"/>
                  </a:cubicBezTo>
                  <a:cubicBezTo>
                    <a:pt x="113" y="15"/>
                    <a:pt x="96" y="5"/>
                    <a:pt x="89" y="0"/>
                  </a:cubicBezTo>
                  <a:cubicBezTo>
                    <a:pt x="85" y="3"/>
                    <a:pt x="73" y="13"/>
                    <a:pt x="68" y="14"/>
                  </a:cubicBezTo>
                  <a:cubicBezTo>
                    <a:pt x="61" y="15"/>
                    <a:pt x="65" y="31"/>
                    <a:pt x="59" y="31"/>
                  </a:cubicBezTo>
                  <a:cubicBezTo>
                    <a:pt x="53" y="31"/>
                    <a:pt x="48" y="42"/>
                    <a:pt x="46" y="47"/>
                  </a:cubicBezTo>
                  <a:cubicBezTo>
                    <a:pt x="45" y="51"/>
                    <a:pt x="31" y="44"/>
                    <a:pt x="25" y="46"/>
                  </a:cubicBezTo>
                  <a:cubicBezTo>
                    <a:pt x="20" y="48"/>
                    <a:pt x="7" y="50"/>
                    <a:pt x="0" y="51"/>
                  </a:cubicBezTo>
                  <a:cubicBezTo>
                    <a:pt x="1" y="58"/>
                    <a:pt x="0" y="66"/>
                    <a:pt x="6" y="66"/>
                  </a:cubicBezTo>
                  <a:cubicBezTo>
                    <a:pt x="16" y="66"/>
                    <a:pt x="33" y="65"/>
                    <a:pt x="33" y="77"/>
                  </a:cubicBezTo>
                  <a:cubicBezTo>
                    <a:pt x="34" y="90"/>
                    <a:pt x="56" y="117"/>
                    <a:pt x="64" y="127"/>
                  </a:cubicBezTo>
                  <a:cubicBezTo>
                    <a:pt x="73" y="136"/>
                    <a:pt x="91" y="134"/>
                    <a:pt x="92" y="142"/>
                  </a:cubicBezTo>
                  <a:cubicBezTo>
                    <a:pt x="94" y="150"/>
                    <a:pt x="107" y="157"/>
                    <a:pt x="123" y="158"/>
                  </a:cubicBezTo>
                  <a:cubicBezTo>
                    <a:pt x="127" y="158"/>
                    <a:pt x="132" y="161"/>
                    <a:pt x="137" y="164"/>
                  </a:cubicBezTo>
                  <a:cubicBezTo>
                    <a:pt x="127" y="148"/>
                    <a:pt x="108" y="136"/>
                    <a:pt x="109" y="13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0" name="Freeform 70"/>
            <p:cNvSpPr>
              <a:spLocks/>
            </p:cNvSpPr>
            <p:nvPr/>
          </p:nvSpPr>
          <p:spPr bwMode="auto">
            <a:xfrm>
              <a:off x="12552363" y="7145338"/>
              <a:ext cx="85725" cy="166688"/>
            </a:xfrm>
            <a:custGeom>
              <a:avLst/>
              <a:gdLst>
                <a:gd name="T0" fmla="*/ 44 w 66"/>
                <a:gd name="T1" fmla="*/ 110 h 129"/>
                <a:gd name="T2" fmla="*/ 53 w 66"/>
                <a:gd name="T3" fmla="*/ 96 h 129"/>
                <a:gd name="T4" fmla="*/ 65 w 66"/>
                <a:gd name="T5" fmla="*/ 76 h 129"/>
                <a:gd name="T6" fmla="*/ 66 w 66"/>
                <a:gd name="T7" fmla="*/ 75 h 129"/>
                <a:gd name="T8" fmla="*/ 46 w 66"/>
                <a:gd name="T9" fmla="*/ 53 h 129"/>
                <a:gd name="T10" fmla="*/ 50 w 66"/>
                <a:gd name="T11" fmla="*/ 17 h 129"/>
                <a:gd name="T12" fmla="*/ 19 w 66"/>
                <a:gd name="T13" fmla="*/ 0 h 129"/>
                <a:gd name="T14" fmla="*/ 2 w 66"/>
                <a:gd name="T15" fmla="*/ 25 h 129"/>
                <a:gd name="T16" fmla="*/ 12 w 66"/>
                <a:gd name="T17" fmla="*/ 47 h 129"/>
                <a:gd name="T18" fmla="*/ 11 w 66"/>
                <a:gd name="T19" fmla="*/ 99 h 129"/>
                <a:gd name="T20" fmla="*/ 34 w 66"/>
                <a:gd name="T21" fmla="*/ 129 h 129"/>
                <a:gd name="T22" fmla="*/ 44 w 66"/>
                <a:gd name="T23" fmla="*/ 1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29">
                  <a:moveTo>
                    <a:pt x="44" y="110"/>
                  </a:moveTo>
                  <a:cubicBezTo>
                    <a:pt x="52" y="108"/>
                    <a:pt x="47" y="102"/>
                    <a:pt x="53" y="96"/>
                  </a:cubicBezTo>
                  <a:cubicBezTo>
                    <a:pt x="58" y="91"/>
                    <a:pt x="65" y="80"/>
                    <a:pt x="65" y="76"/>
                  </a:cubicBezTo>
                  <a:cubicBezTo>
                    <a:pt x="65" y="76"/>
                    <a:pt x="66" y="75"/>
                    <a:pt x="66" y="75"/>
                  </a:cubicBezTo>
                  <a:cubicBezTo>
                    <a:pt x="56" y="67"/>
                    <a:pt x="48" y="61"/>
                    <a:pt x="46" y="53"/>
                  </a:cubicBezTo>
                  <a:cubicBezTo>
                    <a:pt x="43" y="45"/>
                    <a:pt x="46" y="29"/>
                    <a:pt x="50" y="17"/>
                  </a:cubicBezTo>
                  <a:cubicBezTo>
                    <a:pt x="44" y="12"/>
                    <a:pt x="25" y="0"/>
                    <a:pt x="19" y="0"/>
                  </a:cubicBezTo>
                  <a:cubicBezTo>
                    <a:pt x="13" y="0"/>
                    <a:pt x="4" y="12"/>
                    <a:pt x="2" y="25"/>
                  </a:cubicBezTo>
                  <a:cubicBezTo>
                    <a:pt x="16" y="32"/>
                    <a:pt x="21" y="37"/>
                    <a:pt x="12" y="47"/>
                  </a:cubicBezTo>
                  <a:cubicBezTo>
                    <a:pt x="2" y="57"/>
                    <a:pt x="0" y="90"/>
                    <a:pt x="11" y="99"/>
                  </a:cubicBezTo>
                  <a:cubicBezTo>
                    <a:pt x="21" y="107"/>
                    <a:pt x="24" y="124"/>
                    <a:pt x="34" y="129"/>
                  </a:cubicBezTo>
                  <a:cubicBezTo>
                    <a:pt x="37" y="120"/>
                    <a:pt x="39" y="111"/>
                    <a:pt x="44" y="1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1" name="Freeform 71"/>
            <p:cNvSpPr>
              <a:spLocks/>
            </p:cNvSpPr>
            <p:nvPr/>
          </p:nvSpPr>
          <p:spPr bwMode="auto">
            <a:xfrm>
              <a:off x="12131676" y="6775450"/>
              <a:ext cx="338138" cy="152400"/>
            </a:xfrm>
            <a:custGeom>
              <a:avLst/>
              <a:gdLst>
                <a:gd name="T0" fmla="*/ 221 w 262"/>
                <a:gd name="T1" fmla="*/ 10 h 118"/>
                <a:gd name="T2" fmla="*/ 188 w 262"/>
                <a:gd name="T3" fmla="*/ 0 h 118"/>
                <a:gd name="T4" fmla="*/ 183 w 262"/>
                <a:gd name="T5" fmla="*/ 16 h 118"/>
                <a:gd name="T6" fmla="*/ 152 w 262"/>
                <a:gd name="T7" fmla="*/ 18 h 118"/>
                <a:gd name="T8" fmla="*/ 133 w 262"/>
                <a:gd name="T9" fmla="*/ 31 h 118"/>
                <a:gd name="T10" fmla="*/ 119 w 262"/>
                <a:gd name="T11" fmla="*/ 53 h 118"/>
                <a:gd name="T12" fmla="*/ 105 w 262"/>
                <a:gd name="T13" fmla="*/ 63 h 118"/>
                <a:gd name="T14" fmla="*/ 69 w 262"/>
                <a:gd name="T15" fmla="*/ 70 h 118"/>
                <a:gd name="T16" fmla="*/ 49 w 262"/>
                <a:gd name="T17" fmla="*/ 72 h 118"/>
                <a:gd name="T18" fmla="*/ 28 w 262"/>
                <a:gd name="T19" fmla="*/ 75 h 118"/>
                <a:gd name="T20" fmla="*/ 7 w 262"/>
                <a:gd name="T21" fmla="*/ 69 h 118"/>
                <a:gd name="T22" fmla="*/ 3 w 262"/>
                <a:gd name="T23" fmla="*/ 88 h 118"/>
                <a:gd name="T24" fmla="*/ 21 w 262"/>
                <a:gd name="T25" fmla="*/ 97 h 118"/>
                <a:gd name="T26" fmla="*/ 43 w 262"/>
                <a:gd name="T27" fmla="*/ 102 h 118"/>
                <a:gd name="T28" fmla="*/ 65 w 262"/>
                <a:gd name="T29" fmla="*/ 95 h 118"/>
                <a:gd name="T30" fmla="*/ 93 w 262"/>
                <a:gd name="T31" fmla="*/ 91 h 118"/>
                <a:gd name="T32" fmla="*/ 100 w 262"/>
                <a:gd name="T33" fmla="*/ 106 h 118"/>
                <a:gd name="T34" fmla="*/ 132 w 262"/>
                <a:gd name="T35" fmla="*/ 111 h 118"/>
                <a:gd name="T36" fmla="*/ 171 w 262"/>
                <a:gd name="T37" fmla="*/ 118 h 118"/>
                <a:gd name="T38" fmla="*/ 202 w 262"/>
                <a:gd name="T39" fmla="*/ 107 h 118"/>
                <a:gd name="T40" fmla="*/ 226 w 262"/>
                <a:gd name="T41" fmla="*/ 99 h 118"/>
                <a:gd name="T42" fmla="*/ 226 w 262"/>
                <a:gd name="T43" fmla="*/ 99 h 118"/>
                <a:gd name="T44" fmla="*/ 232 w 262"/>
                <a:gd name="T45" fmla="*/ 91 h 118"/>
                <a:gd name="T46" fmla="*/ 237 w 262"/>
                <a:gd name="T47" fmla="*/ 75 h 118"/>
                <a:gd name="T48" fmla="*/ 241 w 262"/>
                <a:gd name="T49" fmla="*/ 61 h 118"/>
                <a:gd name="T50" fmla="*/ 257 w 262"/>
                <a:gd name="T51" fmla="*/ 53 h 118"/>
                <a:gd name="T52" fmla="*/ 262 w 262"/>
                <a:gd name="T53" fmla="*/ 43 h 118"/>
                <a:gd name="T54" fmla="*/ 248 w 262"/>
                <a:gd name="T55" fmla="*/ 14 h 118"/>
                <a:gd name="T56" fmla="*/ 221 w 262"/>
                <a:gd name="T57"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2" h="118">
                  <a:moveTo>
                    <a:pt x="221" y="10"/>
                  </a:moveTo>
                  <a:cubicBezTo>
                    <a:pt x="212" y="0"/>
                    <a:pt x="188" y="0"/>
                    <a:pt x="188" y="0"/>
                  </a:cubicBezTo>
                  <a:cubicBezTo>
                    <a:pt x="188" y="0"/>
                    <a:pt x="186" y="10"/>
                    <a:pt x="183" y="16"/>
                  </a:cubicBezTo>
                  <a:cubicBezTo>
                    <a:pt x="180" y="21"/>
                    <a:pt x="163" y="21"/>
                    <a:pt x="152" y="18"/>
                  </a:cubicBezTo>
                  <a:cubicBezTo>
                    <a:pt x="149" y="22"/>
                    <a:pt x="135" y="25"/>
                    <a:pt x="133" y="31"/>
                  </a:cubicBezTo>
                  <a:cubicBezTo>
                    <a:pt x="131" y="38"/>
                    <a:pt x="113" y="34"/>
                    <a:pt x="119" y="53"/>
                  </a:cubicBezTo>
                  <a:cubicBezTo>
                    <a:pt x="124" y="72"/>
                    <a:pt x="110" y="65"/>
                    <a:pt x="105" y="63"/>
                  </a:cubicBezTo>
                  <a:cubicBezTo>
                    <a:pt x="99" y="61"/>
                    <a:pt x="75" y="64"/>
                    <a:pt x="69" y="70"/>
                  </a:cubicBezTo>
                  <a:cubicBezTo>
                    <a:pt x="63" y="76"/>
                    <a:pt x="54" y="75"/>
                    <a:pt x="49" y="72"/>
                  </a:cubicBezTo>
                  <a:cubicBezTo>
                    <a:pt x="43" y="69"/>
                    <a:pt x="32" y="67"/>
                    <a:pt x="28" y="75"/>
                  </a:cubicBezTo>
                  <a:cubicBezTo>
                    <a:pt x="23" y="83"/>
                    <a:pt x="14" y="69"/>
                    <a:pt x="7" y="69"/>
                  </a:cubicBezTo>
                  <a:cubicBezTo>
                    <a:pt x="0" y="70"/>
                    <a:pt x="3" y="85"/>
                    <a:pt x="3" y="88"/>
                  </a:cubicBezTo>
                  <a:cubicBezTo>
                    <a:pt x="3" y="91"/>
                    <a:pt x="14" y="101"/>
                    <a:pt x="21" y="97"/>
                  </a:cubicBezTo>
                  <a:cubicBezTo>
                    <a:pt x="28" y="94"/>
                    <a:pt x="37" y="98"/>
                    <a:pt x="43" y="102"/>
                  </a:cubicBezTo>
                  <a:cubicBezTo>
                    <a:pt x="49" y="106"/>
                    <a:pt x="61" y="99"/>
                    <a:pt x="65" y="95"/>
                  </a:cubicBezTo>
                  <a:cubicBezTo>
                    <a:pt x="69" y="91"/>
                    <a:pt x="91" y="91"/>
                    <a:pt x="93" y="91"/>
                  </a:cubicBezTo>
                  <a:cubicBezTo>
                    <a:pt x="96" y="91"/>
                    <a:pt x="96" y="104"/>
                    <a:pt x="100" y="106"/>
                  </a:cubicBezTo>
                  <a:cubicBezTo>
                    <a:pt x="104" y="108"/>
                    <a:pt x="119" y="110"/>
                    <a:pt x="132" y="111"/>
                  </a:cubicBezTo>
                  <a:cubicBezTo>
                    <a:pt x="145" y="111"/>
                    <a:pt x="165" y="118"/>
                    <a:pt x="171" y="118"/>
                  </a:cubicBezTo>
                  <a:cubicBezTo>
                    <a:pt x="177" y="118"/>
                    <a:pt x="188" y="107"/>
                    <a:pt x="202" y="107"/>
                  </a:cubicBezTo>
                  <a:cubicBezTo>
                    <a:pt x="216" y="107"/>
                    <a:pt x="223" y="98"/>
                    <a:pt x="226" y="99"/>
                  </a:cubicBezTo>
                  <a:cubicBezTo>
                    <a:pt x="226" y="99"/>
                    <a:pt x="226" y="99"/>
                    <a:pt x="226" y="99"/>
                  </a:cubicBezTo>
                  <a:cubicBezTo>
                    <a:pt x="227" y="95"/>
                    <a:pt x="229" y="91"/>
                    <a:pt x="232" y="91"/>
                  </a:cubicBezTo>
                  <a:cubicBezTo>
                    <a:pt x="237" y="90"/>
                    <a:pt x="233" y="80"/>
                    <a:pt x="237" y="75"/>
                  </a:cubicBezTo>
                  <a:cubicBezTo>
                    <a:pt x="241" y="70"/>
                    <a:pt x="234" y="61"/>
                    <a:pt x="241" y="61"/>
                  </a:cubicBezTo>
                  <a:cubicBezTo>
                    <a:pt x="249" y="62"/>
                    <a:pt x="257" y="63"/>
                    <a:pt x="257" y="53"/>
                  </a:cubicBezTo>
                  <a:cubicBezTo>
                    <a:pt x="257" y="49"/>
                    <a:pt x="259" y="46"/>
                    <a:pt x="262" y="43"/>
                  </a:cubicBezTo>
                  <a:cubicBezTo>
                    <a:pt x="253" y="32"/>
                    <a:pt x="248" y="14"/>
                    <a:pt x="248" y="14"/>
                  </a:cubicBezTo>
                  <a:cubicBezTo>
                    <a:pt x="248" y="14"/>
                    <a:pt x="230" y="21"/>
                    <a:pt x="221" y="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2" name="Freeform 72"/>
            <p:cNvSpPr>
              <a:spLocks/>
            </p:cNvSpPr>
            <p:nvPr/>
          </p:nvSpPr>
          <p:spPr bwMode="auto">
            <a:xfrm>
              <a:off x="12423776" y="6794500"/>
              <a:ext cx="296863" cy="168275"/>
            </a:xfrm>
            <a:custGeom>
              <a:avLst/>
              <a:gdLst>
                <a:gd name="T0" fmla="*/ 221 w 229"/>
                <a:gd name="T1" fmla="*/ 25 h 130"/>
                <a:gd name="T2" fmla="*/ 212 w 229"/>
                <a:gd name="T3" fmla="*/ 20 h 130"/>
                <a:gd name="T4" fmla="*/ 190 w 229"/>
                <a:gd name="T5" fmla="*/ 12 h 130"/>
                <a:gd name="T6" fmla="*/ 158 w 229"/>
                <a:gd name="T7" fmla="*/ 1 h 130"/>
                <a:gd name="T8" fmla="*/ 125 w 229"/>
                <a:gd name="T9" fmla="*/ 22 h 130"/>
                <a:gd name="T10" fmla="*/ 88 w 229"/>
                <a:gd name="T11" fmla="*/ 34 h 130"/>
                <a:gd name="T12" fmla="*/ 40 w 229"/>
                <a:gd name="T13" fmla="*/ 34 h 130"/>
                <a:gd name="T14" fmla="*/ 36 w 229"/>
                <a:gd name="T15" fmla="*/ 28 h 130"/>
                <a:gd name="T16" fmla="*/ 31 w 229"/>
                <a:gd name="T17" fmla="*/ 38 h 130"/>
                <a:gd name="T18" fmla="*/ 15 w 229"/>
                <a:gd name="T19" fmla="*/ 46 h 130"/>
                <a:gd name="T20" fmla="*/ 11 w 229"/>
                <a:gd name="T21" fmla="*/ 60 h 130"/>
                <a:gd name="T22" fmla="*/ 6 w 229"/>
                <a:gd name="T23" fmla="*/ 76 h 130"/>
                <a:gd name="T24" fmla="*/ 0 w 229"/>
                <a:gd name="T25" fmla="*/ 84 h 130"/>
                <a:gd name="T26" fmla="*/ 8 w 229"/>
                <a:gd name="T27" fmla="*/ 97 h 130"/>
                <a:gd name="T28" fmla="*/ 8 w 229"/>
                <a:gd name="T29" fmla="*/ 98 h 130"/>
                <a:gd name="T30" fmla="*/ 37 w 229"/>
                <a:gd name="T31" fmla="*/ 120 h 130"/>
                <a:gd name="T32" fmla="*/ 73 w 229"/>
                <a:gd name="T33" fmla="*/ 128 h 130"/>
                <a:gd name="T34" fmla="*/ 122 w 229"/>
                <a:gd name="T35" fmla="*/ 113 h 130"/>
                <a:gd name="T36" fmla="*/ 137 w 229"/>
                <a:gd name="T37" fmla="*/ 117 h 130"/>
                <a:gd name="T38" fmla="*/ 147 w 229"/>
                <a:gd name="T39" fmla="*/ 119 h 130"/>
                <a:gd name="T40" fmla="*/ 167 w 229"/>
                <a:gd name="T41" fmla="*/ 104 h 130"/>
                <a:gd name="T42" fmla="*/ 199 w 229"/>
                <a:gd name="T43" fmla="*/ 51 h 130"/>
                <a:gd name="T44" fmla="*/ 223 w 229"/>
                <a:gd name="T45" fmla="*/ 36 h 130"/>
                <a:gd name="T46" fmla="*/ 221 w 229"/>
                <a:gd name="T47" fmla="*/ 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30">
                  <a:moveTo>
                    <a:pt x="221" y="25"/>
                  </a:moveTo>
                  <a:cubicBezTo>
                    <a:pt x="218" y="24"/>
                    <a:pt x="215" y="22"/>
                    <a:pt x="212" y="20"/>
                  </a:cubicBezTo>
                  <a:cubicBezTo>
                    <a:pt x="202" y="17"/>
                    <a:pt x="193" y="15"/>
                    <a:pt x="190" y="12"/>
                  </a:cubicBezTo>
                  <a:cubicBezTo>
                    <a:pt x="184" y="6"/>
                    <a:pt x="161" y="2"/>
                    <a:pt x="158" y="1"/>
                  </a:cubicBezTo>
                  <a:cubicBezTo>
                    <a:pt x="154" y="0"/>
                    <a:pt x="132" y="22"/>
                    <a:pt x="125" y="22"/>
                  </a:cubicBezTo>
                  <a:cubicBezTo>
                    <a:pt x="118" y="22"/>
                    <a:pt x="88" y="26"/>
                    <a:pt x="88" y="34"/>
                  </a:cubicBezTo>
                  <a:cubicBezTo>
                    <a:pt x="88" y="42"/>
                    <a:pt x="51" y="43"/>
                    <a:pt x="40" y="34"/>
                  </a:cubicBezTo>
                  <a:cubicBezTo>
                    <a:pt x="39" y="32"/>
                    <a:pt x="37" y="30"/>
                    <a:pt x="36" y="28"/>
                  </a:cubicBezTo>
                  <a:cubicBezTo>
                    <a:pt x="33" y="31"/>
                    <a:pt x="31" y="34"/>
                    <a:pt x="31" y="38"/>
                  </a:cubicBezTo>
                  <a:cubicBezTo>
                    <a:pt x="31" y="48"/>
                    <a:pt x="23" y="47"/>
                    <a:pt x="15" y="46"/>
                  </a:cubicBezTo>
                  <a:cubicBezTo>
                    <a:pt x="8" y="46"/>
                    <a:pt x="15" y="55"/>
                    <a:pt x="11" y="60"/>
                  </a:cubicBezTo>
                  <a:cubicBezTo>
                    <a:pt x="7" y="65"/>
                    <a:pt x="11" y="75"/>
                    <a:pt x="6" y="76"/>
                  </a:cubicBezTo>
                  <a:cubicBezTo>
                    <a:pt x="3" y="76"/>
                    <a:pt x="1" y="80"/>
                    <a:pt x="0" y="84"/>
                  </a:cubicBezTo>
                  <a:cubicBezTo>
                    <a:pt x="2" y="85"/>
                    <a:pt x="8" y="97"/>
                    <a:pt x="8" y="97"/>
                  </a:cubicBezTo>
                  <a:cubicBezTo>
                    <a:pt x="8" y="97"/>
                    <a:pt x="8" y="97"/>
                    <a:pt x="8" y="98"/>
                  </a:cubicBezTo>
                  <a:cubicBezTo>
                    <a:pt x="15" y="103"/>
                    <a:pt x="32" y="113"/>
                    <a:pt x="37" y="120"/>
                  </a:cubicBezTo>
                  <a:cubicBezTo>
                    <a:pt x="44" y="129"/>
                    <a:pt x="64" y="130"/>
                    <a:pt x="73" y="128"/>
                  </a:cubicBezTo>
                  <a:cubicBezTo>
                    <a:pt x="82" y="126"/>
                    <a:pt x="122" y="113"/>
                    <a:pt x="122" y="113"/>
                  </a:cubicBezTo>
                  <a:cubicBezTo>
                    <a:pt x="122" y="113"/>
                    <a:pt x="131" y="116"/>
                    <a:pt x="137" y="117"/>
                  </a:cubicBezTo>
                  <a:cubicBezTo>
                    <a:pt x="138" y="118"/>
                    <a:pt x="142" y="118"/>
                    <a:pt x="147" y="119"/>
                  </a:cubicBezTo>
                  <a:cubicBezTo>
                    <a:pt x="149" y="116"/>
                    <a:pt x="158" y="114"/>
                    <a:pt x="167" y="104"/>
                  </a:cubicBezTo>
                  <a:cubicBezTo>
                    <a:pt x="178" y="93"/>
                    <a:pt x="195" y="54"/>
                    <a:pt x="199" y="51"/>
                  </a:cubicBezTo>
                  <a:cubicBezTo>
                    <a:pt x="204" y="48"/>
                    <a:pt x="217" y="41"/>
                    <a:pt x="223" y="36"/>
                  </a:cubicBezTo>
                  <a:cubicBezTo>
                    <a:pt x="229" y="32"/>
                    <a:pt x="228" y="27"/>
                    <a:pt x="221" y="2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3" name="Freeform 73"/>
            <p:cNvSpPr>
              <a:spLocks/>
            </p:cNvSpPr>
            <p:nvPr/>
          </p:nvSpPr>
          <p:spPr bwMode="auto">
            <a:xfrm>
              <a:off x="12250738" y="6656388"/>
              <a:ext cx="287338" cy="146050"/>
            </a:xfrm>
            <a:custGeom>
              <a:avLst/>
              <a:gdLst>
                <a:gd name="T0" fmla="*/ 210 w 222"/>
                <a:gd name="T1" fmla="*/ 51 h 113"/>
                <a:gd name="T2" fmla="*/ 187 w 222"/>
                <a:gd name="T3" fmla="*/ 46 h 113"/>
                <a:gd name="T4" fmla="*/ 178 w 222"/>
                <a:gd name="T5" fmla="*/ 33 h 113"/>
                <a:gd name="T6" fmla="*/ 158 w 222"/>
                <a:gd name="T7" fmla="*/ 36 h 113"/>
                <a:gd name="T8" fmla="*/ 139 w 222"/>
                <a:gd name="T9" fmla="*/ 28 h 113"/>
                <a:gd name="T10" fmla="*/ 116 w 222"/>
                <a:gd name="T11" fmla="*/ 12 h 113"/>
                <a:gd name="T12" fmla="*/ 96 w 222"/>
                <a:gd name="T13" fmla="*/ 0 h 113"/>
                <a:gd name="T14" fmla="*/ 94 w 222"/>
                <a:gd name="T15" fmla="*/ 4 h 113"/>
                <a:gd name="T16" fmla="*/ 75 w 222"/>
                <a:gd name="T17" fmla="*/ 5 h 113"/>
                <a:gd name="T18" fmla="*/ 46 w 222"/>
                <a:gd name="T19" fmla="*/ 18 h 113"/>
                <a:gd name="T20" fmla="*/ 10 w 222"/>
                <a:gd name="T21" fmla="*/ 32 h 113"/>
                <a:gd name="T22" fmla="*/ 12 w 222"/>
                <a:gd name="T23" fmla="*/ 51 h 113"/>
                <a:gd name="T24" fmla="*/ 24 w 222"/>
                <a:gd name="T25" fmla="*/ 80 h 113"/>
                <a:gd name="T26" fmla="*/ 60 w 222"/>
                <a:gd name="T27" fmla="*/ 107 h 113"/>
                <a:gd name="T28" fmla="*/ 60 w 222"/>
                <a:gd name="T29" fmla="*/ 110 h 113"/>
                <a:gd name="T30" fmla="*/ 91 w 222"/>
                <a:gd name="T31" fmla="*/ 108 h 113"/>
                <a:gd name="T32" fmla="*/ 96 w 222"/>
                <a:gd name="T33" fmla="*/ 92 h 113"/>
                <a:gd name="T34" fmla="*/ 129 w 222"/>
                <a:gd name="T35" fmla="*/ 102 h 113"/>
                <a:gd name="T36" fmla="*/ 156 w 222"/>
                <a:gd name="T37" fmla="*/ 106 h 113"/>
                <a:gd name="T38" fmla="*/ 158 w 222"/>
                <a:gd name="T39" fmla="*/ 113 h 113"/>
                <a:gd name="T40" fmla="*/ 168 w 222"/>
                <a:gd name="T41" fmla="*/ 102 h 113"/>
                <a:gd name="T42" fmla="*/ 202 w 222"/>
                <a:gd name="T43" fmla="*/ 85 h 113"/>
                <a:gd name="T44" fmla="*/ 222 w 222"/>
                <a:gd name="T45" fmla="*/ 68 h 113"/>
                <a:gd name="T46" fmla="*/ 210 w 222"/>
                <a:gd name="T47"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113">
                  <a:moveTo>
                    <a:pt x="210" y="51"/>
                  </a:moveTo>
                  <a:cubicBezTo>
                    <a:pt x="204" y="48"/>
                    <a:pt x="188" y="50"/>
                    <a:pt x="187" y="46"/>
                  </a:cubicBezTo>
                  <a:cubicBezTo>
                    <a:pt x="186" y="41"/>
                    <a:pt x="185" y="33"/>
                    <a:pt x="178" y="33"/>
                  </a:cubicBezTo>
                  <a:cubicBezTo>
                    <a:pt x="171" y="33"/>
                    <a:pt x="162" y="28"/>
                    <a:pt x="158" y="36"/>
                  </a:cubicBezTo>
                  <a:cubicBezTo>
                    <a:pt x="155" y="44"/>
                    <a:pt x="141" y="34"/>
                    <a:pt x="139" y="28"/>
                  </a:cubicBezTo>
                  <a:cubicBezTo>
                    <a:pt x="138" y="22"/>
                    <a:pt x="132" y="18"/>
                    <a:pt x="116" y="12"/>
                  </a:cubicBezTo>
                  <a:cubicBezTo>
                    <a:pt x="110" y="9"/>
                    <a:pt x="102" y="5"/>
                    <a:pt x="96" y="0"/>
                  </a:cubicBezTo>
                  <a:cubicBezTo>
                    <a:pt x="95" y="1"/>
                    <a:pt x="95" y="3"/>
                    <a:pt x="94" y="4"/>
                  </a:cubicBezTo>
                  <a:cubicBezTo>
                    <a:pt x="91" y="8"/>
                    <a:pt x="80" y="0"/>
                    <a:pt x="75" y="5"/>
                  </a:cubicBezTo>
                  <a:cubicBezTo>
                    <a:pt x="71" y="9"/>
                    <a:pt x="55" y="10"/>
                    <a:pt x="46" y="18"/>
                  </a:cubicBezTo>
                  <a:cubicBezTo>
                    <a:pt x="38" y="26"/>
                    <a:pt x="20" y="29"/>
                    <a:pt x="10" y="32"/>
                  </a:cubicBezTo>
                  <a:cubicBezTo>
                    <a:pt x="0" y="34"/>
                    <a:pt x="8" y="44"/>
                    <a:pt x="12" y="51"/>
                  </a:cubicBezTo>
                  <a:cubicBezTo>
                    <a:pt x="16" y="58"/>
                    <a:pt x="16" y="75"/>
                    <a:pt x="24" y="80"/>
                  </a:cubicBezTo>
                  <a:cubicBezTo>
                    <a:pt x="32" y="86"/>
                    <a:pt x="57" y="102"/>
                    <a:pt x="60" y="107"/>
                  </a:cubicBezTo>
                  <a:cubicBezTo>
                    <a:pt x="61" y="108"/>
                    <a:pt x="61" y="109"/>
                    <a:pt x="60" y="110"/>
                  </a:cubicBezTo>
                  <a:cubicBezTo>
                    <a:pt x="71" y="113"/>
                    <a:pt x="88" y="113"/>
                    <a:pt x="91" y="108"/>
                  </a:cubicBezTo>
                  <a:cubicBezTo>
                    <a:pt x="94" y="102"/>
                    <a:pt x="96" y="92"/>
                    <a:pt x="96" y="92"/>
                  </a:cubicBezTo>
                  <a:cubicBezTo>
                    <a:pt x="96" y="92"/>
                    <a:pt x="120" y="92"/>
                    <a:pt x="129" y="102"/>
                  </a:cubicBezTo>
                  <a:cubicBezTo>
                    <a:pt x="138" y="113"/>
                    <a:pt x="156" y="106"/>
                    <a:pt x="156" y="106"/>
                  </a:cubicBezTo>
                  <a:cubicBezTo>
                    <a:pt x="156" y="106"/>
                    <a:pt x="157" y="109"/>
                    <a:pt x="158" y="113"/>
                  </a:cubicBezTo>
                  <a:cubicBezTo>
                    <a:pt x="161" y="107"/>
                    <a:pt x="164" y="102"/>
                    <a:pt x="168" y="102"/>
                  </a:cubicBezTo>
                  <a:cubicBezTo>
                    <a:pt x="178" y="100"/>
                    <a:pt x="192" y="99"/>
                    <a:pt x="202" y="85"/>
                  </a:cubicBezTo>
                  <a:cubicBezTo>
                    <a:pt x="207" y="78"/>
                    <a:pt x="215" y="72"/>
                    <a:pt x="222" y="68"/>
                  </a:cubicBezTo>
                  <a:cubicBezTo>
                    <a:pt x="217" y="62"/>
                    <a:pt x="215" y="54"/>
                    <a:pt x="210" y="5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4" name="Freeform 74"/>
            <p:cNvSpPr>
              <a:spLocks/>
            </p:cNvSpPr>
            <p:nvPr/>
          </p:nvSpPr>
          <p:spPr bwMode="auto">
            <a:xfrm>
              <a:off x="12455526" y="6742113"/>
              <a:ext cx="254000" cy="107950"/>
            </a:xfrm>
            <a:custGeom>
              <a:avLst/>
              <a:gdLst>
                <a:gd name="T0" fmla="*/ 146 w 197"/>
                <a:gd name="T1" fmla="*/ 10 h 84"/>
                <a:gd name="T2" fmla="*/ 120 w 197"/>
                <a:gd name="T3" fmla="*/ 7 h 84"/>
                <a:gd name="T4" fmla="*/ 89 w 197"/>
                <a:gd name="T5" fmla="*/ 4 h 84"/>
                <a:gd name="T6" fmla="*/ 69 w 197"/>
                <a:gd name="T7" fmla="*/ 6 h 84"/>
                <a:gd name="T8" fmla="*/ 64 w 197"/>
                <a:gd name="T9" fmla="*/ 2 h 84"/>
                <a:gd name="T10" fmla="*/ 44 w 197"/>
                <a:gd name="T11" fmla="*/ 19 h 84"/>
                <a:gd name="T12" fmla="*/ 10 w 197"/>
                <a:gd name="T13" fmla="*/ 36 h 84"/>
                <a:gd name="T14" fmla="*/ 0 w 197"/>
                <a:gd name="T15" fmla="*/ 47 h 84"/>
                <a:gd name="T16" fmla="*/ 16 w 197"/>
                <a:gd name="T17" fmla="*/ 75 h 84"/>
                <a:gd name="T18" fmla="*/ 64 w 197"/>
                <a:gd name="T19" fmla="*/ 75 h 84"/>
                <a:gd name="T20" fmla="*/ 101 w 197"/>
                <a:gd name="T21" fmla="*/ 63 h 84"/>
                <a:gd name="T22" fmla="*/ 134 w 197"/>
                <a:gd name="T23" fmla="*/ 42 h 84"/>
                <a:gd name="T24" fmla="*/ 166 w 197"/>
                <a:gd name="T25" fmla="*/ 53 h 84"/>
                <a:gd name="T26" fmla="*/ 188 w 197"/>
                <a:gd name="T27" fmla="*/ 61 h 84"/>
                <a:gd name="T28" fmla="*/ 181 w 197"/>
                <a:gd name="T29" fmla="*/ 48 h 84"/>
                <a:gd name="T30" fmla="*/ 197 w 197"/>
                <a:gd name="T31" fmla="*/ 23 h 84"/>
                <a:gd name="T32" fmla="*/ 197 w 197"/>
                <a:gd name="T33" fmla="*/ 22 h 84"/>
                <a:gd name="T34" fmla="*/ 177 w 197"/>
                <a:gd name="T35" fmla="*/ 17 h 84"/>
                <a:gd name="T36" fmla="*/ 146 w 197"/>
                <a:gd name="T37"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84">
                  <a:moveTo>
                    <a:pt x="146" y="10"/>
                  </a:moveTo>
                  <a:cubicBezTo>
                    <a:pt x="135" y="11"/>
                    <a:pt x="129" y="4"/>
                    <a:pt x="120" y="7"/>
                  </a:cubicBezTo>
                  <a:cubicBezTo>
                    <a:pt x="110" y="11"/>
                    <a:pt x="95" y="7"/>
                    <a:pt x="89" y="4"/>
                  </a:cubicBezTo>
                  <a:cubicBezTo>
                    <a:pt x="84" y="0"/>
                    <a:pt x="77" y="11"/>
                    <a:pt x="69" y="6"/>
                  </a:cubicBezTo>
                  <a:cubicBezTo>
                    <a:pt x="67" y="5"/>
                    <a:pt x="65" y="4"/>
                    <a:pt x="64" y="2"/>
                  </a:cubicBezTo>
                  <a:cubicBezTo>
                    <a:pt x="57" y="6"/>
                    <a:pt x="49" y="12"/>
                    <a:pt x="44" y="19"/>
                  </a:cubicBezTo>
                  <a:cubicBezTo>
                    <a:pt x="34" y="33"/>
                    <a:pt x="20" y="34"/>
                    <a:pt x="10" y="36"/>
                  </a:cubicBezTo>
                  <a:cubicBezTo>
                    <a:pt x="6" y="36"/>
                    <a:pt x="3" y="41"/>
                    <a:pt x="0" y="47"/>
                  </a:cubicBezTo>
                  <a:cubicBezTo>
                    <a:pt x="3" y="55"/>
                    <a:pt x="9" y="69"/>
                    <a:pt x="16" y="75"/>
                  </a:cubicBezTo>
                  <a:cubicBezTo>
                    <a:pt x="27" y="84"/>
                    <a:pt x="64" y="83"/>
                    <a:pt x="64" y="75"/>
                  </a:cubicBezTo>
                  <a:cubicBezTo>
                    <a:pt x="64" y="67"/>
                    <a:pt x="94" y="63"/>
                    <a:pt x="101" y="63"/>
                  </a:cubicBezTo>
                  <a:cubicBezTo>
                    <a:pt x="108" y="63"/>
                    <a:pt x="130" y="41"/>
                    <a:pt x="134" y="42"/>
                  </a:cubicBezTo>
                  <a:cubicBezTo>
                    <a:pt x="137" y="43"/>
                    <a:pt x="160" y="47"/>
                    <a:pt x="166" y="53"/>
                  </a:cubicBezTo>
                  <a:cubicBezTo>
                    <a:pt x="169" y="56"/>
                    <a:pt x="178" y="58"/>
                    <a:pt x="188" y="61"/>
                  </a:cubicBezTo>
                  <a:cubicBezTo>
                    <a:pt x="184" y="57"/>
                    <a:pt x="181" y="52"/>
                    <a:pt x="181" y="48"/>
                  </a:cubicBezTo>
                  <a:cubicBezTo>
                    <a:pt x="181" y="42"/>
                    <a:pt x="193" y="26"/>
                    <a:pt x="197" y="23"/>
                  </a:cubicBezTo>
                  <a:cubicBezTo>
                    <a:pt x="197" y="23"/>
                    <a:pt x="197" y="22"/>
                    <a:pt x="197" y="22"/>
                  </a:cubicBezTo>
                  <a:cubicBezTo>
                    <a:pt x="188" y="20"/>
                    <a:pt x="178" y="19"/>
                    <a:pt x="177" y="17"/>
                  </a:cubicBezTo>
                  <a:cubicBezTo>
                    <a:pt x="173" y="13"/>
                    <a:pt x="158" y="9"/>
                    <a:pt x="146" y="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5" name="Freeform 75"/>
            <p:cNvSpPr>
              <a:spLocks/>
            </p:cNvSpPr>
            <p:nvPr/>
          </p:nvSpPr>
          <p:spPr bwMode="auto">
            <a:xfrm>
              <a:off x="11245851" y="7169150"/>
              <a:ext cx="169863" cy="285750"/>
            </a:xfrm>
            <a:custGeom>
              <a:avLst/>
              <a:gdLst>
                <a:gd name="T0" fmla="*/ 96 w 132"/>
                <a:gd name="T1" fmla="*/ 178 h 220"/>
                <a:gd name="T2" fmla="*/ 88 w 132"/>
                <a:gd name="T3" fmla="*/ 161 h 220"/>
                <a:gd name="T4" fmla="*/ 97 w 132"/>
                <a:gd name="T5" fmla="*/ 142 h 220"/>
                <a:gd name="T6" fmla="*/ 87 w 132"/>
                <a:gd name="T7" fmla="*/ 123 h 220"/>
                <a:gd name="T8" fmla="*/ 96 w 132"/>
                <a:gd name="T9" fmla="*/ 109 h 220"/>
                <a:gd name="T10" fmla="*/ 102 w 132"/>
                <a:gd name="T11" fmla="*/ 85 h 220"/>
                <a:gd name="T12" fmla="*/ 99 w 132"/>
                <a:gd name="T13" fmla="*/ 52 h 220"/>
                <a:gd name="T14" fmla="*/ 122 w 132"/>
                <a:gd name="T15" fmla="*/ 32 h 220"/>
                <a:gd name="T16" fmla="*/ 113 w 132"/>
                <a:gd name="T17" fmla="*/ 18 h 220"/>
                <a:gd name="T18" fmla="*/ 92 w 132"/>
                <a:gd name="T19" fmla="*/ 14 h 220"/>
                <a:gd name="T20" fmla="*/ 78 w 132"/>
                <a:gd name="T21" fmla="*/ 14 h 220"/>
                <a:gd name="T22" fmla="*/ 56 w 132"/>
                <a:gd name="T23" fmla="*/ 9 h 220"/>
                <a:gd name="T24" fmla="*/ 44 w 132"/>
                <a:gd name="T25" fmla="*/ 8 h 220"/>
                <a:gd name="T26" fmla="*/ 34 w 132"/>
                <a:gd name="T27" fmla="*/ 12 h 220"/>
                <a:gd name="T28" fmla="*/ 35 w 132"/>
                <a:gd name="T29" fmla="*/ 35 h 220"/>
                <a:gd name="T30" fmla="*/ 14 w 132"/>
                <a:gd name="T31" fmla="*/ 120 h 220"/>
                <a:gd name="T32" fmla="*/ 27 w 132"/>
                <a:gd name="T33" fmla="*/ 150 h 220"/>
                <a:gd name="T34" fmla="*/ 32 w 132"/>
                <a:gd name="T35" fmla="*/ 210 h 220"/>
                <a:gd name="T36" fmla="*/ 59 w 132"/>
                <a:gd name="T37" fmla="*/ 217 h 220"/>
                <a:gd name="T38" fmla="*/ 87 w 132"/>
                <a:gd name="T39" fmla="*/ 211 h 220"/>
                <a:gd name="T40" fmla="*/ 82 w 132"/>
                <a:gd name="T41" fmla="*/ 200 h 220"/>
                <a:gd name="T42" fmla="*/ 96 w 132"/>
                <a:gd name="T43" fmla="*/ 17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220">
                  <a:moveTo>
                    <a:pt x="96" y="178"/>
                  </a:moveTo>
                  <a:cubicBezTo>
                    <a:pt x="110" y="176"/>
                    <a:pt x="92" y="165"/>
                    <a:pt x="88" y="161"/>
                  </a:cubicBezTo>
                  <a:cubicBezTo>
                    <a:pt x="84" y="157"/>
                    <a:pt x="89" y="142"/>
                    <a:pt x="97" y="142"/>
                  </a:cubicBezTo>
                  <a:cubicBezTo>
                    <a:pt x="105" y="142"/>
                    <a:pt x="97" y="133"/>
                    <a:pt x="87" y="123"/>
                  </a:cubicBezTo>
                  <a:cubicBezTo>
                    <a:pt x="77" y="113"/>
                    <a:pt x="87" y="109"/>
                    <a:pt x="96" y="109"/>
                  </a:cubicBezTo>
                  <a:cubicBezTo>
                    <a:pt x="105" y="109"/>
                    <a:pt x="93" y="94"/>
                    <a:pt x="102" y="85"/>
                  </a:cubicBezTo>
                  <a:cubicBezTo>
                    <a:pt x="111" y="76"/>
                    <a:pt x="99" y="60"/>
                    <a:pt x="99" y="52"/>
                  </a:cubicBezTo>
                  <a:cubicBezTo>
                    <a:pt x="99" y="44"/>
                    <a:pt x="112" y="42"/>
                    <a:pt x="122" y="32"/>
                  </a:cubicBezTo>
                  <a:cubicBezTo>
                    <a:pt x="132" y="22"/>
                    <a:pt x="113" y="25"/>
                    <a:pt x="113" y="18"/>
                  </a:cubicBezTo>
                  <a:cubicBezTo>
                    <a:pt x="113" y="10"/>
                    <a:pt x="101" y="8"/>
                    <a:pt x="92" y="14"/>
                  </a:cubicBezTo>
                  <a:cubicBezTo>
                    <a:pt x="83" y="20"/>
                    <a:pt x="86" y="14"/>
                    <a:pt x="78" y="14"/>
                  </a:cubicBezTo>
                  <a:cubicBezTo>
                    <a:pt x="70" y="14"/>
                    <a:pt x="56" y="17"/>
                    <a:pt x="56" y="9"/>
                  </a:cubicBezTo>
                  <a:cubicBezTo>
                    <a:pt x="56" y="1"/>
                    <a:pt x="50" y="0"/>
                    <a:pt x="44" y="8"/>
                  </a:cubicBezTo>
                  <a:cubicBezTo>
                    <a:pt x="42" y="10"/>
                    <a:pt x="39" y="11"/>
                    <a:pt x="34" y="12"/>
                  </a:cubicBezTo>
                  <a:cubicBezTo>
                    <a:pt x="33" y="22"/>
                    <a:pt x="32" y="31"/>
                    <a:pt x="35" y="35"/>
                  </a:cubicBezTo>
                  <a:cubicBezTo>
                    <a:pt x="42" y="46"/>
                    <a:pt x="27" y="104"/>
                    <a:pt x="14" y="120"/>
                  </a:cubicBezTo>
                  <a:cubicBezTo>
                    <a:pt x="0" y="135"/>
                    <a:pt x="13" y="139"/>
                    <a:pt x="27" y="150"/>
                  </a:cubicBezTo>
                  <a:cubicBezTo>
                    <a:pt x="41" y="161"/>
                    <a:pt x="32" y="201"/>
                    <a:pt x="32" y="210"/>
                  </a:cubicBezTo>
                  <a:cubicBezTo>
                    <a:pt x="32" y="220"/>
                    <a:pt x="44" y="217"/>
                    <a:pt x="59" y="217"/>
                  </a:cubicBezTo>
                  <a:cubicBezTo>
                    <a:pt x="67" y="217"/>
                    <a:pt x="77" y="213"/>
                    <a:pt x="87" y="211"/>
                  </a:cubicBezTo>
                  <a:cubicBezTo>
                    <a:pt x="84" y="207"/>
                    <a:pt x="82" y="203"/>
                    <a:pt x="82" y="200"/>
                  </a:cubicBezTo>
                  <a:cubicBezTo>
                    <a:pt x="82" y="192"/>
                    <a:pt x="82" y="181"/>
                    <a:pt x="96" y="17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6" name="Freeform 76"/>
            <p:cNvSpPr>
              <a:spLocks/>
            </p:cNvSpPr>
            <p:nvPr/>
          </p:nvSpPr>
          <p:spPr bwMode="auto">
            <a:xfrm>
              <a:off x="11837988" y="6507163"/>
              <a:ext cx="188913" cy="161925"/>
            </a:xfrm>
            <a:custGeom>
              <a:avLst/>
              <a:gdLst>
                <a:gd name="T0" fmla="*/ 46 w 146"/>
                <a:gd name="T1" fmla="*/ 97 h 125"/>
                <a:gd name="T2" fmla="*/ 70 w 146"/>
                <a:gd name="T3" fmla="*/ 101 h 125"/>
                <a:gd name="T4" fmla="*/ 96 w 146"/>
                <a:gd name="T5" fmla="*/ 118 h 125"/>
                <a:gd name="T6" fmla="*/ 103 w 146"/>
                <a:gd name="T7" fmla="*/ 125 h 125"/>
                <a:gd name="T8" fmla="*/ 107 w 146"/>
                <a:gd name="T9" fmla="*/ 98 h 125"/>
                <a:gd name="T10" fmla="*/ 109 w 146"/>
                <a:gd name="T11" fmla="*/ 81 h 125"/>
                <a:gd name="T12" fmla="*/ 129 w 146"/>
                <a:gd name="T13" fmla="*/ 72 h 125"/>
                <a:gd name="T14" fmla="*/ 136 w 146"/>
                <a:gd name="T15" fmla="*/ 60 h 125"/>
                <a:gd name="T16" fmla="*/ 125 w 146"/>
                <a:gd name="T17" fmla="*/ 42 h 125"/>
                <a:gd name="T18" fmla="*/ 143 w 146"/>
                <a:gd name="T19" fmla="*/ 25 h 125"/>
                <a:gd name="T20" fmla="*/ 142 w 146"/>
                <a:gd name="T21" fmla="*/ 1 h 125"/>
                <a:gd name="T22" fmla="*/ 133 w 146"/>
                <a:gd name="T23" fmla="*/ 5 h 125"/>
                <a:gd name="T24" fmla="*/ 97 w 146"/>
                <a:gd name="T25" fmla="*/ 6 h 125"/>
                <a:gd name="T26" fmla="*/ 83 w 146"/>
                <a:gd name="T27" fmla="*/ 30 h 125"/>
                <a:gd name="T28" fmla="*/ 66 w 146"/>
                <a:gd name="T29" fmla="*/ 31 h 125"/>
                <a:gd name="T30" fmla="*/ 50 w 146"/>
                <a:gd name="T31" fmla="*/ 39 h 125"/>
                <a:gd name="T32" fmla="*/ 34 w 146"/>
                <a:gd name="T33" fmla="*/ 68 h 125"/>
                <a:gd name="T34" fmla="*/ 6 w 146"/>
                <a:gd name="T35" fmla="*/ 101 h 125"/>
                <a:gd name="T36" fmla="*/ 0 w 146"/>
                <a:gd name="T37" fmla="*/ 104 h 125"/>
                <a:gd name="T38" fmla="*/ 13 w 146"/>
                <a:gd name="T39" fmla="*/ 108 h 125"/>
                <a:gd name="T40" fmla="*/ 46 w 146"/>
                <a:gd name="T41" fmla="*/ 9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25">
                  <a:moveTo>
                    <a:pt x="46" y="97"/>
                  </a:moveTo>
                  <a:cubicBezTo>
                    <a:pt x="53" y="91"/>
                    <a:pt x="64" y="94"/>
                    <a:pt x="70" y="101"/>
                  </a:cubicBezTo>
                  <a:cubicBezTo>
                    <a:pt x="76" y="107"/>
                    <a:pt x="86" y="108"/>
                    <a:pt x="96" y="118"/>
                  </a:cubicBezTo>
                  <a:cubicBezTo>
                    <a:pt x="98" y="120"/>
                    <a:pt x="101" y="123"/>
                    <a:pt x="103" y="125"/>
                  </a:cubicBezTo>
                  <a:cubicBezTo>
                    <a:pt x="104" y="118"/>
                    <a:pt x="104" y="105"/>
                    <a:pt x="107" y="98"/>
                  </a:cubicBezTo>
                  <a:cubicBezTo>
                    <a:pt x="110" y="90"/>
                    <a:pt x="104" y="81"/>
                    <a:pt x="109" y="81"/>
                  </a:cubicBezTo>
                  <a:cubicBezTo>
                    <a:pt x="115" y="81"/>
                    <a:pt x="129" y="81"/>
                    <a:pt x="129" y="72"/>
                  </a:cubicBezTo>
                  <a:cubicBezTo>
                    <a:pt x="129" y="62"/>
                    <a:pt x="133" y="65"/>
                    <a:pt x="136" y="60"/>
                  </a:cubicBezTo>
                  <a:cubicBezTo>
                    <a:pt x="140" y="55"/>
                    <a:pt x="127" y="45"/>
                    <a:pt x="125" y="42"/>
                  </a:cubicBezTo>
                  <a:cubicBezTo>
                    <a:pt x="123" y="38"/>
                    <a:pt x="134" y="37"/>
                    <a:pt x="143" y="25"/>
                  </a:cubicBezTo>
                  <a:cubicBezTo>
                    <a:pt x="146" y="20"/>
                    <a:pt x="144" y="11"/>
                    <a:pt x="142" y="1"/>
                  </a:cubicBezTo>
                  <a:cubicBezTo>
                    <a:pt x="140" y="5"/>
                    <a:pt x="137" y="7"/>
                    <a:pt x="133" y="5"/>
                  </a:cubicBezTo>
                  <a:cubicBezTo>
                    <a:pt x="125" y="0"/>
                    <a:pt x="113" y="3"/>
                    <a:pt x="97" y="6"/>
                  </a:cubicBezTo>
                  <a:cubicBezTo>
                    <a:pt x="82" y="9"/>
                    <a:pt x="77" y="24"/>
                    <a:pt x="83" y="30"/>
                  </a:cubicBezTo>
                  <a:cubicBezTo>
                    <a:pt x="89" y="36"/>
                    <a:pt x="68" y="39"/>
                    <a:pt x="66" y="31"/>
                  </a:cubicBezTo>
                  <a:cubicBezTo>
                    <a:pt x="65" y="23"/>
                    <a:pt x="49" y="29"/>
                    <a:pt x="50" y="39"/>
                  </a:cubicBezTo>
                  <a:cubicBezTo>
                    <a:pt x="51" y="50"/>
                    <a:pt x="33" y="55"/>
                    <a:pt x="34" y="68"/>
                  </a:cubicBezTo>
                  <a:cubicBezTo>
                    <a:pt x="35" y="82"/>
                    <a:pt x="17" y="94"/>
                    <a:pt x="6" y="101"/>
                  </a:cubicBezTo>
                  <a:cubicBezTo>
                    <a:pt x="4" y="102"/>
                    <a:pt x="2" y="103"/>
                    <a:pt x="0" y="104"/>
                  </a:cubicBezTo>
                  <a:cubicBezTo>
                    <a:pt x="6" y="107"/>
                    <a:pt x="11" y="108"/>
                    <a:pt x="13" y="108"/>
                  </a:cubicBezTo>
                  <a:cubicBezTo>
                    <a:pt x="22" y="108"/>
                    <a:pt x="40" y="104"/>
                    <a:pt x="46" y="9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7" name="Freeform 77"/>
            <p:cNvSpPr>
              <a:spLocks/>
            </p:cNvSpPr>
            <p:nvPr/>
          </p:nvSpPr>
          <p:spPr bwMode="auto">
            <a:xfrm>
              <a:off x="11957051" y="6711950"/>
              <a:ext cx="31750" cy="41275"/>
            </a:xfrm>
            <a:custGeom>
              <a:avLst/>
              <a:gdLst>
                <a:gd name="T0" fmla="*/ 13 w 24"/>
                <a:gd name="T1" fmla="*/ 0 h 32"/>
                <a:gd name="T2" fmla="*/ 1 w 24"/>
                <a:gd name="T3" fmla="*/ 30 h 32"/>
                <a:gd name="T4" fmla="*/ 24 w 24"/>
                <a:gd name="T5" fmla="*/ 32 h 32"/>
                <a:gd name="T6" fmla="*/ 13 w 24"/>
                <a:gd name="T7" fmla="*/ 3 h 32"/>
                <a:gd name="T8" fmla="*/ 13 w 24"/>
                <a:gd name="T9" fmla="*/ 0 h 32"/>
              </a:gdLst>
              <a:ahLst/>
              <a:cxnLst>
                <a:cxn ang="0">
                  <a:pos x="T0" y="T1"/>
                </a:cxn>
                <a:cxn ang="0">
                  <a:pos x="T2" y="T3"/>
                </a:cxn>
                <a:cxn ang="0">
                  <a:pos x="T4" y="T5"/>
                </a:cxn>
                <a:cxn ang="0">
                  <a:pos x="T6" y="T7"/>
                </a:cxn>
                <a:cxn ang="0">
                  <a:pos x="T8" y="T9"/>
                </a:cxn>
              </a:cxnLst>
              <a:rect l="0" t="0" r="r" b="b"/>
              <a:pathLst>
                <a:path w="24" h="32">
                  <a:moveTo>
                    <a:pt x="13" y="0"/>
                  </a:moveTo>
                  <a:cubicBezTo>
                    <a:pt x="7" y="4"/>
                    <a:pt x="0" y="12"/>
                    <a:pt x="1" y="30"/>
                  </a:cubicBezTo>
                  <a:cubicBezTo>
                    <a:pt x="8" y="29"/>
                    <a:pt x="17" y="30"/>
                    <a:pt x="24" y="32"/>
                  </a:cubicBezTo>
                  <a:cubicBezTo>
                    <a:pt x="23" y="13"/>
                    <a:pt x="15" y="7"/>
                    <a:pt x="13" y="3"/>
                  </a:cubicBezTo>
                  <a:cubicBezTo>
                    <a:pt x="13" y="2"/>
                    <a:pt x="13" y="1"/>
                    <a:pt x="13" y="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8" name="Freeform 78"/>
            <p:cNvSpPr>
              <a:spLocks/>
            </p:cNvSpPr>
            <p:nvPr/>
          </p:nvSpPr>
          <p:spPr bwMode="auto">
            <a:xfrm>
              <a:off x="11809413" y="6624638"/>
              <a:ext cx="176213" cy="128588"/>
            </a:xfrm>
            <a:custGeom>
              <a:avLst/>
              <a:gdLst>
                <a:gd name="T0" fmla="*/ 4 w 137"/>
                <a:gd name="T1" fmla="*/ 28 h 99"/>
                <a:gd name="T2" fmla="*/ 17 w 137"/>
                <a:gd name="T3" fmla="*/ 41 h 99"/>
                <a:gd name="T4" fmla="*/ 35 w 137"/>
                <a:gd name="T5" fmla="*/ 52 h 99"/>
                <a:gd name="T6" fmla="*/ 57 w 137"/>
                <a:gd name="T7" fmla="*/ 65 h 99"/>
                <a:gd name="T8" fmla="*/ 67 w 137"/>
                <a:gd name="T9" fmla="*/ 77 h 99"/>
                <a:gd name="T10" fmla="*/ 82 w 137"/>
                <a:gd name="T11" fmla="*/ 69 h 99"/>
                <a:gd name="T12" fmla="*/ 93 w 137"/>
                <a:gd name="T13" fmla="*/ 85 h 99"/>
                <a:gd name="T14" fmla="*/ 111 w 137"/>
                <a:gd name="T15" fmla="*/ 97 h 99"/>
                <a:gd name="T16" fmla="*/ 116 w 137"/>
                <a:gd name="T17" fmla="*/ 97 h 99"/>
                <a:gd name="T18" fmla="*/ 128 w 137"/>
                <a:gd name="T19" fmla="*/ 67 h 99"/>
                <a:gd name="T20" fmla="*/ 135 w 137"/>
                <a:gd name="T21" fmla="*/ 57 h 99"/>
                <a:gd name="T22" fmla="*/ 126 w 137"/>
                <a:gd name="T23" fmla="*/ 35 h 99"/>
                <a:gd name="T24" fmla="*/ 126 w 137"/>
                <a:gd name="T25" fmla="*/ 34 h 99"/>
                <a:gd name="T26" fmla="*/ 119 w 137"/>
                <a:gd name="T27" fmla="*/ 27 h 99"/>
                <a:gd name="T28" fmla="*/ 93 w 137"/>
                <a:gd name="T29" fmla="*/ 10 h 99"/>
                <a:gd name="T30" fmla="*/ 69 w 137"/>
                <a:gd name="T31" fmla="*/ 6 h 99"/>
                <a:gd name="T32" fmla="*/ 36 w 137"/>
                <a:gd name="T33" fmla="*/ 17 h 99"/>
                <a:gd name="T34" fmla="*/ 23 w 137"/>
                <a:gd name="T35" fmla="*/ 13 h 99"/>
                <a:gd name="T36" fmla="*/ 0 w 137"/>
                <a:gd name="T37" fmla="*/ 23 h 99"/>
                <a:gd name="T38" fmla="*/ 4 w 137"/>
                <a:gd name="T39" fmla="*/ 2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99">
                  <a:moveTo>
                    <a:pt x="4" y="28"/>
                  </a:moveTo>
                  <a:cubicBezTo>
                    <a:pt x="5" y="33"/>
                    <a:pt x="14" y="46"/>
                    <a:pt x="17" y="41"/>
                  </a:cubicBezTo>
                  <a:cubicBezTo>
                    <a:pt x="20" y="36"/>
                    <a:pt x="28" y="48"/>
                    <a:pt x="35" y="52"/>
                  </a:cubicBezTo>
                  <a:cubicBezTo>
                    <a:pt x="42" y="56"/>
                    <a:pt x="56" y="61"/>
                    <a:pt x="57" y="65"/>
                  </a:cubicBezTo>
                  <a:cubicBezTo>
                    <a:pt x="57" y="70"/>
                    <a:pt x="60" y="80"/>
                    <a:pt x="67" y="77"/>
                  </a:cubicBezTo>
                  <a:cubicBezTo>
                    <a:pt x="74" y="74"/>
                    <a:pt x="82" y="63"/>
                    <a:pt x="82" y="69"/>
                  </a:cubicBezTo>
                  <a:cubicBezTo>
                    <a:pt x="82" y="75"/>
                    <a:pt x="85" y="87"/>
                    <a:pt x="93" y="85"/>
                  </a:cubicBezTo>
                  <a:cubicBezTo>
                    <a:pt x="100" y="84"/>
                    <a:pt x="103" y="99"/>
                    <a:pt x="111" y="97"/>
                  </a:cubicBezTo>
                  <a:cubicBezTo>
                    <a:pt x="112" y="97"/>
                    <a:pt x="114" y="97"/>
                    <a:pt x="116" y="97"/>
                  </a:cubicBezTo>
                  <a:cubicBezTo>
                    <a:pt x="115" y="79"/>
                    <a:pt x="122" y="71"/>
                    <a:pt x="128" y="67"/>
                  </a:cubicBezTo>
                  <a:cubicBezTo>
                    <a:pt x="130" y="64"/>
                    <a:pt x="135" y="60"/>
                    <a:pt x="135" y="57"/>
                  </a:cubicBezTo>
                  <a:cubicBezTo>
                    <a:pt x="137" y="51"/>
                    <a:pt x="125" y="41"/>
                    <a:pt x="126" y="35"/>
                  </a:cubicBezTo>
                  <a:cubicBezTo>
                    <a:pt x="126" y="34"/>
                    <a:pt x="126" y="34"/>
                    <a:pt x="126" y="34"/>
                  </a:cubicBezTo>
                  <a:cubicBezTo>
                    <a:pt x="124" y="32"/>
                    <a:pt x="121" y="29"/>
                    <a:pt x="119" y="27"/>
                  </a:cubicBezTo>
                  <a:cubicBezTo>
                    <a:pt x="109" y="17"/>
                    <a:pt x="99" y="16"/>
                    <a:pt x="93" y="10"/>
                  </a:cubicBezTo>
                  <a:cubicBezTo>
                    <a:pt x="87" y="3"/>
                    <a:pt x="76" y="0"/>
                    <a:pt x="69" y="6"/>
                  </a:cubicBezTo>
                  <a:cubicBezTo>
                    <a:pt x="63" y="13"/>
                    <a:pt x="45" y="17"/>
                    <a:pt x="36" y="17"/>
                  </a:cubicBezTo>
                  <a:cubicBezTo>
                    <a:pt x="34" y="17"/>
                    <a:pt x="29" y="16"/>
                    <a:pt x="23" y="13"/>
                  </a:cubicBezTo>
                  <a:cubicBezTo>
                    <a:pt x="16" y="17"/>
                    <a:pt x="8" y="21"/>
                    <a:pt x="0" y="23"/>
                  </a:cubicBezTo>
                  <a:cubicBezTo>
                    <a:pt x="1" y="25"/>
                    <a:pt x="4" y="24"/>
                    <a:pt x="4" y="2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79" name="Freeform 79"/>
            <p:cNvSpPr>
              <a:spLocks/>
            </p:cNvSpPr>
            <p:nvPr/>
          </p:nvSpPr>
          <p:spPr bwMode="auto">
            <a:xfrm>
              <a:off x="12611101" y="6813550"/>
              <a:ext cx="414338" cy="268288"/>
            </a:xfrm>
            <a:custGeom>
              <a:avLst/>
              <a:gdLst>
                <a:gd name="T0" fmla="*/ 285 w 319"/>
                <a:gd name="T1" fmla="*/ 138 h 207"/>
                <a:gd name="T2" fmla="*/ 272 w 319"/>
                <a:gd name="T3" fmla="*/ 130 h 207"/>
                <a:gd name="T4" fmla="*/ 272 w 319"/>
                <a:gd name="T5" fmla="*/ 129 h 207"/>
                <a:gd name="T6" fmla="*/ 266 w 319"/>
                <a:gd name="T7" fmla="*/ 89 h 207"/>
                <a:gd name="T8" fmla="*/ 244 w 319"/>
                <a:gd name="T9" fmla="*/ 40 h 207"/>
                <a:gd name="T10" fmla="*/ 221 w 319"/>
                <a:gd name="T11" fmla="*/ 0 h 207"/>
                <a:gd name="T12" fmla="*/ 204 w 319"/>
                <a:gd name="T13" fmla="*/ 8 h 207"/>
                <a:gd name="T14" fmla="*/ 184 w 319"/>
                <a:gd name="T15" fmla="*/ 19 h 207"/>
                <a:gd name="T16" fmla="*/ 167 w 319"/>
                <a:gd name="T17" fmla="*/ 21 h 207"/>
                <a:gd name="T18" fmla="*/ 151 w 319"/>
                <a:gd name="T19" fmla="*/ 25 h 207"/>
                <a:gd name="T20" fmla="*/ 130 w 319"/>
                <a:gd name="T21" fmla="*/ 19 h 207"/>
                <a:gd name="T22" fmla="*/ 95 w 319"/>
                <a:gd name="T23" fmla="*/ 13 h 207"/>
                <a:gd name="T24" fmla="*/ 81 w 319"/>
                <a:gd name="T25" fmla="*/ 14 h 207"/>
                <a:gd name="T26" fmla="*/ 78 w 319"/>
                <a:gd name="T27" fmla="*/ 21 h 207"/>
                <a:gd name="T28" fmla="*/ 54 w 319"/>
                <a:gd name="T29" fmla="*/ 36 h 207"/>
                <a:gd name="T30" fmla="*/ 22 w 319"/>
                <a:gd name="T31" fmla="*/ 89 h 207"/>
                <a:gd name="T32" fmla="*/ 1 w 319"/>
                <a:gd name="T33" fmla="*/ 106 h 207"/>
                <a:gd name="T34" fmla="*/ 13 w 319"/>
                <a:gd name="T35" fmla="*/ 126 h 207"/>
                <a:gd name="T36" fmla="*/ 25 w 319"/>
                <a:gd name="T37" fmla="*/ 138 h 207"/>
                <a:gd name="T38" fmla="*/ 29 w 319"/>
                <a:gd name="T39" fmla="*/ 160 h 207"/>
                <a:gd name="T40" fmla="*/ 68 w 319"/>
                <a:gd name="T41" fmla="*/ 172 h 207"/>
                <a:gd name="T42" fmla="*/ 71 w 319"/>
                <a:gd name="T43" fmla="*/ 187 h 207"/>
                <a:gd name="T44" fmla="*/ 91 w 319"/>
                <a:gd name="T45" fmla="*/ 201 h 207"/>
                <a:gd name="T46" fmla="*/ 128 w 319"/>
                <a:gd name="T47" fmla="*/ 205 h 207"/>
                <a:gd name="T48" fmla="*/ 165 w 319"/>
                <a:gd name="T49" fmla="*/ 206 h 207"/>
                <a:gd name="T50" fmla="*/ 190 w 319"/>
                <a:gd name="T51" fmla="*/ 196 h 207"/>
                <a:gd name="T52" fmla="*/ 232 w 319"/>
                <a:gd name="T53" fmla="*/ 188 h 207"/>
                <a:gd name="T54" fmla="*/ 260 w 319"/>
                <a:gd name="T55" fmla="*/ 197 h 207"/>
                <a:gd name="T56" fmla="*/ 281 w 319"/>
                <a:gd name="T57" fmla="*/ 207 h 207"/>
                <a:gd name="T58" fmla="*/ 281 w 319"/>
                <a:gd name="T59" fmla="*/ 188 h 207"/>
                <a:gd name="T60" fmla="*/ 299 w 319"/>
                <a:gd name="T61" fmla="*/ 160 h 207"/>
                <a:gd name="T62" fmla="*/ 317 w 319"/>
                <a:gd name="T63" fmla="*/ 140 h 207"/>
                <a:gd name="T64" fmla="*/ 317 w 319"/>
                <a:gd name="T65" fmla="*/ 139 h 207"/>
                <a:gd name="T66" fmla="*/ 305 w 319"/>
                <a:gd name="T67" fmla="*/ 130 h 207"/>
                <a:gd name="T68" fmla="*/ 285 w 319"/>
                <a:gd name="T69"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9" h="207">
                  <a:moveTo>
                    <a:pt x="285" y="138"/>
                  </a:moveTo>
                  <a:cubicBezTo>
                    <a:pt x="278" y="137"/>
                    <a:pt x="268" y="134"/>
                    <a:pt x="272" y="130"/>
                  </a:cubicBezTo>
                  <a:cubicBezTo>
                    <a:pt x="272" y="130"/>
                    <a:pt x="272" y="129"/>
                    <a:pt x="272" y="129"/>
                  </a:cubicBezTo>
                  <a:cubicBezTo>
                    <a:pt x="263" y="121"/>
                    <a:pt x="260" y="95"/>
                    <a:pt x="266" y="89"/>
                  </a:cubicBezTo>
                  <a:cubicBezTo>
                    <a:pt x="274" y="81"/>
                    <a:pt x="254" y="51"/>
                    <a:pt x="244" y="40"/>
                  </a:cubicBezTo>
                  <a:cubicBezTo>
                    <a:pt x="240" y="35"/>
                    <a:pt x="230" y="17"/>
                    <a:pt x="221" y="0"/>
                  </a:cubicBezTo>
                  <a:cubicBezTo>
                    <a:pt x="213" y="3"/>
                    <a:pt x="205" y="6"/>
                    <a:pt x="204" y="8"/>
                  </a:cubicBezTo>
                  <a:cubicBezTo>
                    <a:pt x="201" y="14"/>
                    <a:pt x="190" y="19"/>
                    <a:pt x="184" y="19"/>
                  </a:cubicBezTo>
                  <a:cubicBezTo>
                    <a:pt x="178" y="19"/>
                    <a:pt x="172" y="16"/>
                    <a:pt x="167" y="21"/>
                  </a:cubicBezTo>
                  <a:cubicBezTo>
                    <a:pt x="161" y="26"/>
                    <a:pt x="154" y="28"/>
                    <a:pt x="151" y="25"/>
                  </a:cubicBezTo>
                  <a:cubicBezTo>
                    <a:pt x="148" y="22"/>
                    <a:pt x="137" y="19"/>
                    <a:pt x="130" y="19"/>
                  </a:cubicBezTo>
                  <a:cubicBezTo>
                    <a:pt x="123" y="19"/>
                    <a:pt x="100" y="13"/>
                    <a:pt x="95" y="13"/>
                  </a:cubicBezTo>
                  <a:cubicBezTo>
                    <a:pt x="92" y="13"/>
                    <a:pt x="87" y="13"/>
                    <a:pt x="81" y="14"/>
                  </a:cubicBezTo>
                  <a:cubicBezTo>
                    <a:pt x="82" y="16"/>
                    <a:pt x="81" y="19"/>
                    <a:pt x="78" y="21"/>
                  </a:cubicBezTo>
                  <a:cubicBezTo>
                    <a:pt x="72" y="26"/>
                    <a:pt x="59" y="33"/>
                    <a:pt x="54" y="36"/>
                  </a:cubicBezTo>
                  <a:cubicBezTo>
                    <a:pt x="50" y="39"/>
                    <a:pt x="33" y="78"/>
                    <a:pt x="22" y="89"/>
                  </a:cubicBezTo>
                  <a:cubicBezTo>
                    <a:pt x="12" y="100"/>
                    <a:pt x="1" y="102"/>
                    <a:pt x="1" y="106"/>
                  </a:cubicBezTo>
                  <a:cubicBezTo>
                    <a:pt x="0" y="110"/>
                    <a:pt x="13" y="120"/>
                    <a:pt x="13" y="126"/>
                  </a:cubicBezTo>
                  <a:cubicBezTo>
                    <a:pt x="13" y="132"/>
                    <a:pt x="16" y="138"/>
                    <a:pt x="25" y="138"/>
                  </a:cubicBezTo>
                  <a:cubicBezTo>
                    <a:pt x="33" y="138"/>
                    <a:pt x="24" y="159"/>
                    <a:pt x="29" y="160"/>
                  </a:cubicBezTo>
                  <a:cubicBezTo>
                    <a:pt x="35" y="162"/>
                    <a:pt x="68" y="164"/>
                    <a:pt x="68" y="172"/>
                  </a:cubicBezTo>
                  <a:cubicBezTo>
                    <a:pt x="68" y="178"/>
                    <a:pt x="72" y="183"/>
                    <a:pt x="71" y="187"/>
                  </a:cubicBezTo>
                  <a:cubicBezTo>
                    <a:pt x="80" y="189"/>
                    <a:pt x="87" y="202"/>
                    <a:pt x="91" y="201"/>
                  </a:cubicBezTo>
                  <a:cubicBezTo>
                    <a:pt x="95" y="200"/>
                    <a:pt x="123" y="206"/>
                    <a:pt x="128" y="205"/>
                  </a:cubicBezTo>
                  <a:cubicBezTo>
                    <a:pt x="133" y="204"/>
                    <a:pt x="157" y="205"/>
                    <a:pt x="165" y="206"/>
                  </a:cubicBezTo>
                  <a:cubicBezTo>
                    <a:pt x="174" y="207"/>
                    <a:pt x="183" y="203"/>
                    <a:pt x="190" y="196"/>
                  </a:cubicBezTo>
                  <a:cubicBezTo>
                    <a:pt x="198" y="188"/>
                    <a:pt x="224" y="187"/>
                    <a:pt x="232" y="188"/>
                  </a:cubicBezTo>
                  <a:cubicBezTo>
                    <a:pt x="240" y="189"/>
                    <a:pt x="257" y="191"/>
                    <a:pt x="260" y="197"/>
                  </a:cubicBezTo>
                  <a:cubicBezTo>
                    <a:pt x="262" y="199"/>
                    <a:pt x="272" y="203"/>
                    <a:pt x="281" y="207"/>
                  </a:cubicBezTo>
                  <a:cubicBezTo>
                    <a:pt x="283" y="202"/>
                    <a:pt x="281" y="195"/>
                    <a:pt x="281" y="188"/>
                  </a:cubicBezTo>
                  <a:cubicBezTo>
                    <a:pt x="282" y="177"/>
                    <a:pt x="288" y="161"/>
                    <a:pt x="299" y="160"/>
                  </a:cubicBezTo>
                  <a:cubicBezTo>
                    <a:pt x="310" y="159"/>
                    <a:pt x="319" y="159"/>
                    <a:pt x="317" y="140"/>
                  </a:cubicBezTo>
                  <a:cubicBezTo>
                    <a:pt x="317" y="140"/>
                    <a:pt x="317" y="139"/>
                    <a:pt x="317" y="139"/>
                  </a:cubicBezTo>
                  <a:cubicBezTo>
                    <a:pt x="312" y="134"/>
                    <a:pt x="307" y="130"/>
                    <a:pt x="305" y="130"/>
                  </a:cubicBezTo>
                  <a:cubicBezTo>
                    <a:pt x="301" y="130"/>
                    <a:pt x="288" y="139"/>
                    <a:pt x="285" y="13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0" name="Freeform 80"/>
            <p:cNvSpPr>
              <a:spLocks/>
            </p:cNvSpPr>
            <p:nvPr/>
          </p:nvSpPr>
          <p:spPr bwMode="auto">
            <a:xfrm>
              <a:off x="12898438" y="6805613"/>
              <a:ext cx="141288" cy="176213"/>
            </a:xfrm>
            <a:custGeom>
              <a:avLst/>
              <a:gdLst>
                <a:gd name="T0" fmla="*/ 79 w 109"/>
                <a:gd name="T1" fmla="*/ 35 h 136"/>
                <a:gd name="T2" fmla="*/ 54 w 109"/>
                <a:gd name="T3" fmla="*/ 16 h 136"/>
                <a:gd name="T4" fmla="*/ 26 w 109"/>
                <a:gd name="T5" fmla="*/ 1 h 136"/>
                <a:gd name="T6" fmla="*/ 0 w 109"/>
                <a:gd name="T7" fmla="*/ 7 h 136"/>
                <a:gd name="T8" fmla="*/ 23 w 109"/>
                <a:gd name="T9" fmla="*/ 47 h 136"/>
                <a:gd name="T10" fmla="*/ 45 w 109"/>
                <a:gd name="T11" fmla="*/ 96 h 136"/>
                <a:gd name="T12" fmla="*/ 51 w 109"/>
                <a:gd name="T13" fmla="*/ 136 h 136"/>
                <a:gd name="T14" fmla="*/ 71 w 109"/>
                <a:gd name="T15" fmla="*/ 105 h 136"/>
                <a:gd name="T16" fmla="*/ 85 w 109"/>
                <a:gd name="T17" fmla="*/ 89 h 136"/>
                <a:gd name="T18" fmla="*/ 109 w 109"/>
                <a:gd name="T19" fmla="*/ 93 h 136"/>
                <a:gd name="T20" fmla="*/ 100 w 109"/>
                <a:gd name="T21" fmla="*/ 70 h 136"/>
                <a:gd name="T22" fmla="*/ 79 w 109"/>
                <a:gd name="T23" fmla="*/ 3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36">
                  <a:moveTo>
                    <a:pt x="79" y="35"/>
                  </a:moveTo>
                  <a:cubicBezTo>
                    <a:pt x="74" y="22"/>
                    <a:pt x="61" y="16"/>
                    <a:pt x="54" y="16"/>
                  </a:cubicBezTo>
                  <a:cubicBezTo>
                    <a:pt x="46" y="16"/>
                    <a:pt x="34" y="0"/>
                    <a:pt x="26" y="1"/>
                  </a:cubicBezTo>
                  <a:cubicBezTo>
                    <a:pt x="21" y="1"/>
                    <a:pt x="10" y="4"/>
                    <a:pt x="0" y="7"/>
                  </a:cubicBezTo>
                  <a:cubicBezTo>
                    <a:pt x="9" y="24"/>
                    <a:pt x="19" y="42"/>
                    <a:pt x="23" y="47"/>
                  </a:cubicBezTo>
                  <a:cubicBezTo>
                    <a:pt x="33" y="58"/>
                    <a:pt x="53" y="88"/>
                    <a:pt x="45" y="96"/>
                  </a:cubicBezTo>
                  <a:cubicBezTo>
                    <a:pt x="39" y="102"/>
                    <a:pt x="42" y="128"/>
                    <a:pt x="51" y="136"/>
                  </a:cubicBezTo>
                  <a:cubicBezTo>
                    <a:pt x="56" y="130"/>
                    <a:pt x="71" y="111"/>
                    <a:pt x="71" y="105"/>
                  </a:cubicBezTo>
                  <a:cubicBezTo>
                    <a:pt x="71" y="99"/>
                    <a:pt x="72" y="86"/>
                    <a:pt x="85" y="89"/>
                  </a:cubicBezTo>
                  <a:cubicBezTo>
                    <a:pt x="97" y="92"/>
                    <a:pt x="109" y="98"/>
                    <a:pt x="109" y="93"/>
                  </a:cubicBezTo>
                  <a:cubicBezTo>
                    <a:pt x="109" y="89"/>
                    <a:pt x="106" y="76"/>
                    <a:pt x="100" y="70"/>
                  </a:cubicBezTo>
                  <a:cubicBezTo>
                    <a:pt x="95" y="65"/>
                    <a:pt x="83" y="49"/>
                    <a:pt x="79" y="3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1" name="Freeform 81"/>
            <p:cNvSpPr>
              <a:spLocks/>
            </p:cNvSpPr>
            <p:nvPr/>
          </p:nvSpPr>
          <p:spPr bwMode="auto">
            <a:xfrm>
              <a:off x="12688888" y="7056438"/>
              <a:ext cx="287338" cy="157163"/>
            </a:xfrm>
            <a:custGeom>
              <a:avLst/>
              <a:gdLst>
                <a:gd name="T0" fmla="*/ 172 w 221"/>
                <a:gd name="T1" fmla="*/ 1 h 121"/>
                <a:gd name="T2" fmla="*/ 130 w 221"/>
                <a:gd name="T3" fmla="*/ 9 h 121"/>
                <a:gd name="T4" fmla="*/ 105 w 221"/>
                <a:gd name="T5" fmla="*/ 19 h 121"/>
                <a:gd name="T6" fmla="*/ 68 w 221"/>
                <a:gd name="T7" fmla="*/ 18 h 121"/>
                <a:gd name="T8" fmla="*/ 31 w 221"/>
                <a:gd name="T9" fmla="*/ 14 h 121"/>
                <a:gd name="T10" fmla="*/ 11 w 221"/>
                <a:gd name="T11" fmla="*/ 0 h 121"/>
                <a:gd name="T12" fmla="*/ 8 w 221"/>
                <a:gd name="T13" fmla="*/ 4 h 121"/>
                <a:gd name="T14" fmla="*/ 8 w 221"/>
                <a:gd name="T15" fmla="*/ 28 h 121"/>
                <a:gd name="T16" fmla="*/ 19 w 221"/>
                <a:gd name="T17" fmla="*/ 50 h 121"/>
                <a:gd name="T18" fmla="*/ 7 w 221"/>
                <a:gd name="T19" fmla="*/ 64 h 121"/>
                <a:gd name="T20" fmla="*/ 7 w 221"/>
                <a:gd name="T21" fmla="*/ 82 h 121"/>
                <a:gd name="T22" fmla="*/ 26 w 221"/>
                <a:gd name="T23" fmla="*/ 104 h 121"/>
                <a:gd name="T24" fmla="*/ 33 w 221"/>
                <a:gd name="T25" fmla="*/ 114 h 121"/>
                <a:gd name="T26" fmla="*/ 81 w 221"/>
                <a:gd name="T27" fmla="*/ 115 h 121"/>
                <a:gd name="T28" fmla="*/ 118 w 221"/>
                <a:gd name="T29" fmla="*/ 121 h 121"/>
                <a:gd name="T30" fmla="*/ 131 w 221"/>
                <a:gd name="T31" fmla="*/ 113 h 121"/>
                <a:gd name="T32" fmla="*/ 148 w 221"/>
                <a:gd name="T33" fmla="*/ 104 h 121"/>
                <a:gd name="T34" fmla="*/ 148 w 221"/>
                <a:gd name="T35" fmla="*/ 95 h 121"/>
                <a:gd name="T36" fmla="*/ 184 w 221"/>
                <a:gd name="T37" fmla="*/ 95 h 121"/>
                <a:gd name="T38" fmla="*/ 198 w 221"/>
                <a:gd name="T39" fmla="*/ 92 h 121"/>
                <a:gd name="T40" fmla="*/ 193 w 221"/>
                <a:gd name="T41" fmla="*/ 84 h 121"/>
                <a:gd name="T42" fmla="*/ 186 w 221"/>
                <a:gd name="T43" fmla="*/ 57 h 121"/>
                <a:gd name="T44" fmla="*/ 214 w 221"/>
                <a:gd name="T45" fmla="*/ 27 h 121"/>
                <a:gd name="T46" fmla="*/ 221 w 221"/>
                <a:gd name="T47" fmla="*/ 20 h 121"/>
                <a:gd name="T48" fmla="*/ 200 w 221"/>
                <a:gd name="T49" fmla="*/ 10 h 121"/>
                <a:gd name="T50" fmla="*/ 172 w 221"/>
                <a:gd name="T51"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 h="121">
                  <a:moveTo>
                    <a:pt x="172" y="1"/>
                  </a:moveTo>
                  <a:cubicBezTo>
                    <a:pt x="164" y="0"/>
                    <a:pt x="138" y="1"/>
                    <a:pt x="130" y="9"/>
                  </a:cubicBezTo>
                  <a:cubicBezTo>
                    <a:pt x="123" y="16"/>
                    <a:pt x="114" y="20"/>
                    <a:pt x="105" y="19"/>
                  </a:cubicBezTo>
                  <a:cubicBezTo>
                    <a:pt x="97" y="18"/>
                    <a:pt x="73" y="17"/>
                    <a:pt x="68" y="18"/>
                  </a:cubicBezTo>
                  <a:cubicBezTo>
                    <a:pt x="63" y="19"/>
                    <a:pt x="35" y="13"/>
                    <a:pt x="31" y="14"/>
                  </a:cubicBezTo>
                  <a:cubicBezTo>
                    <a:pt x="27" y="15"/>
                    <a:pt x="20" y="2"/>
                    <a:pt x="11" y="0"/>
                  </a:cubicBezTo>
                  <a:cubicBezTo>
                    <a:pt x="10" y="1"/>
                    <a:pt x="9" y="3"/>
                    <a:pt x="8" y="4"/>
                  </a:cubicBezTo>
                  <a:cubicBezTo>
                    <a:pt x="1" y="8"/>
                    <a:pt x="0" y="21"/>
                    <a:pt x="8" y="28"/>
                  </a:cubicBezTo>
                  <a:cubicBezTo>
                    <a:pt x="16" y="35"/>
                    <a:pt x="26" y="50"/>
                    <a:pt x="19" y="50"/>
                  </a:cubicBezTo>
                  <a:cubicBezTo>
                    <a:pt x="12" y="50"/>
                    <a:pt x="6" y="60"/>
                    <a:pt x="7" y="64"/>
                  </a:cubicBezTo>
                  <a:cubicBezTo>
                    <a:pt x="8" y="69"/>
                    <a:pt x="5" y="79"/>
                    <a:pt x="7" y="82"/>
                  </a:cubicBezTo>
                  <a:cubicBezTo>
                    <a:pt x="9" y="84"/>
                    <a:pt x="26" y="100"/>
                    <a:pt x="26" y="104"/>
                  </a:cubicBezTo>
                  <a:cubicBezTo>
                    <a:pt x="27" y="108"/>
                    <a:pt x="34" y="111"/>
                    <a:pt x="33" y="114"/>
                  </a:cubicBezTo>
                  <a:cubicBezTo>
                    <a:pt x="46" y="113"/>
                    <a:pt x="74" y="112"/>
                    <a:pt x="81" y="115"/>
                  </a:cubicBezTo>
                  <a:cubicBezTo>
                    <a:pt x="89" y="119"/>
                    <a:pt x="118" y="121"/>
                    <a:pt x="118" y="121"/>
                  </a:cubicBezTo>
                  <a:cubicBezTo>
                    <a:pt x="126" y="121"/>
                    <a:pt x="134" y="118"/>
                    <a:pt x="131" y="113"/>
                  </a:cubicBezTo>
                  <a:cubicBezTo>
                    <a:pt x="130" y="108"/>
                    <a:pt x="141" y="105"/>
                    <a:pt x="148" y="104"/>
                  </a:cubicBezTo>
                  <a:cubicBezTo>
                    <a:pt x="147" y="100"/>
                    <a:pt x="146" y="96"/>
                    <a:pt x="148" y="95"/>
                  </a:cubicBezTo>
                  <a:cubicBezTo>
                    <a:pt x="152" y="93"/>
                    <a:pt x="175" y="90"/>
                    <a:pt x="184" y="95"/>
                  </a:cubicBezTo>
                  <a:cubicBezTo>
                    <a:pt x="189" y="97"/>
                    <a:pt x="194" y="95"/>
                    <a:pt x="198" y="92"/>
                  </a:cubicBezTo>
                  <a:cubicBezTo>
                    <a:pt x="197" y="88"/>
                    <a:pt x="196" y="84"/>
                    <a:pt x="193" y="84"/>
                  </a:cubicBezTo>
                  <a:cubicBezTo>
                    <a:pt x="188" y="83"/>
                    <a:pt x="179" y="59"/>
                    <a:pt x="186" y="57"/>
                  </a:cubicBezTo>
                  <a:cubicBezTo>
                    <a:pt x="193" y="56"/>
                    <a:pt x="203" y="31"/>
                    <a:pt x="214" y="27"/>
                  </a:cubicBezTo>
                  <a:cubicBezTo>
                    <a:pt x="219" y="26"/>
                    <a:pt x="221" y="23"/>
                    <a:pt x="221" y="20"/>
                  </a:cubicBezTo>
                  <a:cubicBezTo>
                    <a:pt x="212" y="16"/>
                    <a:pt x="202" y="12"/>
                    <a:pt x="200" y="10"/>
                  </a:cubicBezTo>
                  <a:cubicBezTo>
                    <a:pt x="197" y="4"/>
                    <a:pt x="180" y="2"/>
                    <a:pt x="172" y="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2" name="Freeform 82"/>
            <p:cNvSpPr>
              <a:spLocks/>
            </p:cNvSpPr>
            <p:nvPr/>
          </p:nvSpPr>
          <p:spPr bwMode="auto">
            <a:xfrm>
              <a:off x="12607926" y="7153275"/>
              <a:ext cx="125413" cy="88900"/>
            </a:xfrm>
            <a:custGeom>
              <a:avLst/>
              <a:gdLst>
                <a:gd name="T0" fmla="*/ 23 w 97"/>
                <a:gd name="T1" fmla="*/ 68 h 68"/>
                <a:gd name="T2" fmla="*/ 23 w 97"/>
                <a:gd name="T3" fmla="*/ 68 h 68"/>
                <a:gd name="T4" fmla="*/ 24 w 97"/>
                <a:gd name="T5" fmla="*/ 67 h 68"/>
                <a:gd name="T6" fmla="*/ 25 w 97"/>
                <a:gd name="T7" fmla="*/ 67 h 68"/>
                <a:gd name="T8" fmla="*/ 27 w 97"/>
                <a:gd name="T9" fmla="*/ 67 h 68"/>
                <a:gd name="T10" fmla="*/ 27 w 97"/>
                <a:gd name="T11" fmla="*/ 67 h 68"/>
                <a:gd name="T12" fmla="*/ 38 w 97"/>
                <a:gd name="T13" fmla="*/ 67 h 68"/>
                <a:gd name="T14" fmla="*/ 39 w 97"/>
                <a:gd name="T15" fmla="*/ 67 h 68"/>
                <a:gd name="T16" fmla="*/ 42 w 97"/>
                <a:gd name="T17" fmla="*/ 67 h 68"/>
                <a:gd name="T18" fmla="*/ 43 w 97"/>
                <a:gd name="T19" fmla="*/ 67 h 68"/>
                <a:gd name="T20" fmla="*/ 47 w 97"/>
                <a:gd name="T21" fmla="*/ 66 h 68"/>
                <a:gd name="T22" fmla="*/ 63 w 97"/>
                <a:gd name="T23" fmla="*/ 56 h 68"/>
                <a:gd name="T24" fmla="*/ 96 w 97"/>
                <a:gd name="T25" fmla="*/ 41 h 68"/>
                <a:gd name="T26" fmla="*/ 96 w 97"/>
                <a:gd name="T27" fmla="*/ 39 h 68"/>
                <a:gd name="T28" fmla="*/ 89 w 97"/>
                <a:gd name="T29" fmla="*/ 29 h 68"/>
                <a:gd name="T30" fmla="*/ 70 w 97"/>
                <a:gd name="T31" fmla="*/ 7 h 68"/>
                <a:gd name="T32" fmla="*/ 69 w 97"/>
                <a:gd name="T33" fmla="*/ 4 h 68"/>
                <a:gd name="T34" fmla="*/ 69 w 97"/>
                <a:gd name="T35" fmla="*/ 4 h 68"/>
                <a:gd name="T36" fmla="*/ 69 w 97"/>
                <a:gd name="T37" fmla="*/ 0 h 68"/>
                <a:gd name="T38" fmla="*/ 9 w 97"/>
                <a:gd name="T39" fmla="*/ 11 h 68"/>
                <a:gd name="T40" fmla="*/ 7 w 97"/>
                <a:gd name="T41" fmla="*/ 10 h 68"/>
                <a:gd name="T42" fmla="*/ 3 w 97"/>
                <a:gd name="T43" fmla="*/ 46 h 68"/>
                <a:gd name="T44" fmla="*/ 23 w 97"/>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68">
                  <a:moveTo>
                    <a:pt x="23" y="68"/>
                  </a:moveTo>
                  <a:cubicBezTo>
                    <a:pt x="23" y="68"/>
                    <a:pt x="23" y="68"/>
                    <a:pt x="23" y="68"/>
                  </a:cubicBezTo>
                  <a:cubicBezTo>
                    <a:pt x="23" y="68"/>
                    <a:pt x="24" y="68"/>
                    <a:pt x="24" y="67"/>
                  </a:cubicBezTo>
                  <a:cubicBezTo>
                    <a:pt x="25" y="67"/>
                    <a:pt x="25" y="67"/>
                    <a:pt x="25" y="67"/>
                  </a:cubicBezTo>
                  <a:cubicBezTo>
                    <a:pt x="25" y="67"/>
                    <a:pt x="26" y="67"/>
                    <a:pt x="27" y="67"/>
                  </a:cubicBezTo>
                  <a:cubicBezTo>
                    <a:pt x="27" y="67"/>
                    <a:pt x="27" y="67"/>
                    <a:pt x="27" y="67"/>
                  </a:cubicBezTo>
                  <a:cubicBezTo>
                    <a:pt x="30" y="67"/>
                    <a:pt x="34" y="67"/>
                    <a:pt x="38" y="67"/>
                  </a:cubicBezTo>
                  <a:cubicBezTo>
                    <a:pt x="39" y="67"/>
                    <a:pt x="39" y="67"/>
                    <a:pt x="39" y="67"/>
                  </a:cubicBezTo>
                  <a:cubicBezTo>
                    <a:pt x="40" y="67"/>
                    <a:pt x="41" y="67"/>
                    <a:pt x="42" y="67"/>
                  </a:cubicBezTo>
                  <a:cubicBezTo>
                    <a:pt x="42" y="67"/>
                    <a:pt x="43" y="67"/>
                    <a:pt x="43" y="67"/>
                  </a:cubicBezTo>
                  <a:cubicBezTo>
                    <a:pt x="44" y="66"/>
                    <a:pt x="45" y="66"/>
                    <a:pt x="47" y="66"/>
                  </a:cubicBezTo>
                  <a:cubicBezTo>
                    <a:pt x="56" y="64"/>
                    <a:pt x="58" y="53"/>
                    <a:pt x="63" y="56"/>
                  </a:cubicBezTo>
                  <a:cubicBezTo>
                    <a:pt x="68" y="58"/>
                    <a:pt x="93" y="45"/>
                    <a:pt x="96" y="41"/>
                  </a:cubicBezTo>
                  <a:cubicBezTo>
                    <a:pt x="96" y="40"/>
                    <a:pt x="96" y="40"/>
                    <a:pt x="96" y="39"/>
                  </a:cubicBezTo>
                  <a:cubicBezTo>
                    <a:pt x="97" y="36"/>
                    <a:pt x="90" y="33"/>
                    <a:pt x="89" y="29"/>
                  </a:cubicBezTo>
                  <a:cubicBezTo>
                    <a:pt x="89" y="25"/>
                    <a:pt x="72" y="9"/>
                    <a:pt x="70" y="7"/>
                  </a:cubicBezTo>
                  <a:cubicBezTo>
                    <a:pt x="69" y="6"/>
                    <a:pt x="69" y="5"/>
                    <a:pt x="69" y="4"/>
                  </a:cubicBezTo>
                  <a:cubicBezTo>
                    <a:pt x="69" y="4"/>
                    <a:pt x="69" y="4"/>
                    <a:pt x="69" y="4"/>
                  </a:cubicBezTo>
                  <a:cubicBezTo>
                    <a:pt x="69" y="3"/>
                    <a:pt x="69" y="2"/>
                    <a:pt x="69" y="0"/>
                  </a:cubicBezTo>
                  <a:cubicBezTo>
                    <a:pt x="45" y="4"/>
                    <a:pt x="9" y="11"/>
                    <a:pt x="9" y="11"/>
                  </a:cubicBezTo>
                  <a:cubicBezTo>
                    <a:pt x="9" y="11"/>
                    <a:pt x="8" y="11"/>
                    <a:pt x="7" y="10"/>
                  </a:cubicBezTo>
                  <a:cubicBezTo>
                    <a:pt x="3" y="22"/>
                    <a:pt x="0" y="38"/>
                    <a:pt x="3" y="46"/>
                  </a:cubicBezTo>
                  <a:cubicBezTo>
                    <a:pt x="5" y="54"/>
                    <a:pt x="13" y="60"/>
                    <a:pt x="23" y="6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3" name="Freeform 83"/>
            <p:cNvSpPr>
              <a:spLocks/>
            </p:cNvSpPr>
            <p:nvPr/>
          </p:nvSpPr>
          <p:spPr bwMode="auto">
            <a:xfrm>
              <a:off x="12688888" y="6570663"/>
              <a:ext cx="812800" cy="473075"/>
            </a:xfrm>
            <a:custGeom>
              <a:avLst/>
              <a:gdLst>
                <a:gd name="T0" fmla="*/ 585 w 627"/>
                <a:gd name="T1" fmla="*/ 209 h 365"/>
                <a:gd name="T2" fmla="*/ 620 w 627"/>
                <a:gd name="T3" fmla="*/ 188 h 365"/>
                <a:gd name="T4" fmla="*/ 625 w 627"/>
                <a:gd name="T5" fmla="*/ 166 h 365"/>
                <a:gd name="T6" fmla="*/ 626 w 627"/>
                <a:gd name="T7" fmla="*/ 142 h 365"/>
                <a:gd name="T8" fmla="*/ 576 w 627"/>
                <a:gd name="T9" fmla="*/ 121 h 365"/>
                <a:gd name="T10" fmla="*/ 532 w 627"/>
                <a:gd name="T11" fmla="*/ 98 h 365"/>
                <a:gd name="T12" fmla="*/ 494 w 627"/>
                <a:gd name="T13" fmla="*/ 101 h 365"/>
                <a:gd name="T14" fmla="*/ 464 w 627"/>
                <a:gd name="T15" fmla="*/ 86 h 365"/>
                <a:gd name="T16" fmla="*/ 423 w 627"/>
                <a:gd name="T17" fmla="*/ 53 h 365"/>
                <a:gd name="T18" fmla="*/ 410 w 627"/>
                <a:gd name="T19" fmla="*/ 7 h 365"/>
                <a:gd name="T20" fmla="*/ 358 w 627"/>
                <a:gd name="T21" fmla="*/ 4 h 365"/>
                <a:gd name="T22" fmla="*/ 332 w 627"/>
                <a:gd name="T23" fmla="*/ 9 h 365"/>
                <a:gd name="T24" fmla="*/ 289 w 627"/>
                <a:gd name="T25" fmla="*/ 36 h 365"/>
                <a:gd name="T26" fmla="*/ 250 w 627"/>
                <a:gd name="T27" fmla="*/ 46 h 365"/>
                <a:gd name="T28" fmla="*/ 204 w 627"/>
                <a:gd name="T29" fmla="*/ 36 h 365"/>
                <a:gd name="T30" fmla="*/ 148 w 627"/>
                <a:gd name="T31" fmla="*/ 28 h 365"/>
                <a:gd name="T32" fmla="*/ 65 w 627"/>
                <a:gd name="T33" fmla="*/ 34 h 365"/>
                <a:gd name="T34" fmla="*/ 49 w 627"/>
                <a:gd name="T35" fmla="*/ 50 h 365"/>
                <a:gd name="T36" fmla="*/ 47 w 627"/>
                <a:gd name="T37" fmla="*/ 97 h 365"/>
                <a:gd name="T38" fmla="*/ 16 w 627"/>
                <a:gd name="T39" fmla="*/ 155 h 365"/>
                <a:gd name="T40" fmla="*/ 16 w 627"/>
                <a:gd name="T41" fmla="*/ 198 h 365"/>
                <a:gd name="T42" fmla="*/ 35 w 627"/>
                <a:gd name="T43" fmla="*/ 201 h 365"/>
                <a:gd name="T44" fmla="*/ 91 w 627"/>
                <a:gd name="T45" fmla="*/ 213 h 365"/>
                <a:gd name="T46" fmla="*/ 124 w 627"/>
                <a:gd name="T47" fmla="*/ 207 h 365"/>
                <a:gd name="T48" fmla="*/ 187 w 627"/>
                <a:gd name="T49" fmla="*/ 182 h 365"/>
                <a:gd name="T50" fmla="*/ 240 w 627"/>
                <a:gd name="T51" fmla="*/ 216 h 365"/>
                <a:gd name="T52" fmla="*/ 270 w 627"/>
                <a:gd name="T53" fmla="*/ 274 h 365"/>
                <a:gd name="T54" fmla="*/ 232 w 627"/>
                <a:gd name="T55" fmla="*/ 286 h 365"/>
                <a:gd name="T56" fmla="*/ 225 w 627"/>
                <a:gd name="T57" fmla="*/ 326 h 365"/>
                <a:gd name="T58" fmla="*/ 257 w 627"/>
                <a:gd name="T59" fmla="*/ 327 h 365"/>
                <a:gd name="T60" fmla="*/ 304 w 627"/>
                <a:gd name="T61" fmla="*/ 265 h 365"/>
                <a:gd name="T62" fmla="*/ 347 w 627"/>
                <a:gd name="T63" fmla="*/ 282 h 365"/>
                <a:gd name="T64" fmla="*/ 357 w 627"/>
                <a:gd name="T65" fmla="*/ 317 h 365"/>
                <a:gd name="T66" fmla="*/ 394 w 627"/>
                <a:gd name="T67" fmla="*/ 360 h 365"/>
                <a:gd name="T68" fmla="*/ 456 w 627"/>
                <a:gd name="T69" fmla="*/ 338 h 365"/>
                <a:gd name="T70" fmla="*/ 468 w 627"/>
                <a:gd name="T71" fmla="*/ 322 h 365"/>
                <a:gd name="T72" fmla="*/ 484 w 627"/>
                <a:gd name="T73" fmla="*/ 266 h 365"/>
                <a:gd name="T74" fmla="*/ 557 w 627"/>
                <a:gd name="T75" fmla="*/ 244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7" h="365">
                  <a:moveTo>
                    <a:pt x="558" y="227"/>
                  </a:moveTo>
                  <a:cubicBezTo>
                    <a:pt x="563" y="227"/>
                    <a:pt x="579" y="209"/>
                    <a:pt x="585" y="209"/>
                  </a:cubicBezTo>
                  <a:cubicBezTo>
                    <a:pt x="590" y="209"/>
                    <a:pt x="614" y="213"/>
                    <a:pt x="614" y="209"/>
                  </a:cubicBezTo>
                  <a:cubicBezTo>
                    <a:pt x="614" y="205"/>
                    <a:pt x="622" y="192"/>
                    <a:pt x="620" y="188"/>
                  </a:cubicBezTo>
                  <a:cubicBezTo>
                    <a:pt x="618" y="184"/>
                    <a:pt x="611" y="179"/>
                    <a:pt x="612" y="175"/>
                  </a:cubicBezTo>
                  <a:cubicBezTo>
                    <a:pt x="614" y="171"/>
                    <a:pt x="625" y="171"/>
                    <a:pt x="625" y="166"/>
                  </a:cubicBezTo>
                  <a:cubicBezTo>
                    <a:pt x="625" y="162"/>
                    <a:pt x="616" y="159"/>
                    <a:pt x="616" y="156"/>
                  </a:cubicBezTo>
                  <a:cubicBezTo>
                    <a:pt x="616" y="153"/>
                    <a:pt x="627" y="148"/>
                    <a:pt x="626" y="142"/>
                  </a:cubicBezTo>
                  <a:cubicBezTo>
                    <a:pt x="625" y="135"/>
                    <a:pt x="616" y="134"/>
                    <a:pt x="606" y="129"/>
                  </a:cubicBezTo>
                  <a:cubicBezTo>
                    <a:pt x="596" y="124"/>
                    <a:pt x="586" y="126"/>
                    <a:pt x="576" y="121"/>
                  </a:cubicBezTo>
                  <a:cubicBezTo>
                    <a:pt x="567" y="117"/>
                    <a:pt x="547" y="120"/>
                    <a:pt x="547" y="117"/>
                  </a:cubicBezTo>
                  <a:cubicBezTo>
                    <a:pt x="547" y="113"/>
                    <a:pt x="535" y="103"/>
                    <a:pt x="532" y="98"/>
                  </a:cubicBezTo>
                  <a:cubicBezTo>
                    <a:pt x="529" y="92"/>
                    <a:pt x="519" y="95"/>
                    <a:pt x="512" y="99"/>
                  </a:cubicBezTo>
                  <a:cubicBezTo>
                    <a:pt x="506" y="103"/>
                    <a:pt x="501" y="105"/>
                    <a:pt x="494" y="101"/>
                  </a:cubicBezTo>
                  <a:cubicBezTo>
                    <a:pt x="488" y="97"/>
                    <a:pt x="483" y="91"/>
                    <a:pt x="477" y="93"/>
                  </a:cubicBezTo>
                  <a:cubicBezTo>
                    <a:pt x="472" y="95"/>
                    <a:pt x="462" y="94"/>
                    <a:pt x="464" y="86"/>
                  </a:cubicBezTo>
                  <a:cubicBezTo>
                    <a:pt x="466" y="78"/>
                    <a:pt x="454" y="61"/>
                    <a:pt x="448" y="59"/>
                  </a:cubicBezTo>
                  <a:cubicBezTo>
                    <a:pt x="443" y="56"/>
                    <a:pt x="427" y="60"/>
                    <a:pt x="423" y="53"/>
                  </a:cubicBezTo>
                  <a:cubicBezTo>
                    <a:pt x="419" y="45"/>
                    <a:pt x="412" y="39"/>
                    <a:pt x="415" y="33"/>
                  </a:cubicBezTo>
                  <a:cubicBezTo>
                    <a:pt x="418" y="28"/>
                    <a:pt x="414" y="13"/>
                    <a:pt x="410" y="7"/>
                  </a:cubicBezTo>
                  <a:cubicBezTo>
                    <a:pt x="406" y="0"/>
                    <a:pt x="387" y="1"/>
                    <a:pt x="381" y="3"/>
                  </a:cubicBezTo>
                  <a:cubicBezTo>
                    <a:pt x="376" y="6"/>
                    <a:pt x="363" y="1"/>
                    <a:pt x="358" y="4"/>
                  </a:cubicBezTo>
                  <a:cubicBezTo>
                    <a:pt x="352" y="7"/>
                    <a:pt x="349" y="13"/>
                    <a:pt x="342" y="13"/>
                  </a:cubicBezTo>
                  <a:cubicBezTo>
                    <a:pt x="337" y="13"/>
                    <a:pt x="334" y="12"/>
                    <a:pt x="332" y="9"/>
                  </a:cubicBezTo>
                  <a:cubicBezTo>
                    <a:pt x="324" y="13"/>
                    <a:pt x="309" y="13"/>
                    <a:pt x="309" y="13"/>
                  </a:cubicBezTo>
                  <a:cubicBezTo>
                    <a:pt x="309" y="13"/>
                    <a:pt x="289" y="30"/>
                    <a:pt x="289" y="36"/>
                  </a:cubicBezTo>
                  <a:cubicBezTo>
                    <a:pt x="289" y="42"/>
                    <a:pt x="288" y="53"/>
                    <a:pt x="282" y="48"/>
                  </a:cubicBezTo>
                  <a:cubicBezTo>
                    <a:pt x="277" y="42"/>
                    <a:pt x="255" y="42"/>
                    <a:pt x="250" y="46"/>
                  </a:cubicBezTo>
                  <a:cubicBezTo>
                    <a:pt x="245" y="49"/>
                    <a:pt x="237" y="33"/>
                    <a:pt x="227" y="38"/>
                  </a:cubicBezTo>
                  <a:cubicBezTo>
                    <a:pt x="218" y="43"/>
                    <a:pt x="205" y="31"/>
                    <a:pt x="204" y="36"/>
                  </a:cubicBezTo>
                  <a:cubicBezTo>
                    <a:pt x="203" y="41"/>
                    <a:pt x="190" y="37"/>
                    <a:pt x="180" y="33"/>
                  </a:cubicBezTo>
                  <a:cubicBezTo>
                    <a:pt x="171" y="29"/>
                    <a:pt x="154" y="35"/>
                    <a:pt x="148" y="28"/>
                  </a:cubicBezTo>
                  <a:cubicBezTo>
                    <a:pt x="142" y="21"/>
                    <a:pt x="101" y="21"/>
                    <a:pt x="88" y="21"/>
                  </a:cubicBezTo>
                  <a:cubicBezTo>
                    <a:pt x="74" y="21"/>
                    <a:pt x="71" y="28"/>
                    <a:pt x="65" y="34"/>
                  </a:cubicBezTo>
                  <a:cubicBezTo>
                    <a:pt x="59" y="40"/>
                    <a:pt x="53" y="39"/>
                    <a:pt x="46" y="38"/>
                  </a:cubicBezTo>
                  <a:cubicBezTo>
                    <a:pt x="47" y="44"/>
                    <a:pt x="48" y="48"/>
                    <a:pt x="49" y="50"/>
                  </a:cubicBezTo>
                  <a:cubicBezTo>
                    <a:pt x="52" y="55"/>
                    <a:pt x="67" y="78"/>
                    <a:pt x="63" y="85"/>
                  </a:cubicBezTo>
                  <a:cubicBezTo>
                    <a:pt x="59" y="92"/>
                    <a:pt x="52" y="92"/>
                    <a:pt x="47" y="97"/>
                  </a:cubicBezTo>
                  <a:cubicBezTo>
                    <a:pt x="43" y="103"/>
                    <a:pt x="16" y="127"/>
                    <a:pt x="15" y="131"/>
                  </a:cubicBezTo>
                  <a:cubicBezTo>
                    <a:pt x="14" y="134"/>
                    <a:pt x="19" y="152"/>
                    <a:pt x="16" y="155"/>
                  </a:cubicBezTo>
                  <a:cubicBezTo>
                    <a:pt x="12" y="158"/>
                    <a:pt x="0" y="174"/>
                    <a:pt x="0" y="180"/>
                  </a:cubicBezTo>
                  <a:cubicBezTo>
                    <a:pt x="0" y="187"/>
                    <a:pt x="8" y="195"/>
                    <a:pt x="16" y="198"/>
                  </a:cubicBezTo>
                  <a:cubicBezTo>
                    <a:pt x="18" y="199"/>
                    <a:pt x="20" y="200"/>
                    <a:pt x="21" y="202"/>
                  </a:cubicBezTo>
                  <a:cubicBezTo>
                    <a:pt x="27" y="201"/>
                    <a:pt x="32" y="201"/>
                    <a:pt x="35" y="201"/>
                  </a:cubicBezTo>
                  <a:cubicBezTo>
                    <a:pt x="40" y="201"/>
                    <a:pt x="63" y="207"/>
                    <a:pt x="70" y="207"/>
                  </a:cubicBezTo>
                  <a:cubicBezTo>
                    <a:pt x="77" y="207"/>
                    <a:pt x="88" y="210"/>
                    <a:pt x="91" y="213"/>
                  </a:cubicBezTo>
                  <a:cubicBezTo>
                    <a:pt x="94" y="216"/>
                    <a:pt x="101" y="214"/>
                    <a:pt x="107" y="209"/>
                  </a:cubicBezTo>
                  <a:cubicBezTo>
                    <a:pt x="112" y="204"/>
                    <a:pt x="118" y="207"/>
                    <a:pt x="124" y="207"/>
                  </a:cubicBezTo>
                  <a:cubicBezTo>
                    <a:pt x="130" y="207"/>
                    <a:pt x="141" y="202"/>
                    <a:pt x="144" y="196"/>
                  </a:cubicBezTo>
                  <a:cubicBezTo>
                    <a:pt x="147" y="191"/>
                    <a:pt x="178" y="183"/>
                    <a:pt x="187" y="182"/>
                  </a:cubicBezTo>
                  <a:cubicBezTo>
                    <a:pt x="195" y="181"/>
                    <a:pt x="207" y="197"/>
                    <a:pt x="215" y="197"/>
                  </a:cubicBezTo>
                  <a:cubicBezTo>
                    <a:pt x="222" y="197"/>
                    <a:pt x="235" y="203"/>
                    <a:pt x="240" y="216"/>
                  </a:cubicBezTo>
                  <a:cubicBezTo>
                    <a:pt x="244" y="230"/>
                    <a:pt x="256" y="246"/>
                    <a:pt x="261" y="251"/>
                  </a:cubicBezTo>
                  <a:cubicBezTo>
                    <a:pt x="267" y="257"/>
                    <a:pt x="270" y="270"/>
                    <a:pt x="270" y="274"/>
                  </a:cubicBezTo>
                  <a:cubicBezTo>
                    <a:pt x="270" y="279"/>
                    <a:pt x="258" y="273"/>
                    <a:pt x="246" y="270"/>
                  </a:cubicBezTo>
                  <a:cubicBezTo>
                    <a:pt x="233" y="267"/>
                    <a:pt x="232" y="280"/>
                    <a:pt x="232" y="286"/>
                  </a:cubicBezTo>
                  <a:cubicBezTo>
                    <a:pt x="232" y="292"/>
                    <a:pt x="215" y="314"/>
                    <a:pt x="212" y="318"/>
                  </a:cubicBezTo>
                  <a:cubicBezTo>
                    <a:pt x="208" y="322"/>
                    <a:pt x="218" y="325"/>
                    <a:pt x="225" y="326"/>
                  </a:cubicBezTo>
                  <a:cubicBezTo>
                    <a:pt x="228" y="327"/>
                    <a:pt x="241" y="318"/>
                    <a:pt x="245" y="318"/>
                  </a:cubicBezTo>
                  <a:cubicBezTo>
                    <a:pt x="247" y="318"/>
                    <a:pt x="252" y="322"/>
                    <a:pt x="257" y="327"/>
                  </a:cubicBezTo>
                  <a:cubicBezTo>
                    <a:pt x="256" y="311"/>
                    <a:pt x="259" y="311"/>
                    <a:pt x="274" y="300"/>
                  </a:cubicBezTo>
                  <a:cubicBezTo>
                    <a:pt x="289" y="289"/>
                    <a:pt x="291" y="268"/>
                    <a:pt x="304" y="265"/>
                  </a:cubicBezTo>
                  <a:cubicBezTo>
                    <a:pt x="318" y="262"/>
                    <a:pt x="323" y="256"/>
                    <a:pt x="343" y="259"/>
                  </a:cubicBezTo>
                  <a:cubicBezTo>
                    <a:pt x="363" y="262"/>
                    <a:pt x="333" y="275"/>
                    <a:pt x="347" y="282"/>
                  </a:cubicBezTo>
                  <a:cubicBezTo>
                    <a:pt x="360" y="289"/>
                    <a:pt x="402" y="280"/>
                    <a:pt x="404" y="290"/>
                  </a:cubicBezTo>
                  <a:cubicBezTo>
                    <a:pt x="406" y="301"/>
                    <a:pt x="356" y="311"/>
                    <a:pt x="357" y="317"/>
                  </a:cubicBezTo>
                  <a:cubicBezTo>
                    <a:pt x="358" y="322"/>
                    <a:pt x="384" y="327"/>
                    <a:pt x="393" y="333"/>
                  </a:cubicBezTo>
                  <a:cubicBezTo>
                    <a:pt x="401" y="338"/>
                    <a:pt x="390" y="354"/>
                    <a:pt x="394" y="360"/>
                  </a:cubicBezTo>
                  <a:cubicBezTo>
                    <a:pt x="398" y="365"/>
                    <a:pt x="412" y="361"/>
                    <a:pt x="423" y="353"/>
                  </a:cubicBezTo>
                  <a:cubicBezTo>
                    <a:pt x="434" y="345"/>
                    <a:pt x="442" y="348"/>
                    <a:pt x="456" y="338"/>
                  </a:cubicBezTo>
                  <a:cubicBezTo>
                    <a:pt x="471" y="329"/>
                    <a:pt x="500" y="337"/>
                    <a:pt x="503" y="332"/>
                  </a:cubicBezTo>
                  <a:cubicBezTo>
                    <a:pt x="507" y="326"/>
                    <a:pt x="495" y="320"/>
                    <a:pt x="468" y="322"/>
                  </a:cubicBezTo>
                  <a:cubicBezTo>
                    <a:pt x="441" y="324"/>
                    <a:pt x="439" y="299"/>
                    <a:pt x="439" y="294"/>
                  </a:cubicBezTo>
                  <a:cubicBezTo>
                    <a:pt x="439" y="288"/>
                    <a:pt x="467" y="267"/>
                    <a:pt x="484" y="266"/>
                  </a:cubicBezTo>
                  <a:cubicBezTo>
                    <a:pt x="500" y="264"/>
                    <a:pt x="513" y="259"/>
                    <a:pt x="528" y="252"/>
                  </a:cubicBezTo>
                  <a:cubicBezTo>
                    <a:pt x="535" y="249"/>
                    <a:pt x="546" y="246"/>
                    <a:pt x="557" y="244"/>
                  </a:cubicBezTo>
                  <a:cubicBezTo>
                    <a:pt x="555" y="237"/>
                    <a:pt x="553" y="228"/>
                    <a:pt x="558" y="22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4" name="Freeform 84"/>
            <p:cNvSpPr>
              <a:spLocks/>
            </p:cNvSpPr>
            <p:nvPr/>
          </p:nvSpPr>
          <p:spPr bwMode="auto">
            <a:xfrm>
              <a:off x="12734926" y="6329363"/>
              <a:ext cx="428625" cy="309563"/>
            </a:xfrm>
            <a:custGeom>
              <a:avLst/>
              <a:gdLst>
                <a:gd name="T0" fmla="*/ 310 w 331"/>
                <a:gd name="T1" fmla="*/ 117 h 239"/>
                <a:gd name="T2" fmla="*/ 289 w 331"/>
                <a:gd name="T3" fmla="*/ 97 h 239"/>
                <a:gd name="T4" fmla="*/ 273 w 331"/>
                <a:gd name="T5" fmla="*/ 76 h 239"/>
                <a:gd name="T6" fmla="*/ 269 w 331"/>
                <a:gd name="T7" fmla="*/ 51 h 239"/>
                <a:gd name="T8" fmla="*/ 266 w 331"/>
                <a:gd name="T9" fmla="*/ 26 h 239"/>
                <a:gd name="T10" fmla="*/ 233 w 331"/>
                <a:gd name="T11" fmla="*/ 17 h 239"/>
                <a:gd name="T12" fmla="*/ 215 w 331"/>
                <a:gd name="T13" fmla="*/ 17 h 239"/>
                <a:gd name="T14" fmla="*/ 197 w 331"/>
                <a:gd name="T15" fmla="*/ 8 h 239"/>
                <a:gd name="T16" fmla="*/ 178 w 331"/>
                <a:gd name="T17" fmla="*/ 3 h 239"/>
                <a:gd name="T18" fmla="*/ 176 w 331"/>
                <a:gd name="T19" fmla="*/ 0 h 239"/>
                <a:gd name="T20" fmla="*/ 165 w 331"/>
                <a:gd name="T21" fmla="*/ 5 h 239"/>
                <a:gd name="T22" fmla="*/ 152 w 331"/>
                <a:gd name="T23" fmla="*/ 17 h 239"/>
                <a:gd name="T24" fmla="*/ 128 w 331"/>
                <a:gd name="T25" fmla="*/ 20 h 239"/>
                <a:gd name="T26" fmla="*/ 118 w 331"/>
                <a:gd name="T27" fmla="*/ 39 h 239"/>
                <a:gd name="T28" fmla="*/ 114 w 331"/>
                <a:gd name="T29" fmla="*/ 53 h 239"/>
                <a:gd name="T30" fmla="*/ 103 w 331"/>
                <a:gd name="T31" fmla="*/ 62 h 239"/>
                <a:gd name="T32" fmla="*/ 85 w 331"/>
                <a:gd name="T33" fmla="*/ 79 h 239"/>
                <a:gd name="T34" fmla="*/ 80 w 331"/>
                <a:gd name="T35" fmla="*/ 95 h 239"/>
                <a:gd name="T36" fmla="*/ 57 w 331"/>
                <a:gd name="T37" fmla="*/ 103 h 239"/>
                <a:gd name="T38" fmla="*/ 39 w 331"/>
                <a:gd name="T39" fmla="*/ 111 h 239"/>
                <a:gd name="T40" fmla="*/ 14 w 331"/>
                <a:gd name="T41" fmla="*/ 109 h 239"/>
                <a:gd name="T42" fmla="*/ 13 w 331"/>
                <a:gd name="T43" fmla="*/ 112 h 239"/>
                <a:gd name="T44" fmla="*/ 19 w 331"/>
                <a:gd name="T45" fmla="*/ 139 h 239"/>
                <a:gd name="T46" fmla="*/ 20 w 331"/>
                <a:gd name="T47" fmla="*/ 169 h 239"/>
                <a:gd name="T48" fmla="*/ 0 w 331"/>
                <a:gd name="T49" fmla="*/ 187 h 239"/>
                <a:gd name="T50" fmla="*/ 12 w 331"/>
                <a:gd name="T51" fmla="*/ 205 h 239"/>
                <a:gd name="T52" fmla="*/ 11 w 331"/>
                <a:gd name="T53" fmla="*/ 224 h 239"/>
                <a:gd name="T54" fmla="*/ 30 w 331"/>
                <a:gd name="T55" fmla="*/ 220 h 239"/>
                <a:gd name="T56" fmla="*/ 53 w 331"/>
                <a:gd name="T57" fmla="*/ 207 h 239"/>
                <a:gd name="T58" fmla="*/ 113 w 331"/>
                <a:gd name="T59" fmla="*/ 214 h 239"/>
                <a:gd name="T60" fmla="*/ 145 w 331"/>
                <a:gd name="T61" fmla="*/ 219 h 239"/>
                <a:gd name="T62" fmla="*/ 169 w 331"/>
                <a:gd name="T63" fmla="*/ 222 h 239"/>
                <a:gd name="T64" fmla="*/ 192 w 331"/>
                <a:gd name="T65" fmla="*/ 224 h 239"/>
                <a:gd name="T66" fmla="*/ 215 w 331"/>
                <a:gd name="T67" fmla="*/ 232 h 239"/>
                <a:gd name="T68" fmla="*/ 247 w 331"/>
                <a:gd name="T69" fmla="*/ 234 h 239"/>
                <a:gd name="T70" fmla="*/ 254 w 331"/>
                <a:gd name="T71" fmla="*/ 222 h 239"/>
                <a:gd name="T72" fmla="*/ 274 w 331"/>
                <a:gd name="T73" fmla="*/ 199 h 239"/>
                <a:gd name="T74" fmla="*/ 297 w 331"/>
                <a:gd name="T75" fmla="*/ 195 h 239"/>
                <a:gd name="T76" fmla="*/ 292 w 331"/>
                <a:gd name="T77" fmla="*/ 180 h 239"/>
                <a:gd name="T78" fmla="*/ 286 w 331"/>
                <a:gd name="T79" fmla="*/ 147 h 239"/>
                <a:gd name="T80" fmla="*/ 311 w 331"/>
                <a:gd name="T81" fmla="*/ 151 h 239"/>
                <a:gd name="T82" fmla="*/ 329 w 331"/>
                <a:gd name="T83" fmla="*/ 135 h 239"/>
                <a:gd name="T84" fmla="*/ 310 w 331"/>
                <a:gd name="T85" fmla="*/ 11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239">
                  <a:moveTo>
                    <a:pt x="310" y="117"/>
                  </a:moveTo>
                  <a:cubicBezTo>
                    <a:pt x="303" y="115"/>
                    <a:pt x="300" y="101"/>
                    <a:pt x="289" y="97"/>
                  </a:cubicBezTo>
                  <a:cubicBezTo>
                    <a:pt x="279" y="94"/>
                    <a:pt x="282" y="81"/>
                    <a:pt x="273" y="76"/>
                  </a:cubicBezTo>
                  <a:cubicBezTo>
                    <a:pt x="264" y="70"/>
                    <a:pt x="270" y="59"/>
                    <a:pt x="269" y="51"/>
                  </a:cubicBezTo>
                  <a:cubicBezTo>
                    <a:pt x="268" y="42"/>
                    <a:pt x="271" y="29"/>
                    <a:pt x="266" y="26"/>
                  </a:cubicBezTo>
                  <a:cubicBezTo>
                    <a:pt x="261" y="24"/>
                    <a:pt x="242" y="13"/>
                    <a:pt x="233" y="17"/>
                  </a:cubicBezTo>
                  <a:cubicBezTo>
                    <a:pt x="225" y="21"/>
                    <a:pt x="218" y="24"/>
                    <a:pt x="215" y="17"/>
                  </a:cubicBezTo>
                  <a:cubicBezTo>
                    <a:pt x="211" y="10"/>
                    <a:pt x="205" y="6"/>
                    <a:pt x="197" y="8"/>
                  </a:cubicBezTo>
                  <a:cubicBezTo>
                    <a:pt x="188" y="11"/>
                    <a:pt x="183" y="7"/>
                    <a:pt x="178" y="3"/>
                  </a:cubicBezTo>
                  <a:cubicBezTo>
                    <a:pt x="177" y="2"/>
                    <a:pt x="177" y="1"/>
                    <a:pt x="176" y="0"/>
                  </a:cubicBezTo>
                  <a:cubicBezTo>
                    <a:pt x="173" y="1"/>
                    <a:pt x="168" y="2"/>
                    <a:pt x="165" y="5"/>
                  </a:cubicBezTo>
                  <a:cubicBezTo>
                    <a:pt x="160" y="9"/>
                    <a:pt x="159" y="17"/>
                    <a:pt x="152" y="17"/>
                  </a:cubicBezTo>
                  <a:cubicBezTo>
                    <a:pt x="144" y="17"/>
                    <a:pt x="136" y="14"/>
                    <a:pt x="128" y="20"/>
                  </a:cubicBezTo>
                  <a:cubicBezTo>
                    <a:pt x="119" y="27"/>
                    <a:pt x="117" y="34"/>
                    <a:pt x="118" y="39"/>
                  </a:cubicBezTo>
                  <a:cubicBezTo>
                    <a:pt x="119" y="44"/>
                    <a:pt x="120" y="53"/>
                    <a:pt x="114" y="53"/>
                  </a:cubicBezTo>
                  <a:cubicBezTo>
                    <a:pt x="108" y="53"/>
                    <a:pt x="109" y="60"/>
                    <a:pt x="103" y="62"/>
                  </a:cubicBezTo>
                  <a:cubicBezTo>
                    <a:pt x="96" y="64"/>
                    <a:pt x="86" y="73"/>
                    <a:pt x="85" y="79"/>
                  </a:cubicBezTo>
                  <a:cubicBezTo>
                    <a:pt x="84" y="84"/>
                    <a:pt x="84" y="95"/>
                    <a:pt x="80" y="95"/>
                  </a:cubicBezTo>
                  <a:cubicBezTo>
                    <a:pt x="76" y="95"/>
                    <a:pt x="61" y="97"/>
                    <a:pt x="57" y="103"/>
                  </a:cubicBezTo>
                  <a:cubicBezTo>
                    <a:pt x="53" y="108"/>
                    <a:pt x="48" y="113"/>
                    <a:pt x="39" y="111"/>
                  </a:cubicBezTo>
                  <a:cubicBezTo>
                    <a:pt x="35" y="110"/>
                    <a:pt x="24" y="109"/>
                    <a:pt x="14" y="109"/>
                  </a:cubicBezTo>
                  <a:cubicBezTo>
                    <a:pt x="14" y="110"/>
                    <a:pt x="14" y="111"/>
                    <a:pt x="13" y="112"/>
                  </a:cubicBezTo>
                  <a:cubicBezTo>
                    <a:pt x="9" y="123"/>
                    <a:pt x="12" y="133"/>
                    <a:pt x="19" y="139"/>
                  </a:cubicBezTo>
                  <a:cubicBezTo>
                    <a:pt x="25" y="144"/>
                    <a:pt x="27" y="166"/>
                    <a:pt x="20" y="169"/>
                  </a:cubicBezTo>
                  <a:cubicBezTo>
                    <a:pt x="13" y="172"/>
                    <a:pt x="0" y="182"/>
                    <a:pt x="0" y="187"/>
                  </a:cubicBezTo>
                  <a:cubicBezTo>
                    <a:pt x="0" y="193"/>
                    <a:pt x="14" y="197"/>
                    <a:pt x="12" y="205"/>
                  </a:cubicBezTo>
                  <a:cubicBezTo>
                    <a:pt x="10" y="210"/>
                    <a:pt x="10" y="217"/>
                    <a:pt x="11" y="224"/>
                  </a:cubicBezTo>
                  <a:cubicBezTo>
                    <a:pt x="18" y="225"/>
                    <a:pt x="24" y="226"/>
                    <a:pt x="30" y="220"/>
                  </a:cubicBezTo>
                  <a:cubicBezTo>
                    <a:pt x="36" y="214"/>
                    <a:pt x="39" y="207"/>
                    <a:pt x="53" y="207"/>
                  </a:cubicBezTo>
                  <a:cubicBezTo>
                    <a:pt x="66" y="207"/>
                    <a:pt x="107" y="207"/>
                    <a:pt x="113" y="214"/>
                  </a:cubicBezTo>
                  <a:cubicBezTo>
                    <a:pt x="119" y="221"/>
                    <a:pt x="136" y="215"/>
                    <a:pt x="145" y="219"/>
                  </a:cubicBezTo>
                  <a:cubicBezTo>
                    <a:pt x="155" y="223"/>
                    <a:pt x="168" y="227"/>
                    <a:pt x="169" y="222"/>
                  </a:cubicBezTo>
                  <a:cubicBezTo>
                    <a:pt x="170" y="217"/>
                    <a:pt x="183" y="229"/>
                    <a:pt x="192" y="224"/>
                  </a:cubicBezTo>
                  <a:cubicBezTo>
                    <a:pt x="202" y="219"/>
                    <a:pt x="210" y="235"/>
                    <a:pt x="215" y="232"/>
                  </a:cubicBezTo>
                  <a:cubicBezTo>
                    <a:pt x="220" y="228"/>
                    <a:pt x="242" y="228"/>
                    <a:pt x="247" y="234"/>
                  </a:cubicBezTo>
                  <a:cubicBezTo>
                    <a:pt x="253" y="239"/>
                    <a:pt x="254" y="228"/>
                    <a:pt x="254" y="222"/>
                  </a:cubicBezTo>
                  <a:cubicBezTo>
                    <a:pt x="254" y="216"/>
                    <a:pt x="274" y="199"/>
                    <a:pt x="274" y="199"/>
                  </a:cubicBezTo>
                  <a:cubicBezTo>
                    <a:pt x="274" y="199"/>
                    <a:pt x="289" y="199"/>
                    <a:pt x="297" y="195"/>
                  </a:cubicBezTo>
                  <a:cubicBezTo>
                    <a:pt x="295" y="192"/>
                    <a:pt x="293" y="188"/>
                    <a:pt x="292" y="180"/>
                  </a:cubicBezTo>
                  <a:cubicBezTo>
                    <a:pt x="288" y="163"/>
                    <a:pt x="282" y="153"/>
                    <a:pt x="286" y="147"/>
                  </a:cubicBezTo>
                  <a:cubicBezTo>
                    <a:pt x="291" y="142"/>
                    <a:pt x="304" y="154"/>
                    <a:pt x="311" y="151"/>
                  </a:cubicBezTo>
                  <a:cubicBezTo>
                    <a:pt x="318" y="148"/>
                    <a:pt x="331" y="142"/>
                    <a:pt x="329" y="135"/>
                  </a:cubicBezTo>
                  <a:cubicBezTo>
                    <a:pt x="328" y="128"/>
                    <a:pt x="316" y="118"/>
                    <a:pt x="310" y="11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5" name="Freeform 85"/>
            <p:cNvSpPr>
              <a:spLocks/>
            </p:cNvSpPr>
            <p:nvPr/>
          </p:nvSpPr>
          <p:spPr bwMode="auto">
            <a:xfrm>
              <a:off x="12626976" y="6207125"/>
              <a:ext cx="334963" cy="158750"/>
            </a:xfrm>
            <a:custGeom>
              <a:avLst/>
              <a:gdLst>
                <a:gd name="T0" fmla="*/ 87 w 259"/>
                <a:gd name="T1" fmla="*/ 86 h 123"/>
                <a:gd name="T2" fmla="*/ 132 w 259"/>
                <a:gd name="T3" fmla="*/ 86 h 123"/>
                <a:gd name="T4" fmla="*/ 153 w 259"/>
                <a:gd name="T5" fmla="*/ 94 h 123"/>
                <a:gd name="T6" fmla="*/ 186 w 259"/>
                <a:gd name="T7" fmla="*/ 112 h 123"/>
                <a:gd name="T8" fmla="*/ 204 w 259"/>
                <a:gd name="T9" fmla="*/ 123 h 123"/>
                <a:gd name="T10" fmla="*/ 211 w 259"/>
                <a:gd name="T11" fmla="*/ 115 h 123"/>
                <a:gd name="T12" fmla="*/ 235 w 259"/>
                <a:gd name="T13" fmla="*/ 112 h 123"/>
                <a:gd name="T14" fmla="*/ 248 w 259"/>
                <a:gd name="T15" fmla="*/ 100 h 123"/>
                <a:gd name="T16" fmla="*/ 259 w 259"/>
                <a:gd name="T17" fmla="*/ 95 h 123"/>
                <a:gd name="T18" fmla="*/ 252 w 259"/>
                <a:gd name="T19" fmla="*/ 74 h 123"/>
                <a:gd name="T20" fmla="*/ 241 w 259"/>
                <a:gd name="T21" fmla="*/ 54 h 123"/>
                <a:gd name="T22" fmla="*/ 237 w 259"/>
                <a:gd name="T23" fmla="*/ 34 h 123"/>
                <a:gd name="T24" fmla="*/ 231 w 259"/>
                <a:gd name="T25" fmla="*/ 25 h 123"/>
                <a:gd name="T26" fmla="*/ 197 w 259"/>
                <a:gd name="T27" fmla="*/ 23 h 123"/>
                <a:gd name="T28" fmla="*/ 162 w 259"/>
                <a:gd name="T29" fmla="*/ 2 h 123"/>
                <a:gd name="T30" fmla="*/ 124 w 259"/>
                <a:gd name="T31" fmla="*/ 3 h 123"/>
                <a:gd name="T32" fmla="*/ 121 w 259"/>
                <a:gd name="T33" fmla="*/ 37 h 123"/>
                <a:gd name="T34" fmla="*/ 92 w 259"/>
                <a:gd name="T35" fmla="*/ 51 h 123"/>
                <a:gd name="T36" fmla="*/ 61 w 259"/>
                <a:gd name="T37" fmla="*/ 15 h 123"/>
                <a:gd name="T38" fmla="*/ 27 w 259"/>
                <a:gd name="T39" fmla="*/ 30 h 123"/>
                <a:gd name="T40" fmla="*/ 13 w 259"/>
                <a:gd name="T41" fmla="*/ 58 h 123"/>
                <a:gd name="T42" fmla="*/ 8 w 259"/>
                <a:gd name="T43" fmla="*/ 92 h 123"/>
                <a:gd name="T44" fmla="*/ 9 w 259"/>
                <a:gd name="T45" fmla="*/ 93 h 123"/>
                <a:gd name="T46" fmla="*/ 37 w 259"/>
                <a:gd name="T47" fmla="*/ 86 h 123"/>
                <a:gd name="T48" fmla="*/ 87 w 259"/>
                <a:gd name="T49" fmla="*/ 8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123">
                  <a:moveTo>
                    <a:pt x="87" y="86"/>
                  </a:moveTo>
                  <a:cubicBezTo>
                    <a:pt x="97" y="86"/>
                    <a:pt x="119" y="91"/>
                    <a:pt x="132" y="86"/>
                  </a:cubicBezTo>
                  <a:cubicBezTo>
                    <a:pt x="145" y="81"/>
                    <a:pt x="145" y="96"/>
                    <a:pt x="153" y="94"/>
                  </a:cubicBezTo>
                  <a:cubicBezTo>
                    <a:pt x="161" y="92"/>
                    <a:pt x="177" y="104"/>
                    <a:pt x="186" y="112"/>
                  </a:cubicBezTo>
                  <a:cubicBezTo>
                    <a:pt x="191" y="116"/>
                    <a:pt x="197" y="119"/>
                    <a:pt x="204" y="123"/>
                  </a:cubicBezTo>
                  <a:cubicBezTo>
                    <a:pt x="205" y="120"/>
                    <a:pt x="207" y="118"/>
                    <a:pt x="211" y="115"/>
                  </a:cubicBezTo>
                  <a:cubicBezTo>
                    <a:pt x="219" y="109"/>
                    <a:pt x="227" y="112"/>
                    <a:pt x="235" y="112"/>
                  </a:cubicBezTo>
                  <a:cubicBezTo>
                    <a:pt x="242" y="112"/>
                    <a:pt x="243" y="104"/>
                    <a:pt x="248" y="100"/>
                  </a:cubicBezTo>
                  <a:cubicBezTo>
                    <a:pt x="251" y="97"/>
                    <a:pt x="256" y="96"/>
                    <a:pt x="259" y="95"/>
                  </a:cubicBezTo>
                  <a:cubicBezTo>
                    <a:pt x="256" y="90"/>
                    <a:pt x="256" y="78"/>
                    <a:pt x="252" y="74"/>
                  </a:cubicBezTo>
                  <a:cubicBezTo>
                    <a:pt x="246" y="68"/>
                    <a:pt x="238" y="59"/>
                    <a:pt x="241" y="54"/>
                  </a:cubicBezTo>
                  <a:cubicBezTo>
                    <a:pt x="243" y="48"/>
                    <a:pt x="243" y="40"/>
                    <a:pt x="237" y="34"/>
                  </a:cubicBezTo>
                  <a:cubicBezTo>
                    <a:pt x="234" y="31"/>
                    <a:pt x="232" y="28"/>
                    <a:pt x="231" y="25"/>
                  </a:cubicBezTo>
                  <a:cubicBezTo>
                    <a:pt x="218" y="23"/>
                    <a:pt x="201" y="22"/>
                    <a:pt x="197" y="23"/>
                  </a:cubicBezTo>
                  <a:cubicBezTo>
                    <a:pt x="191" y="25"/>
                    <a:pt x="166" y="5"/>
                    <a:pt x="162" y="2"/>
                  </a:cubicBezTo>
                  <a:cubicBezTo>
                    <a:pt x="159" y="0"/>
                    <a:pt x="141" y="1"/>
                    <a:pt x="124" y="3"/>
                  </a:cubicBezTo>
                  <a:cubicBezTo>
                    <a:pt x="114" y="13"/>
                    <a:pt x="121" y="21"/>
                    <a:pt x="121" y="37"/>
                  </a:cubicBezTo>
                  <a:cubicBezTo>
                    <a:pt x="120" y="54"/>
                    <a:pt x="102" y="51"/>
                    <a:pt x="92" y="51"/>
                  </a:cubicBezTo>
                  <a:cubicBezTo>
                    <a:pt x="82" y="51"/>
                    <a:pt x="66" y="21"/>
                    <a:pt x="61" y="15"/>
                  </a:cubicBezTo>
                  <a:cubicBezTo>
                    <a:pt x="56" y="8"/>
                    <a:pt x="39" y="23"/>
                    <a:pt x="27" y="30"/>
                  </a:cubicBezTo>
                  <a:cubicBezTo>
                    <a:pt x="15" y="37"/>
                    <a:pt x="21" y="51"/>
                    <a:pt x="13" y="58"/>
                  </a:cubicBezTo>
                  <a:cubicBezTo>
                    <a:pt x="5" y="65"/>
                    <a:pt x="0" y="76"/>
                    <a:pt x="8" y="92"/>
                  </a:cubicBezTo>
                  <a:cubicBezTo>
                    <a:pt x="8" y="92"/>
                    <a:pt x="8" y="93"/>
                    <a:pt x="9" y="93"/>
                  </a:cubicBezTo>
                  <a:cubicBezTo>
                    <a:pt x="19" y="93"/>
                    <a:pt x="30" y="91"/>
                    <a:pt x="37" y="86"/>
                  </a:cubicBezTo>
                  <a:cubicBezTo>
                    <a:pt x="48" y="78"/>
                    <a:pt x="78" y="86"/>
                    <a:pt x="87" y="8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6" name="Freeform 86"/>
            <p:cNvSpPr>
              <a:spLocks/>
            </p:cNvSpPr>
            <p:nvPr/>
          </p:nvSpPr>
          <p:spPr bwMode="auto">
            <a:xfrm>
              <a:off x="12626976" y="6307138"/>
              <a:ext cx="265113" cy="169863"/>
            </a:xfrm>
            <a:custGeom>
              <a:avLst/>
              <a:gdLst>
                <a:gd name="T0" fmla="*/ 28 w 204"/>
                <a:gd name="T1" fmla="*/ 65 h 130"/>
                <a:gd name="T2" fmla="*/ 49 w 204"/>
                <a:gd name="T3" fmla="*/ 73 h 130"/>
                <a:gd name="T4" fmla="*/ 69 w 204"/>
                <a:gd name="T5" fmla="*/ 85 h 130"/>
                <a:gd name="T6" fmla="*/ 69 w 204"/>
                <a:gd name="T7" fmla="*/ 110 h 130"/>
                <a:gd name="T8" fmla="*/ 97 w 204"/>
                <a:gd name="T9" fmla="*/ 126 h 130"/>
                <a:gd name="T10" fmla="*/ 122 w 204"/>
                <a:gd name="T11" fmla="*/ 128 h 130"/>
                <a:gd name="T12" fmla="*/ 140 w 204"/>
                <a:gd name="T13" fmla="*/ 120 h 130"/>
                <a:gd name="T14" fmla="*/ 163 w 204"/>
                <a:gd name="T15" fmla="*/ 112 h 130"/>
                <a:gd name="T16" fmla="*/ 168 w 204"/>
                <a:gd name="T17" fmla="*/ 96 h 130"/>
                <a:gd name="T18" fmla="*/ 186 w 204"/>
                <a:gd name="T19" fmla="*/ 79 h 130"/>
                <a:gd name="T20" fmla="*/ 197 w 204"/>
                <a:gd name="T21" fmla="*/ 70 h 130"/>
                <a:gd name="T22" fmla="*/ 201 w 204"/>
                <a:gd name="T23" fmla="*/ 56 h 130"/>
                <a:gd name="T24" fmla="*/ 204 w 204"/>
                <a:gd name="T25" fmla="*/ 45 h 130"/>
                <a:gd name="T26" fmla="*/ 186 w 204"/>
                <a:gd name="T27" fmla="*/ 34 h 130"/>
                <a:gd name="T28" fmla="*/ 153 w 204"/>
                <a:gd name="T29" fmla="*/ 16 h 130"/>
                <a:gd name="T30" fmla="*/ 132 w 204"/>
                <a:gd name="T31" fmla="*/ 8 h 130"/>
                <a:gd name="T32" fmla="*/ 87 w 204"/>
                <a:gd name="T33" fmla="*/ 8 h 130"/>
                <a:gd name="T34" fmla="*/ 37 w 204"/>
                <a:gd name="T35" fmla="*/ 8 h 130"/>
                <a:gd name="T36" fmla="*/ 9 w 204"/>
                <a:gd name="T37" fmla="*/ 15 h 130"/>
                <a:gd name="T38" fmla="*/ 5 w 204"/>
                <a:gd name="T39" fmla="*/ 54 h 130"/>
                <a:gd name="T40" fmla="*/ 7 w 204"/>
                <a:gd name="T41" fmla="*/ 63 h 130"/>
                <a:gd name="T42" fmla="*/ 28 w 204"/>
                <a:gd name="T43"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 h="130">
                  <a:moveTo>
                    <a:pt x="28" y="65"/>
                  </a:moveTo>
                  <a:cubicBezTo>
                    <a:pt x="32" y="71"/>
                    <a:pt x="45" y="75"/>
                    <a:pt x="49" y="73"/>
                  </a:cubicBezTo>
                  <a:cubicBezTo>
                    <a:pt x="54" y="71"/>
                    <a:pt x="69" y="79"/>
                    <a:pt x="69" y="85"/>
                  </a:cubicBezTo>
                  <a:cubicBezTo>
                    <a:pt x="69" y="91"/>
                    <a:pt x="65" y="110"/>
                    <a:pt x="69" y="110"/>
                  </a:cubicBezTo>
                  <a:cubicBezTo>
                    <a:pt x="73" y="110"/>
                    <a:pt x="95" y="117"/>
                    <a:pt x="97" y="126"/>
                  </a:cubicBezTo>
                  <a:cubicBezTo>
                    <a:pt x="107" y="126"/>
                    <a:pt x="118" y="127"/>
                    <a:pt x="122" y="128"/>
                  </a:cubicBezTo>
                  <a:cubicBezTo>
                    <a:pt x="131" y="130"/>
                    <a:pt x="136" y="125"/>
                    <a:pt x="140" y="120"/>
                  </a:cubicBezTo>
                  <a:cubicBezTo>
                    <a:pt x="144" y="114"/>
                    <a:pt x="159" y="112"/>
                    <a:pt x="163" y="112"/>
                  </a:cubicBezTo>
                  <a:cubicBezTo>
                    <a:pt x="167" y="112"/>
                    <a:pt x="167" y="101"/>
                    <a:pt x="168" y="96"/>
                  </a:cubicBezTo>
                  <a:cubicBezTo>
                    <a:pt x="169" y="90"/>
                    <a:pt x="179" y="81"/>
                    <a:pt x="186" y="79"/>
                  </a:cubicBezTo>
                  <a:cubicBezTo>
                    <a:pt x="192" y="77"/>
                    <a:pt x="191" y="70"/>
                    <a:pt x="197" y="70"/>
                  </a:cubicBezTo>
                  <a:cubicBezTo>
                    <a:pt x="203" y="70"/>
                    <a:pt x="202" y="61"/>
                    <a:pt x="201" y="56"/>
                  </a:cubicBezTo>
                  <a:cubicBezTo>
                    <a:pt x="201" y="53"/>
                    <a:pt x="201" y="49"/>
                    <a:pt x="204" y="45"/>
                  </a:cubicBezTo>
                  <a:cubicBezTo>
                    <a:pt x="197" y="41"/>
                    <a:pt x="191" y="38"/>
                    <a:pt x="186" y="34"/>
                  </a:cubicBezTo>
                  <a:cubicBezTo>
                    <a:pt x="177" y="26"/>
                    <a:pt x="161" y="14"/>
                    <a:pt x="153" y="16"/>
                  </a:cubicBezTo>
                  <a:cubicBezTo>
                    <a:pt x="145" y="18"/>
                    <a:pt x="145" y="3"/>
                    <a:pt x="132" y="8"/>
                  </a:cubicBezTo>
                  <a:cubicBezTo>
                    <a:pt x="119" y="13"/>
                    <a:pt x="97" y="8"/>
                    <a:pt x="87" y="8"/>
                  </a:cubicBezTo>
                  <a:cubicBezTo>
                    <a:pt x="78" y="8"/>
                    <a:pt x="48" y="0"/>
                    <a:pt x="37" y="8"/>
                  </a:cubicBezTo>
                  <a:cubicBezTo>
                    <a:pt x="30" y="13"/>
                    <a:pt x="19" y="15"/>
                    <a:pt x="9" y="15"/>
                  </a:cubicBezTo>
                  <a:cubicBezTo>
                    <a:pt x="16" y="30"/>
                    <a:pt x="13" y="45"/>
                    <a:pt x="5" y="54"/>
                  </a:cubicBezTo>
                  <a:cubicBezTo>
                    <a:pt x="0" y="60"/>
                    <a:pt x="3" y="61"/>
                    <a:pt x="7" y="63"/>
                  </a:cubicBezTo>
                  <a:cubicBezTo>
                    <a:pt x="16" y="63"/>
                    <a:pt x="25" y="61"/>
                    <a:pt x="28" y="6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7" name="Freeform 87"/>
            <p:cNvSpPr>
              <a:spLocks/>
            </p:cNvSpPr>
            <p:nvPr/>
          </p:nvSpPr>
          <p:spPr bwMode="auto">
            <a:xfrm>
              <a:off x="11974513" y="6854825"/>
              <a:ext cx="206375" cy="114300"/>
            </a:xfrm>
            <a:custGeom>
              <a:avLst/>
              <a:gdLst>
                <a:gd name="T0" fmla="*/ 142 w 160"/>
                <a:gd name="T1" fmla="*/ 36 h 89"/>
                <a:gd name="T2" fmla="*/ 124 w 160"/>
                <a:gd name="T3" fmla="*/ 27 h 89"/>
                <a:gd name="T4" fmla="*/ 124 w 160"/>
                <a:gd name="T5" fmla="*/ 12 h 89"/>
                <a:gd name="T6" fmla="*/ 104 w 160"/>
                <a:gd name="T7" fmla="*/ 3 h 89"/>
                <a:gd name="T8" fmla="*/ 80 w 160"/>
                <a:gd name="T9" fmla="*/ 4 h 89"/>
                <a:gd name="T10" fmla="*/ 50 w 160"/>
                <a:gd name="T11" fmla="*/ 5 h 89"/>
                <a:gd name="T12" fmla="*/ 46 w 160"/>
                <a:gd name="T13" fmla="*/ 11 h 89"/>
                <a:gd name="T14" fmla="*/ 28 w 160"/>
                <a:gd name="T15" fmla="*/ 25 h 89"/>
                <a:gd name="T16" fmla="*/ 5 w 160"/>
                <a:gd name="T17" fmla="*/ 54 h 89"/>
                <a:gd name="T18" fmla="*/ 10 w 160"/>
                <a:gd name="T19" fmla="*/ 65 h 89"/>
                <a:gd name="T20" fmla="*/ 25 w 160"/>
                <a:gd name="T21" fmla="*/ 67 h 89"/>
                <a:gd name="T22" fmla="*/ 32 w 160"/>
                <a:gd name="T23" fmla="*/ 84 h 89"/>
                <a:gd name="T24" fmla="*/ 32 w 160"/>
                <a:gd name="T25" fmla="*/ 85 h 89"/>
                <a:gd name="T26" fmla="*/ 62 w 160"/>
                <a:gd name="T27" fmla="*/ 82 h 89"/>
                <a:gd name="T28" fmla="*/ 79 w 160"/>
                <a:gd name="T29" fmla="*/ 57 h 89"/>
                <a:gd name="T30" fmla="*/ 99 w 160"/>
                <a:gd name="T31" fmla="*/ 81 h 89"/>
                <a:gd name="T32" fmla="*/ 108 w 160"/>
                <a:gd name="T33" fmla="*/ 69 h 89"/>
                <a:gd name="T34" fmla="*/ 121 w 160"/>
                <a:gd name="T35" fmla="*/ 62 h 89"/>
                <a:gd name="T36" fmla="*/ 137 w 160"/>
                <a:gd name="T37" fmla="*/ 57 h 89"/>
                <a:gd name="T38" fmla="*/ 148 w 160"/>
                <a:gd name="T39" fmla="*/ 53 h 89"/>
                <a:gd name="T40" fmla="*/ 153 w 160"/>
                <a:gd name="T41" fmla="*/ 45 h 89"/>
                <a:gd name="T42" fmla="*/ 160 w 160"/>
                <a:gd name="T43" fmla="*/ 39 h 89"/>
                <a:gd name="T44" fmla="*/ 142 w 160"/>
                <a:gd name="T45" fmla="*/ 3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89">
                  <a:moveTo>
                    <a:pt x="142" y="36"/>
                  </a:moveTo>
                  <a:cubicBezTo>
                    <a:pt x="135" y="40"/>
                    <a:pt x="124" y="30"/>
                    <a:pt x="124" y="27"/>
                  </a:cubicBezTo>
                  <a:cubicBezTo>
                    <a:pt x="124" y="25"/>
                    <a:pt x="123" y="17"/>
                    <a:pt x="124" y="12"/>
                  </a:cubicBezTo>
                  <a:cubicBezTo>
                    <a:pt x="119" y="9"/>
                    <a:pt x="110" y="5"/>
                    <a:pt x="104" y="3"/>
                  </a:cubicBezTo>
                  <a:cubicBezTo>
                    <a:pt x="94" y="0"/>
                    <a:pt x="89" y="0"/>
                    <a:pt x="80" y="4"/>
                  </a:cubicBezTo>
                  <a:cubicBezTo>
                    <a:pt x="75" y="7"/>
                    <a:pt x="60" y="6"/>
                    <a:pt x="50" y="5"/>
                  </a:cubicBezTo>
                  <a:cubicBezTo>
                    <a:pt x="50" y="9"/>
                    <a:pt x="48" y="11"/>
                    <a:pt x="46" y="11"/>
                  </a:cubicBezTo>
                  <a:cubicBezTo>
                    <a:pt x="39" y="11"/>
                    <a:pt x="29" y="18"/>
                    <a:pt x="28" y="25"/>
                  </a:cubicBezTo>
                  <a:cubicBezTo>
                    <a:pt x="26" y="33"/>
                    <a:pt x="10" y="40"/>
                    <a:pt x="5" y="54"/>
                  </a:cubicBezTo>
                  <a:cubicBezTo>
                    <a:pt x="0" y="68"/>
                    <a:pt x="3" y="74"/>
                    <a:pt x="10" y="65"/>
                  </a:cubicBezTo>
                  <a:cubicBezTo>
                    <a:pt x="17" y="57"/>
                    <a:pt x="25" y="60"/>
                    <a:pt x="25" y="67"/>
                  </a:cubicBezTo>
                  <a:cubicBezTo>
                    <a:pt x="25" y="74"/>
                    <a:pt x="35" y="75"/>
                    <a:pt x="32" y="84"/>
                  </a:cubicBezTo>
                  <a:cubicBezTo>
                    <a:pt x="32" y="84"/>
                    <a:pt x="32" y="84"/>
                    <a:pt x="32" y="85"/>
                  </a:cubicBezTo>
                  <a:cubicBezTo>
                    <a:pt x="42" y="84"/>
                    <a:pt x="57" y="82"/>
                    <a:pt x="62" y="82"/>
                  </a:cubicBezTo>
                  <a:cubicBezTo>
                    <a:pt x="69" y="82"/>
                    <a:pt x="76" y="60"/>
                    <a:pt x="79" y="57"/>
                  </a:cubicBezTo>
                  <a:cubicBezTo>
                    <a:pt x="82" y="55"/>
                    <a:pt x="91" y="74"/>
                    <a:pt x="99" y="81"/>
                  </a:cubicBezTo>
                  <a:cubicBezTo>
                    <a:pt x="107" y="89"/>
                    <a:pt x="108" y="75"/>
                    <a:pt x="108" y="69"/>
                  </a:cubicBezTo>
                  <a:cubicBezTo>
                    <a:pt x="108" y="63"/>
                    <a:pt x="116" y="61"/>
                    <a:pt x="121" y="62"/>
                  </a:cubicBezTo>
                  <a:cubicBezTo>
                    <a:pt x="126" y="63"/>
                    <a:pt x="137" y="65"/>
                    <a:pt x="137" y="57"/>
                  </a:cubicBezTo>
                  <a:cubicBezTo>
                    <a:pt x="137" y="50"/>
                    <a:pt x="144" y="53"/>
                    <a:pt x="148" y="53"/>
                  </a:cubicBezTo>
                  <a:cubicBezTo>
                    <a:pt x="152" y="53"/>
                    <a:pt x="153" y="45"/>
                    <a:pt x="153" y="45"/>
                  </a:cubicBezTo>
                  <a:cubicBezTo>
                    <a:pt x="160" y="39"/>
                    <a:pt x="160" y="39"/>
                    <a:pt x="160" y="39"/>
                  </a:cubicBezTo>
                  <a:cubicBezTo>
                    <a:pt x="154" y="36"/>
                    <a:pt x="148" y="34"/>
                    <a:pt x="142" y="3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8" name="Freeform 88"/>
            <p:cNvSpPr>
              <a:spLocks/>
            </p:cNvSpPr>
            <p:nvPr/>
          </p:nvSpPr>
          <p:spPr bwMode="auto">
            <a:xfrm>
              <a:off x="11971338" y="6419850"/>
              <a:ext cx="406400" cy="463550"/>
            </a:xfrm>
            <a:custGeom>
              <a:avLst/>
              <a:gdLst>
                <a:gd name="T0" fmla="*/ 41 w 315"/>
                <a:gd name="T1" fmla="*/ 93 h 358"/>
                <a:gd name="T2" fmla="*/ 23 w 315"/>
                <a:gd name="T3" fmla="*/ 110 h 358"/>
                <a:gd name="T4" fmla="*/ 34 w 315"/>
                <a:gd name="T5" fmla="*/ 128 h 358"/>
                <a:gd name="T6" fmla="*/ 27 w 315"/>
                <a:gd name="T7" fmla="*/ 140 h 358"/>
                <a:gd name="T8" fmla="*/ 7 w 315"/>
                <a:gd name="T9" fmla="*/ 149 h 358"/>
                <a:gd name="T10" fmla="*/ 5 w 315"/>
                <a:gd name="T11" fmla="*/ 166 h 358"/>
                <a:gd name="T12" fmla="*/ 1 w 315"/>
                <a:gd name="T13" fmla="*/ 194 h 358"/>
                <a:gd name="T14" fmla="*/ 10 w 315"/>
                <a:gd name="T15" fmla="*/ 216 h 358"/>
                <a:gd name="T16" fmla="*/ 3 w 315"/>
                <a:gd name="T17" fmla="*/ 229 h 358"/>
                <a:gd name="T18" fmla="*/ 14 w 315"/>
                <a:gd name="T19" fmla="*/ 258 h 358"/>
                <a:gd name="T20" fmla="*/ 22 w 315"/>
                <a:gd name="T21" fmla="*/ 262 h 358"/>
                <a:gd name="T22" fmla="*/ 45 w 315"/>
                <a:gd name="T23" fmla="*/ 273 h 358"/>
                <a:gd name="T24" fmla="*/ 64 w 315"/>
                <a:gd name="T25" fmla="*/ 280 h 358"/>
                <a:gd name="T26" fmla="*/ 71 w 315"/>
                <a:gd name="T27" fmla="*/ 291 h 358"/>
                <a:gd name="T28" fmla="*/ 56 w 315"/>
                <a:gd name="T29" fmla="*/ 320 h 358"/>
                <a:gd name="T30" fmla="*/ 53 w 315"/>
                <a:gd name="T31" fmla="*/ 341 h 358"/>
                <a:gd name="T32" fmla="*/ 83 w 315"/>
                <a:gd name="T33" fmla="*/ 340 h 358"/>
                <a:gd name="T34" fmla="*/ 107 w 315"/>
                <a:gd name="T35" fmla="*/ 339 h 358"/>
                <a:gd name="T36" fmla="*/ 127 w 315"/>
                <a:gd name="T37" fmla="*/ 348 h 358"/>
                <a:gd name="T38" fmla="*/ 131 w 315"/>
                <a:gd name="T39" fmla="*/ 344 h 358"/>
                <a:gd name="T40" fmla="*/ 152 w 315"/>
                <a:gd name="T41" fmla="*/ 350 h 358"/>
                <a:gd name="T42" fmla="*/ 173 w 315"/>
                <a:gd name="T43" fmla="*/ 347 h 358"/>
                <a:gd name="T44" fmla="*/ 193 w 315"/>
                <a:gd name="T45" fmla="*/ 345 h 358"/>
                <a:gd name="T46" fmla="*/ 229 w 315"/>
                <a:gd name="T47" fmla="*/ 338 h 358"/>
                <a:gd name="T48" fmla="*/ 243 w 315"/>
                <a:gd name="T49" fmla="*/ 328 h 358"/>
                <a:gd name="T50" fmla="*/ 257 w 315"/>
                <a:gd name="T51" fmla="*/ 306 h 358"/>
                <a:gd name="T52" fmla="*/ 276 w 315"/>
                <a:gd name="T53" fmla="*/ 290 h 358"/>
                <a:gd name="T54" fmla="*/ 240 w 315"/>
                <a:gd name="T55" fmla="*/ 263 h 358"/>
                <a:gd name="T56" fmla="*/ 228 w 315"/>
                <a:gd name="T57" fmla="*/ 234 h 358"/>
                <a:gd name="T58" fmla="*/ 226 w 315"/>
                <a:gd name="T59" fmla="*/ 215 h 358"/>
                <a:gd name="T60" fmla="*/ 262 w 315"/>
                <a:gd name="T61" fmla="*/ 201 h 358"/>
                <a:gd name="T62" fmla="*/ 291 w 315"/>
                <a:gd name="T63" fmla="*/ 188 h 358"/>
                <a:gd name="T64" fmla="*/ 310 w 315"/>
                <a:gd name="T65" fmla="*/ 187 h 358"/>
                <a:gd name="T66" fmla="*/ 311 w 315"/>
                <a:gd name="T67" fmla="*/ 167 h 358"/>
                <a:gd name="T68" fmla="*/ 302 w 315"/>
                <a:gd name="T69" fmla="*/ 139 h 358"/>
                <a:gd name="T70" fmla="*/ 298 w 315"/>
                <a:gd name="T71" fmla="*/ 120 h 358"/>
                <a:gd name="T72" fmla="*/ 290 w 315"/>
                <a:gd name="T73" fmla="*/ 103 h 358"/>
                <a:gd name="T74" fmla="*/ 287 w 315"/>
                <a:gd name="T75" fmla="*/ 89 h 358"/>
                <a:gd name="T76" fmla="*/ 288 w 315"/>
                <a:gd name="T77" fmla="*/ 53 h 358"/>
                <a:gd name="T78" fmla="*/ 288 w 315"/>
                <a:gd name="T79" fmla="*/ 48 h 358"/>
                <a:gd name="T80" fmla="*/ 285 w 315"/>
                <a:gd name="T81" fmla="*/ 44 h 358"/>
                <a:gd name="T82" fmla="*/ 264 w 315"/>
                <a:gd name="T83" fmla="*/ 33 h 358"/>
                <a:gd name="T84" fmla="*/ 267 w 315"/>
                <a:gd name="T85" fmla="*/ 12 h 358"/>
                <a:gd name="T86" fmla="*/ 236 w 315"/>
                <a:gd name="T87" fmla="*/ 21 h 358"/>
                <a:gd name="T88" fmla="*/ 197 w 315"/>
                <a:gd name="T89" fmla="*/ 43 h 358"/>
                <a:gd name="T90" fmla="*/ 178 w 315"/>
                <a:gd name="T91" fmla="*/ 30 h 358"/>
                <a:gd name="T92" fmla="*/ 166 w 315"/>
                <a:gd name="T93" fmla="*/ 24 h 358"/>
                <a:gd name="T94" fmla="*/ 140 w 315"/>
                <a:gd name="T95" fmla="*/ 11 h 358"/>
                <a:gd name="T96" fmla="*/ 138 w 315"/>
                <a:gd name="T97" fmla="*/ 3 h 358"/>
                <a:gd name="T98" fmla="*/ 125 w 315"/>
                <a:gd name="T99" fmla="*/ 3 h 358"/>
                <a:gd name="T100" fmla="*/ 93 w 315"/>
                <a:gd name="T101" fmla="*/ 0 h 358"/>
                <a:gd name="T102" fmla="*/ 99 w 315"/>
                <a:gd name="T103" fmla="*/ 17 h 358"/>
                <a:gd name="T104" fmla="*/ 108 w 315"/>
                <a:gd name="T105" fmla="*/ 47 h 358"/>
                <a:gd name="T106" fmla="*/ 93 w 315"/>
                <a:gd name="T107" fmla="*/ 61 h 358"/>
                <a:gd name="T108" fmla="*/ 67 w 315"/>
                <a:gd name="T109" fmla="*/ 58 h 358"/>
                <a:gd name="T110" fmla="*/ 41 w 315"/>
                <a:gd name="T111" fmla="*/ 62 h 358"/>
                <a:gd name="T112" fmla="*/ 40 w 315"/>
                <a:gd name="T113" fmla="*/ 69 h 358"/>
                <a:gd name="T114" fmla="*/ 41 w 315"/>
                <a:gd name="T115" fmla="*/ 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5" h="358">
                  <a:moveTo>
                    <a:pt x="41" y="93"/>
                  </a:moveTo>
                  <a:cubicBezTo>
                    <a:pt x="32" y="105"/>
                    <a:pt x="21" y="106"/>
                    <a:pt x="23" y="110"/>
                  </a:cubicBezTo>
                  <a:cubicBezTo>
                    <a:pt x="25" y="113"/>
                    <a:pt x="38" y="123"/>
                    <a:pt x="34" y="128"/>
                  </a:cubicBezTo>
                  <a:cubicBezTo>
                    <a:pt x="31" y="133"/>
                    <a:pt x="27" y="130"/>
                    <a:pt x="27" y="140"/>
                  </a:cubicBezTo>
                  <a:cubicBezTo>
                    <a:pt x="27" y="149"/>
                    <a:pt x="13" y="149"/>
                    <a:pt x="7" y="149"/>
                  </a:cubicBezTo>
                  <a:cubicBezTo>
                    <a:pt x="2" y="149"/>
                    <a:pt x="8" y="158"/>
                    <a:pt x="5" y="166"/>
                  </a:cubicBezTo>
                  <a:cubicBezTo>
                    <a:pt x="2" y="173"/>
                    <a:pt x="2" y="188"/>
                    <a:pt x="1" y="194"/>
                  </a:cubicBezTo>
                  <a:cubicBezTo>
                    <a:pt x="0" y="200"/>
                    <a:pt x="12" y="210"/>
                    <a:pt x="10" y="216"/>
                  </a:cubicBezTo>
                  <a:cubicBezTo>
                    <a:pt x="9" y="221"/>
                    <a:pt x="1" y="225"/>
                    <a:pt x="3" y="229"/>
                  </a:cubicBezTo>
                  <a:cubicBezTo>
                    <a:pt x="5" y="233"/>
                    <a:pt x="13" y="239"/>
                    <a:pt x="14" y="258"/>
                  </a:cubicBezTo>
                  <a:cubicBezTo>
                    <a:pt x="18" y="259"/>
                    <a:pt x="21" y="261"/>
                    <a:pt x="22" y="262"/>
                  </a:cubicBezTo>
                  <a:cubicBezTo>
                    <a:pt x="27" y="269"/>
                    <a:pt x="35" y="273"/>
                    <a:pt x="45" y="273"/>
                  </a:cubicBezTo>
                  <a:cubicBezTo>
                    <a:pt x="55" y="273"/>
                    <a:pt x="59" y="280"/>
                    <a:pt x="64" y="280"/>
                  </a:cubicBezTo>
                  <a:cubicBezTo>
                    <a:pt x="68" y="279"/>
                    <a:pt x="81" y="283"/>
                    <a:pt x="71" y="291"/>
                  </a:cubicBezTo>
                  <a:cubicBezTo>
                    <a:pt x="60" y="300"/>
                    <a:pt x="59" y="310"/>
                    <a:pt x="56" y="320"/>
                  </a:cubicBezTo>
                  <a:cubicBezTo>
                    <a:pt x="55" y="327"/>
                    <a:pt x="55" y="336"/>
                    <a:pt x="53" y="341"/>
                  </a:cubicBezTo>
                  <a:cubicBezTo>
                    <a:pt x="63" y="342"/>
                    <a:pt x="78" y="343"/>
                    <a:pt x="83" y="340"/>
                  </a:cubicBezTo>
                  <a:cubicBezTo>
                    <a:pt x="92" y="336"/>
                    <a:pt x="97" y="336"/>
                    <a:pt x="107" y="339"/>
                  </a:cubicBezTo>
                  <a:cubicBezTo>
                    <a:pt x="113" y="341"/>
                    <a:pt x="122" y="345"/>
                    <a:pt x="127" y="348"/>
                  </a:cubicBezTo>
                  <a:cubicBezTo>
                    <a:pt x="128" y="346"/>
                    <a:pt x="129" y="345"/>
                    <a:pt x="131" y="344"/>
                  </a:cubicBezTo>
                  <a:cubicBezTo>
                    <a:pt x="138" y="344"/>
                    <a:pt x="147" y="358"/>
                    <a:pt x="152" y="350"/>
                  </a:cubicBezTo>
                  <a:cubicBezTo>
                    <a:pt x="156" y="342"/>
                    <a:pt x="167" y="344"/>
                    <a:pt x="173" y="347"/>
                  </a:cubicBezTo>
                  <a:cubicBezTo>
                    <a:pt x="178" y="350"/>
                    <a:pt x="187" y="351"/>
                    <a:pt x="193" y="345"/>
                  </a:cubicBezTo>
                  <a:cubicBezTo>
                    <a:pt x="199" y="339"/>
                    <a:pt x="223" y="336"/>
                    <a:pt x="229" y="338"/>
                  </a:cubicBezTo>
                  <a:cubicBezTo>
                    <a:pt x="234" y="340"/>
                    <a:pt x="248" y="347"/>
                    <a:pt x="243" y="328"/>
                  </a:cubicBezTo>
                  <a:cubicBezTo>
                    <a:pt x="237" y="309"/>
                    <a:pt x="255" y="313"/>
                    <a:pt x="257" y="306"/>
                  </a:cubicBezTo>
                  <a:cubicBezTo>
                    <a:pt x="259" y="299"/>
                    <a:pt x="280" y="296"/>
                    <a:pt x="276" y="290"/>
                  </a:cubicBezTo>
                  <a:cubicBezTo>
                    <a:pt x="273" y="285"/>
                    <a:pt x="248" y="269"/>
                    <a:pt x="240" y="263"/>
                  </a:cubicBezTo>
                  <a:cubicBezTo>
                    <a:pt x="232" y="258"/>
                    <a:pt x="232" y="241"/>
                    <a:pt x="228" y="234"/>
                  </a:cubicBezTo>
                  <a:cubicBezTo>
                    <a:pt x="224" y="227"/>
                    <a:pt x="216" y="217"/>
                    <a:pt x="226" y="215"/>
                  </a:cubicBezTo>
                  <a:cubicBezTo>
                    <a:pt x="236" y="212"/>
                    <a:pt x="254" y="209"/>
                    <a:pt x="262" y="201"/>
                  </a:cubicBezTo>
                  <a:cubicBezTo>
                    <a:pt x="271" y="193"/>
                    <a:pt x="287" y="192"/>
                    <a:pt x="291" y="188"/>
                  </a:cubicBezTo>
                  <a:cubicBezTo>
                    <a:pt x="296" y="183"/>
                    <a:pt x="307" y="191"/>
                    <a:pt x="310" y="187"/>
                  </a:cubicBezTo>
                  <a:cubicBezTo>
                    <a:pt x="313" y="182"/>
                    <a:pt x="315" y="173"/>
                    <a:pt x="311" y="167"/>
                  </a:cubicBezTo>
                  <a:cubicBezTo>
                    <a:pt x="306" y="162"/>
                    <a:pt x="303" y="152"/>
                    <a:pt x="302" y="139"/>
                  </a:cubicBezTo>
                  <a:cubicBezTo>
                    <a:pt x="301" y="126"/>
                    <a:pt x="298" y="127"/>
                    <a:pt x="298" y="120"/>
                  </a:cubicBezTo>
                  <a:cubicBezTo>
                    <a:pt x="298" y="114"/>
                    <a:pt x="295" y="106"/>
                    <a:pt x="290" y="103"/>
                  </a:cubicBezTo>
                  <a:cubicBezTo>
                    <a:pt x="284" y="100"/>
                    <a:pt x="282" y="98"/>
                    <a:pt x="287" y="89"/>
                  </a:cubicBezTo>
                  <a:cubicBezTo>
                    <a:pt x="293" y="81"/>
                    <a:pt x="290" y="59"/>
                    <a:pt x="288" y="53"/>
                  </a:cubicBezTo>
                  <a:cubicBezTo>
                    <a:pt x="288" y="51"/>
                    <a:pt x="288" y="50"/>
                    <a:pt x="288" y="48"/>
                  </a:cubicBezTo>
                  <a:cubicBezTo>
                    <a:pt x="287" y="48"/>
                    <a:pt x="285" y="46"/>
                    <a:pt x="285" y="44"/>
                  </a:cubicBezTo>
                  <a:cubicBezTo>
                    <a:pt x="283" y="36"/>
                    <a:pt x="278" y="33"/>
                    <a:pt x="264" y="33"/>
                  </a:cubicBezTo>
                  <a:cubicBezTo>
                    <a:pt x="251" y="33"/>
                    <a:pt x="273" y="19"/>
                    <a:pt x="267" y="12"/>
                  </a:cubicBezTo>
                  <a:cubicBezTo>
                    <a:pt x="262" y="6"/>
                    <a:pt x="249" y="25"/>
                    <a:pt x="236" y="21"/>
                  </a:cubicBezTo>
                  <a:cubicBezTo>
                    <a:pt x="224" y="16"/>
                    <a:pt x="208" y="35"/>
                    <a:pt x="197" y="43"/>
                  </a:cubicBezTo>
                  <a:cubicBezTo>
                    <a:pt x="186" y="52"/>
                    <a:pt x="170" y="42"/>
                    <a:pt x="178" y="30"/>
                  </a:cubicBezTo>
                  <a:cubicBezTo>
                    <a:pt x="187" y="18"/>
                    <a:pt x="178" y="19"/>
                    <a:pt x="166" y="24"/>
                  </a:cubicBezTo>
                  <a:cubicBezTo>
                    <a:pt x="153" y="28"/>
                    <a:pt x="138" y="23"/>
                    <a:pt x="140" y="11"/>
                  </a:cubicBezTo>
                  <a:cubicBezTo>
                    <a:pt x="140" y="8"/>
                    <a:pt x="139" y="6"/>
                    <a:pt x="138" y="3"/>
                  </a:cubicBezTo>
                  <a:cubicBezTo>
                    <a:pt x="132" y="4"/>
                    <a:pt x="127" y="4"/>
                    <a:pt x="125" y="3"/>
                  </a:cubicBezTo>
                  <a:cubicBezTo>
                    <a:pt x="119" y="2"/>
                    <a:pt x="107" y="1"/>
                    <a:pt x="93" y="0"/>
                  </a:cubicBezTo>
                  <a:cubicBezTo>
                    <a:pt x="97" y="6"/>
                    <a:pt x="101" y="12"/>
                    <a:pt x="99" y="17"/>
                  </a:cubicBezTo>
                  <a:cubicBezTo>
                    <a:pt x="94" y="26"/>
                    <a:pt x="101" y="34"/>
                    <a:pt x="108" y="47"/>
                  </a:cubicBezTo>
                  <a:cubicBezTo>
                    <a:pt x="115" y="60"/>
                    <a:pt x="94" y="53"/>
                    <a:pt x="93" y="61"/>
                  </a:cubicBezTo>
                  <a:cubicBezTo>
                    <a:pt x="93" y="70"/>
                    <a:pt x="73" y="61"/>
                    <a:pt x="67" y="58"/>
                  </a:cubicBezTo>
                  <a:cubicBezTo>
                    <a:pt x="61" y="54"/>
                    <a:pt x="40" y="56"/>
                    <a:pt x="41" y="62"/>
                  </a:cubicBezTo>
                  <a:cubicBezTo>
                    <a:pt x="41" y="64"/>
                    <a:pt x="41" y="67"/>
                    <a:pt x="40" y="69"/>
                  </a:cubicBezTo>
                  <a:cubicBezTo>
                    <a:pt x="42" y="79"/>
                    <a:pt x="44" y="88"/>
                    <a:pt x="41" y="9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89" name="Freeform 89"/>
            <p:cNvSpPr>
              <a:spLocks/>
            </p:cNvSpPr>
            <p:nvPr/>
          </p:nvSpPr>
          <p:spPr bwMode="auto">
            <a:xfrm>
              <a:off x="12636501" y="5313363"/>
              <a:ext cx="479425" cy="762000"/>
            </a:xfrm>
            <a:custGeom>
              <a:avLst/>
              <a:gdLst>
                <a:gd name="T0" fmla="*/ 314 w 370"/>
                <a:gd name="T1" fmla="*/ 494 h 589"/>
                <a:gd name="T2" fmla="*/ 366 w 370"/>
                <a:gd name="T3" fmla="*/ 445 h 589"/>
                <a:gd name="T4" fmla="*/ 357 w 370"/>
                <a:gd name="T5" fmla="*/ 416 h 589"/>
                <a:gd name="T6" fmla="*/ 312 w 370"/>
                <a:gd name="T7" fmla="*/ 382 h 589"/>
                <a:gd name="T8" fmla="*/ 334 w 370"/>
                <a:gd name="T9" fmla="*/ 362 h 589"/>
                <a:gd name="T10" fmla="*/ 315 w 370"/>
                <a:gd name="T11" fmla="*/ 344 h 589"/>
                <a:gd name="T12" fmla="*/ 320 w 370"/>
                <a:gd name="T13" fmla="*/ 326 h 589"/>
                <a:gd name="T14" fmla="*/ 302 w 370"/>
                <a:gd name="T15" fmla="*/ 315 h 589"/>
                <a:gd name="T16" fmla="*/ 311 w 370"/>
                <a:gd name="T17" fmla="*/ 304 h 589"/>
                <a:gd name="T18" fmla="*/ 306 w 370"/>
                <a:gd name="T19" fmla="*/ 277 h 589"/>
                <a:gd name="T20" fmla="*/ 317 w 370"/>
                <a:gd name="T21" fmla="*/ 256 h 589"/>
                <a:gd name="T22" fmla="*/ 284 w 370"/>
                <a:gd name="T23" fmla="*/ 203 h 589"/>
                <a:gd name="T24" fmla="*/ 294 w 370"/>
                <a:gd name="T25" fmla="*/ 182 h 589"/>
                <a:gd name="T26" fmla="*/ 316 w 370"/>
                <a:gd name="T27" fmla="*/ 156 h 589"/>
                <a:gd name="T28" fmla="*/ 291 w 370"/>
                <a:gd name="T29" fmla="*/ 130 h 589"/>
                <a:gd name="T30" fmla="*/ 269 w 370"/>
                <a:gd name="T31" fmla="*/ 118 h 589"/>
                <a:gd name="T32" fmla="*/ 264 w 370"/>
                <a:gd name="T33" fmla="*/ 98 h 589"/>
                <a:gd name="T34" fmla="*/ 269 w 370"/>
                <a:gd name="T35" fmla="*/ 80 h 589"/>
                <a:gd name="T36" fmla="*/ 283 w 370"/>
                <a:gd name="T37" fmla="*/ 69 h 589"/>
                <a:gd name="T38" fmla="*/ 290 w 370"/>
                <a:gd name="T39" fmla="*/ 56 h 589"/>
                <a:gd name="T40" fmla="*/ 290 w 370"/>
                <a:gd name="T41" fmla="*/ 37 h 589"/>
                <a:gd name="T42" fmla="*/ 254 w 370"/>
                <a:gd name="T43" fmla="*/ 12 h 589"/>
                <a:gd name="T44" fmla="*/ 225 w 370"/>
                <a:gd name="T45" fmla="*/ 12 h 589"/>
                <a:gd name="T46" fmla="*/ 190 w 370"/>
                <a:gd name="T47" fmla="*/ 20 h 589"/>
                <a:gd name="T48" fmla="*/ 169 w 370"/>
                <a:gd name="T49" fmla="*/ 43 h 589"/>
                <a:gd name="T50" fmla="*/ 162 w 370"/>
                <a:gd name="T51" fmla="*/ 73 h 589"/>
                <a:gd name="T52" fmla="*/ 147 w 370"/>
                <a:gd name="T53" fmla="*/ 94 h 589"/>
                <a:gd name="T54" fmla="*/ 127 w 370"/>
                <a:gd name="T55" fmla="*/ 88 h 589"/>
                <a:gd name="T56" fmla="*/ 100 w 370"/>
                <a:gd name="T57" fmla="*/ 87 h 589"/>
                <a:gd name="T58" fmla="*/ 62 w 370"/>
                <a:gd name="T59" fmla="*/ 85 h 589"/>
                <a:gd name="T60" fmla="*/ 23 w 370"/>
                <a:gd name="T61" fmla="*/ 57 h 589"/>
                <a:gd name="T62" fmla="*/ 0 w 370"/>
                <a:gd name="T63" fmla="*/ 74 h 589"/>
                <a:gd name="T64" fmla="*/ 38 w 370"/>
                <a:gd name="T65" fmla="*/ 102 h 589"/>
                <a:gd name="T66" fmla="*/ 88 w 370"/>
                <a:gd name="T67" fmla="*/ 132 h 589"/>
                <a:gd name="T68" fmla="*/ 90 w 370"/>
                <a:gd name="T69" fmla="*/ 165 h 589"/>
                <a:gd name="T70" fmla="*/ 98 w 370"/>
                <a:gd name="T71" fmla="*/ 197 h 589"/>
                <a:gd name="T72" fmla="*/ 97 w 370"/>
                <a:gd name="T73" fmla="*/ 227 h 589"/>
                <a:gd name="T74" fmla="*/ 103 w 370"/>
                <a:gd name="T75" fmla="*/ 246 h 589"/>
                <a:gd name="T76" fmla="*/ 108 w 370"/>
                <a:gd name="T77" fmla="*/ 263 h 589"/>
                <a:gd name="T78" fmla="*/ 137 w 370"/>
                <a:gd name="T79" fmla="*/ 275 h 589"/>
                <a:gd name="T80" fmla="*/ 149 w 370"/>
                <a:gd name="T81" fmla="*/ 302 h 589"/>
                <a:gd name="T82" fmla="*/ 143 w 370"/>
                <a:gd name="T83" fmla="*/ 314 h 589"/>
                <a:gd name="T84" fmla="*/ 124 w 370"/>
                <a:gd name="T85" fmla="*/ 330 h 589"/>
                <a:gd name="T86" fmla="*/ 88 w 370"/>
                <a:gd name="T87" fmla="*/ 365 h 589"/>
                <a:gd name="T88" fmla="*/ 67 w 370"/>
                <a:gd name="T89" fmla="*/ 381 h 589"/>
                <a:gd name="T90" fmla="*/ 48 w 370"/>
                <a:gd name="T91" fmla="*/ 400 h 589"/>
                <a:gd name="T92" fmla="*/ 24 w 370"/>
                <a:gd name="T93" fmla="*/ 412 h 589"/>
                <a:gd name="T94" fmla="*/ 8 w 370"/>
                <a:gd name="T95" fmla="*/ 435 h 589"/>
                <a:gd name="T96" fmla="*/ 9 w 370"/>
                <a:gd name="T97" fmla="*/ 455 h 589"/>
                <a:gd name="T98" fmla="*/ 13 w 370"/>
                <a:gd name="T99" fmla="*/ 479 h 589"/>
                <a:gd name="T100" fmla="*/ 19 w 370"/>
                <a:gd name="T101" fmla="*/ 519 h 589"/>
                <a:gd name="T102" fmla="*/ 10 w 370"/>
                <a:gd name="T103" fmla="*/ 555 h 589"/>
                <a:gd name="T104" fmla="*/ 42 w 370"/>
                <a:gd name="T105" fmla="*/ 568 h 589"/>
                <a:gd name="T106" fmla="*/ 64 w 370"/>
                <a:gd name="T107" fmla="*/ 580 h 589"/>
                <a:gd name="T108" fmla="*/ 102 w 370"/>
                <a:gd name="T109" fmla="*/ 588 h 589"/>
                <a:gd name="T110" fmla="*/ 212 w 370"/>
                <a:gd name="T111" fmla="*/ 563 h 589"/>
                <a:gd name="T112" fmla="*/ 243 w 370"/>
                <a:gd name="T113" fmla="*/ 560 h 589"/>
                <a:gd name="T114" fmla="*/ 260 w 370"/>
                <a:gd name="T115" fmla="*/ 538 h 589"/>
                <a:gd name="T116" fmla="*/ 314 w 370"/>
                <a:gd name="T117" fmla="*/ 49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0" h="589">
                  <a:moveTo>
                    <a:pt x="314" y="494"/>
                  </a:moveTo>
                  <a:cubicBezTo>
                    <a:pt x="322" y="476"/>
                    <a:pt x="360" y="461"/>
                    <a:pt x="366" y="445"/>
                  </a:cubicBezTo>
                  <a:cubicBezTo>
                    <a:pt x="369" y="436"/>
                    <a:pt x="370" y="432"/>
                    <a:pt x="357" y="416"/>
                  </a:cubicBezTo>
                  <a:cubicBezTo>
                    <a:pt x="343" y="401"/>
                    <a:pt x="313" y="390"/>
                    <a:pt x="312" y="382"/>
                  </a:cubicBezTo>
                  <a:cubicBezTo>
                    <a:pt x="311" y="374"/>
                    <a:pt x="335" y="373"/>
                    <a:pt x="334" y="362"/>
                  </a:cubicBezTo>
                  <a:cubicBezTo>
                    <a:pt x="333" y="352"/>
                    <a:pt x="320" y="352"/>
                    <a:pt x="315" y="344"/>
                  </a:cubicBezTo>
                  <a:cubicBezTo>
                    <a:pt x="310" y="335"/>
                    <a:pt x="321" y="330"/>
                    <a:pt x="320" y="326"/>
                  </a:cubicBezTo>
                  <a:cubicBezTo>
                    <a:pt x="319" y="322"/>
                    <a:pt x="304" y="320"/>
                    <a:pt x="302" y="315"/>
                  </a:cubicBezTo>
                  <a:cubicBezTo>
                    <a:pt x="301" y="309"/>
                    <a:pt x="313" y="310"/>
                    <a:pt x="311" y="304"/>
                  </a:cubicBezTo>
                  <a:cubicBezTo>
                    <a:pt x="309" y="298"/>
                    <a:pt x="298" y="286"/>
                    <a:pt x="306" y="277"/>
                  </a:cubicBezTo>
                  <a:cubicBezTo>
                    <a:pt x="313" y="268"/>
                    <a:pt x="329" y="277"/>
                    <a:pt x="317" y="256"/>
                  </a:cubicBezTo>
                  <a:cubicBezTo>
                    <a:pt x="306" y="236"/>
                    <a:pt x="288" y="210"/>
                    <a:pt x="284" y="203"/>
                  </a:cubicBezTo>
                  <a:cubicBezTo>
                    <a:pt x="280" y="197"/>
                    <a:pt x="288" y="187"/>
                    <a:pt x="294" y="182"/>
                  </a:cubicBezTo>
                  <a:cubicBezTo>
                    <a:pt x="300" y="178"/>
                    <a:pt x="316" y="163"/>
                    <a:pt x="316" y="156"/>
                  </a:cubicBezTo>
                  <a:cubicBezTo>
                    <a:pt x="316" y="150"/>
                    <a:pt x="296" y="134"/>
                    <a:pt x="291" y="130"/>
                  </a:cubicBezTo>
                  <a:cubicBezTo>
                    <a:pt x="286" y="127"/>
                    <a:pt x="274" y="128"/>
                    <a:pt x="269" y="118"/>
                  </a:cubicBezTo>
                  <a:cubicBezTo>
                    <a:pt x="264" y="108"/>
                    <a:pt x="259" y="104"/>
                    <a:pt x="264" y="98"/>
                  </a:cubicBezTo>
                  <a:cubicBezTo>
                    <a:pt x="269" y="92"/>
                    <a:pt x="269" y="86"/>
                    <a:pt x="269" y="80"/>
                  </a:cubicBezTo>
                  <a:cubicBezTo>
                    <a:pt x="269" y="73"/>
                    <a:pt x="281" y="78"/>
                    <a:pt x="283" y="69"/>
                  </a:cubicBezTo>
                  <a:cubicBezTo>
                    <a:pt x="284" y="65"/>
                    <a:pt x="287" y="60"/>
                    <a:pt x="290" y="56"/>
                  </a:cubicBezTo>
                  <a:cubicBezTo>
                    <a:pt x="291" y="49"/>
                    <a:pt x="291" y="42"/>
                    <a:pt x="290" y="37"/>
                  </a:cubicBezTo>
                  <a:cubicBezTo>
                    <a:pt x="289" y="27"/>
                    <a:pt x="260" y="23"/>
                    <a:pt x="254" y="12"/>
                  </a:cubicBezTo>
                  <a:cubicBezTo>
                    <a:pt x="247" y="0"/>
                    <a:pt x="230" y="5"/>
                    <a:pt x="225" y="12"/>
                  </a:cubicBezTo>
                  <a:cubicBezTo>
                    <a:pt x="220" y="18"/>
                    <a:pt x="190" y="10"/>
                    <a:pt x="190" y="20"/>
                  </a:cubicBezTo>
                  <a:cubicBezTo>
                    <a:pt x="190" y="30"/>
                    <a:pt x="169" y="32"/>
                    <a:pt x="169" y="43"/>
                  </a:cubicBezTo>
                  <a:cubicBezTo>
                    <a:pt x="169" y="55"/>
                    <a:pt x="179" y="75"/>
                    <a:pt x="162" y="73"/>
                  </a:cubicBezTo>
                  <a:cubicBezTo>
                    <a:pt x="145" y="72"/>
                    <a:pt x="157" y="80"/>
                    <a:pt x="147" y="94"/>
                  </a:cubicBezTo>
                  <a:cubicBezTo>
                    <a:pt x="137" y="107"/>
                    <a:pt x="137" y="85"/>
                    <a:pt x="127" y="88"/>
                  </a:cubicBezTo>
                  <a:cubicBezTo>
                    <a:pt x="117" y="92"/>
                    <a:pt x="105" y="78"/>
                    <a:pt x="100" y="87"/>
                  </a:cubicBezTo>
                  <a:cubicBezTo>
                    <a:pt x="95" y="95"/>
                    <a:pt x="78" y="88"/>
                    <a:pt x="62" y="85"/>
                  </a:cubicBezTo>
                  <a:cubicBezTo>
                    <a:pt x="45" y="82"/>
                    <a:pt x="37" y="58"/>
                    <a:pt x="23" y="57"/>
                  </a:cubicBezTo>
                  <a:cubicBezTo>
                    <a:pt x="14" y="56"/>
                    <a:pt x="5" y="63"/>
                    <a:pt x="0" y="74"/>
                  </a:cubicBezTo>
                  <a:cubicBezTo>
                    <a:pt x="13" y="82"/>
                    <a:pt x="21" y="94"/>
                    <a:pt x="38" y="102"/>
                  </a:cubicBezTo>
                  <a:cubicBezTo>
                    <a:pt x="57" y="110"/>
                    <a:pt x="90" y="120"/>
                    <a:pt x="88" y="132"/>
                  </a:cubicBezTo>
                  <a:cubicBezTo>
                    <a:pt x="87" y="144"/>
                    <a:pt x="82" y="160"/>
                    <a:pt x="90" y="165"/>
                  </a:cubicBezTo>
                  <a:cubicBezTo>
                    <a:pt x="98" y="170"/>
                    <a:pt x="88" y="192"/>
                    <a:pt x="98" y="197"/>
                  </a:cubicBezTo>
                  <a:cubicBezTo>
                    <a:pt x="108" y="202"/>
                    <a:pt x="105" y="227"/>
                    <a:pt x="97" y="227"/>
                  </a:cubicBezTo>
                  <a:cubicBezTo>
                    <a:pt x="88" y="227"/>
                    <a:pt x="98" y="241"/>
                    <a:pt x="103" y="246"/>
                  </a:cubicBezTo>
                  <a:cubicBezTo>
                    <a:pt x="106" y="248"/>
                    <a:pt x="107" y="255"/>
                    <a:pt x="108" y="263"/>
                  </a:cubicBezTo>
                  <a:cubicBezTo>
                    <a:pt x="119" y="265"/>
                    <a:pt x="128" y="271"/>
                    <a:pt x="137" y="275"/>
                  </a:cubicBezTo>
                  <a:cubicBezTo>
                    <a:pt x="151" y="281"/>
                    <a:pt x="149" y="291"/>
                    <a:pt x="149" y="302"/>
                  </a:cubicBezTo>
                  <a:cubicBezTo>
                    <a:pt x="150" y="312"/>
                    <a:pt x="150" y="319"/>
                    <a:pt x="143" y="314"/>
                  </a:cubicBezTo>
                  <a:cubicBezTo>
                    <a:pt x="136" y="309"/>
                    <a:pt x="128" y="314"/>
                    <a:pt x="124" y="330"/>
                  </a:cubicBezTo>
                  <a:cubicBezTo>
                    <a:pt x="119" y="345"/>
                    <a:pt x="100" y="364"/>
                    <a:pt x="88" y="365"/>
                  </a:cubicBezTo>
                  <a:cubicBezTo>
                    <a:pt x="76" y="366"/>
                    <a:pt x="77" y="379"/>
                    <a:pt x="67" y="381"/>
                  </a:cubicBezTo>
                  <a:cubicBezTo>
                    <a:pt x="57" y="384"/>
                    <a:pt x="48" y="389"/>
                    <a:pt x="48" y="400"/>
                  </a:cubicBezTo>
                  <a:cubicBezTo>
                    <a:pt x="49" y="411"/>
                    <a:pt x="34" y="412"/>
                    <a:pt x="24" y="412"/>
                  </a:cubicBezTo>
                  <a:cubicBezTo>
                    <a:pt x="14" y="412"/>
                    <a:pt x="16" y="430"/>
                    <a:pt x="8" y="435"/>
                  </a:cubicBezTo>
                  <a:cubicBezTo>
                    <a:pt x="0" y="439"/>
                    <a:pt x="2" y="446"/>
                    <a:pt x="9" y="455"/>
                  </a:cubicBezTo>
                  <a:cubicBezTo>
                    <a:pt x="16" y="464"/>
                    <a:pt x="10" y="473"/>
                    <a:pt x="13" y="479"/>
                  </a:cubicBezTo>
                  <a:cubicBezTo>
                    <a:pt x="15" y="486"/>
                    <a:pt x="27" y="502"/>
                    <a:pt x="19" y="519"/>
                  </a:cubicBezTo>
                  <a:cubicBezTo>
                    <a:pt x="11" y="536"/>
                    <a:pt x="3" y="557"/>
                    <a:pt x="10" y="555"/>
                  </a:cubicBezTo>
                  <a:cubicBezTo>
                    <a:pt x="16" y="553"/>
                    <a:pt x="32" y="569"/>
                    <a:pt x="42" y="568"/>
                  </a:cubicBezTo>
                  <a:cubicBezTo>
                    <a:pt x="53" y="567"/>
                    <a:pt x="54" y="583"/>
                    <a:pt x="64" y="580"/>
                  </a:cubicBezTo>
                  <a:cubicBezTo>
                    <a:pt x="74" y="577"/>
                    <a:pt x="74" y="589"/>
                    <a:pt x="102" y="588"/>
                  </a:cubicBezTo>
                  <a:cubicBezTo>
                    <a:pt x="131" y="587"/>
                    <a:pt x="189" y="563"/>
                    <a:pt x="212" y="563"/>
                  </a:cubicBezTo>
                  <a:cubicBezTo>
                    <a:pt x="224" y="563"/>
                    <a:pt x="235" y="562"/>
                    <a:pt x="243" y="560"/>
                  </a:cubicBezTo>
                  <a:cubicBezTo>
                    <a:pt x="248" y="552"/>
                    <a:pt x="254" y="544"/>
                    <a:pt x="260" y="538"/>
                  </a:cubicBezTo>
                  <a:cubicBezTo>
                    <a:pt x="274" y="524"/>
                    <a:pt x="306" y="513"/>
                    <a:pt x="314" y="49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0" name="Freeform 90"/>
            <p:cNvSpPr>
              <a:spLocks/>
            </p:cNvSpPr>
            <p:nvPr/>
          </p:nvSpPr>
          <p:spPr bwMode="auto">
            <a:xfrm>
              <a:off x="13247688" y="7700963"/>
              <a:ext cx="958850" cy="771525"/>
            </a:xfrm>
            <a:custGeom>
              <a:avLst/>
              <a:gdLst>
                <a:gd name="T0" fmla="*/ 444 w 741"/>
                <a:gd name="T1" fmla="*/ 125 h 595"/>
                <a:gd name="T2" fmla="*/ 381 w 741"/>
                <a:gd name="T3" fmla="*/ 118 h 595"/>
                <a:gd name="T4" fmla="*/ 339 w 741"/>
                <a:gd name="T5" fmla="*/ 104 h 595"/>
                <a:gd name="T6" fmla="*/ 255 w 741"/>
                <a:gd name="T7" fmla="*/ 42 h 595"/>
                <a:gd name="T8" fmla="*/ 185 w 741"/>
                <a:gd name="T9" fmla="*/ 2 h 595"/>
                <a:gd name="T10" fmla="*/ 156 w 741"/>
                <a:gd name="T11" fmla="*/ 2 h 595"/>
                <a:gd name="T12" fmla="*/ 120 w 741"/>
                <a:gd name="T13" fmla="*/ 13 h 595"/>
                <a:gd name="T14" fmla="*/ 85 w 741"/>
                <a:gd name="T15" fmla="*/ 35 h 595"/>
                <a:gd name="T16" fmla="*/ 112 w 741"/>
                <a:gd name="T17" fmla="*/ 66 h 595"/>
                <a:gd name="T18" fmla="*/ 91 w 741"/>
                <a:gd name="T19" fmla="*/ 82 h 595"/>
                <a:gd name="T20" fmla="*/ 69 w 741"/>
                <a:gd name="T21" fmla="*/ 92 h 595"/>
                <a:gd name="T22" fmla="*/ 41 w 741"/>
                <a:gd name="T23" fmla="*/ 113 h 595"/>
                <a:gd name="T24" fmla="*/ 6 w 741"/>
                <a:gd name="T25" fmla="*/ 97 h 595"/>
                <a:gd name="T26" fmla="*/ 2 w 741"/>
                <a:gd name="T27" fmla="*/ 107 h 595"/>
                <a:gd name="T28" fmla="*/ 1 w 741"/>
                <a:gd name="T29" fmla="*/ 117 h 595"/>
                <a:gd name="T30" fmla="*/ 7 w 741"/>
                <a:gd name="T31" fmla="*/ 157 h 595"/>
                <a:gd name="T32" fmla="*/ 35 w 741"/>
                <a:gd name="T33" fmla="*/ 192 h 595"/>
                <a:gd name="T34" fmla="*/ 86 w 741"/>
                <a:gd name="T35" fmla="*/ 271 h 595"/>
                <a:gd name="T36" fmla="*/ 113 w 741"/>
                <a:gd name="T37" fmla="*/ 310 h 595"/>
                <a:gd name="T38" fmla="*/ 145 w 741"/>
                <a:gd name="T39" fmla="*/ 349 h 595"/>
                <a:gd name="T40" fmla="*/ 154 w 741"/>
                <a:gd name="T41" fmla="*/ 388 h 595"/>
                <a:gd name="T42" fmla="*/ 183 w 741"/>
                <a:gd name="T43" fmla="*/ 448 h 595"/>
                <a:gd name="T44" fmla="*/ 223 w 741"/>
                <a:gd name="T45" fmla="*/ 494 h 595"/>
                <a:gd name="T46" fmla="*/ 255 w 741"/>
                <a:gd name="T47" fmla="*/ 548 h 595"/>
                <a:gd name="T48" fmla="*/ 267 w 741"/>
                <a:gd name="T49" fmla="*/ 575 h 595"/>
                <a:gd name="T50" fmla="*/ 279 w 741"/>
                <a:gd name="T51" fmla="*/ 595 h 595"/>
                <a:gd name="T52" fmla="*/ 295 w 741"/>
                <a:gd name="T53" fmla="*/ 586 h 595"/>
                <a:gd name="T54" fmla="*/ 294 w 741"/>
                <a:gd name="T55" fmla="*/ 567 h 595"/>
                <a:gd name="T56" fmla="*/ 309 w 741"/>
                <a:gd name="T57" fmla="*/ 554 h 595"/>
                <a:gd name="T58" fmla="*/ 335 w 741"/>
                <a:gd name="T59" fmla="*/ 558 h 595"/>
                <a:gd name="T60" fmla="*/ 379 w 741"/>
                <a:gd name="T61" fmla="*/ 562 h 595"/>
                <a:gd name="T62" fmla="*/ 428 w 741"/>
                <a:gd name="T63" fmla="*/ 570 h 595"/>
                <a:gd name="T64" fmla="*/ 452 w 741"/>
                <a:gd name="T65" fmla="*/ 561 h 595"/>
                <a:gd name="T66" fmla="*/ 506 w 741"/>
                <a:gd name="T67" fmla="*/ 514 h 595"/>
                <a:gd name="T68" fmla="*/ 576 w 741"/>
                <a:gd name="T69" fmla="*/ 510 h 595"/>
                <a:gd name="T70" fmla="*/ 717 w 741"/>
                <a:gd name="T71" fmla="*/ 463 h 595"/>
                <a:gd name="T72" fmla="*/ 741 w 741"/>
                <a:gd name="T73" fmla="*/ 390 h 595"/>
                <a:gd name="T74" fmla="*/ 723 w 741"/>
                <a:gd name="T75" fmla="*/ 365 h 595"/>
                <a:gd name="T76" fmla="*/ 635 w 741"/>
                <a:gd name="T77" fmla="*/ 355 h 595"/>
                <a:gd name="T78" fmla="*/ 608 w 741"/>
                <a:gd name="T79" fmla="*/ 317 h 595"/>
                <a:gd name="T80" fmla="*/ 594 w 741"/>
                <a:gd name="T81" fmla="*/ 295 h 595"/>
                <a:gd name="T82" fmla="*/ 564 w 741"/>
                <a:gd name="T83" fmla="*/ 274 h 595"/>
                <a:gd name="T84" fmla="*/ 545 w 741"/>
                <a:gd name="T85" fmla="*/ 237 h 595"/>
                <a:gd name="T86" fmla="*/ 530 w 741"/>
                <a:gd name="T87" fmla="*/ 199 h 595"/>
                <a:gd name="T88" fmla="*/ 494 w 741"/>
                <a:gd name="T89" fmla="*/ 157 h 595"/>
                <a:gd name="T90" fmla="*/ 490 w 741"/>
                <a:gd name="T91" fmla="*/ 142 h 595"/>
                <a:gd name="T92" fmla="*/ 462 w 741"/>
                <a:gd name="T93" fmla="*/ 141 h 595"/>
                <a:gd name="T94" fmla="*/ 444 w 741"/>
                <a:gd name="T95" fmla="*/ 12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1" h="595">
                  <a:moveTo>
                    <a:pt x="444" y="125"/>
                  </a:moveTo>
                  <a:cubicBezTo>
                    <a:pt x="444" y="125"/>
                    <a:pt x="389" y="118"/>
                    <a:pt x="381" y="118"/>
                  </a:cubicBezTo>
                  <a:cubicBezTo>
                    <a:pt x="373" y="118"/>
                    <a:pt x="352" y="116"/>
                    <a:pt x="339" y="104"/>
                  </a:cubicBezTo>
                  <a:cubicBezTo>
                    <a:pt x="327" y="93"/>
                    <a:pt x="266" y="48"/>
                    <a:pt x="255" y="42"/>
                  </a:cubicBezTo>
                  <a:cubicBezTo>
                    <a:pt x="244" y="36"/>
                    <a:pt x="198" y="3"/>
                    <a:pt x="185" y="2"/>
                  </a:cubicBezTo>
                  <a:cubicBezTo>
                    <a:pt x="173" y="0"/>
                    <a:pt x="171" y="2"/>
                    <a:pt x="156" y="2"/>
                  </a:cubicBezTo>
                  <a:cubicBezTo>
                    <a:pt x="141" y="2"/>
                    <a:pt x="148" y="11"/>
                    <a:pt x="120" y="13"/>
                  </a:cubicBezTo>
                  <a:cubicBezTo>
                    <a:pt x="92" y="14"/>
                    <a:pt x="77" y="32"/>
                    <a:pt x="85" y="35"/>
                  </a:cubicBezTo>
                  <a:cubicBezTo>
                    <a:pt x="94" y="38"/>
                    <a:pt x="120" y="61"/>
                    <a:pt x="112" y="66"/>
                  </a:cubicBezTo>
                  <a:cubicBezTo>
                    <a:pt x="103" y="70"/>
                    <a:pt x="102" y="82"/>
                    <a:pt x="91" y="82"/>
                  </a:cubicBezTo>
                  <a:cubicBezTo>
                    <a:pt x="80" y="82"/>
                    <a:pt x="69" y="84"/>
                    <a:pt x="69" y="92"/>
                  </a:cubicBezTo>
                  <a:cubicBezTo>
                    <a:pt x="69" y="100"/>
                    <a:pt x="53" y="114"/>
                    <a:pt x="41" y="113"/>
                  </a:cubicBezTo>
                  <a:cubicBezTo>
                    <a:pt x="34" y="112"/>
                    <a:pt x="18" y="104"/>
                    <a:pt x="6" y="97"/>
                  </a:cubicBezTo>
                  <a:cubicBezTo>
                    <a:pt x="2" y="107"/>
                    <a:pt x="2" y="107"/>
                    <a:pt x="2" y="107"/>
                  </a:cubicBezTo>
                  <a:cubicBezTo>
                    <a:pt x="1" y="117"/>
                    <a:pt x="1" y="117"/>
                    <a:pt x="1" y="117"/>
                  </a:cubicBezTo>
                  <a:cubicBezTo>
                    <a:pt x="3" y="124"/>
                    <a:pt x="0" y="155"/>
                    <a:pt x="7" y="157"/>
                  </a:cubicBezTo>
                  <a:cubicBezTo>
                    <a:pt x="15" y="160"/>
                    <a:pt x="19" y="174"/>
                    <a:pt x="35" y="192"/>
                  </a:cubicBezTo>
                  <a:cubicBezTo>
                    <a:pt x="52" y="210"/>
                    <a:pt x="86" y="259"/>
                    <a:pt x="86" y="271"/>
                  </a:cubicBezTo>
                  <a:cubicBezTo>
                    <a:pt x="87" y="283"/>
                    <a:pt x="93" y="296"/>
                    <a:pt x="113" y="310"/>
                  </a:cubicBezTo>
                  <a:cubicBezTo>
                    <a:pt x="134" y="324"/>
                    <a:pt x="134" y="341"/>
                    <a:pt x="145" y="349"/>
                  </a:cubicBezTo>
                  <a:cubicBezTo>
                    <a:pt x="156" y="358"/>
                    <a:pt x="153" y="368"/>
                    <a:pt x="154" y="388"/>
                  </a:cubicBezTo>
                  <a:cubicBezTo>
                    <a:pt x="154" y="409"/>
                    <a:pt x="164" y="436"/>
                    <a:pt x="183" y="448"/>
                  </a:cubicBezTo>
                  <a:cubicBezTo>
                    <a:pt x="201" y="459"/>
                    <a:pt x="214" y="472"/>
                    <a:pt x="223" y="494"/>
                  </a:cubicBezTo>
                  <a:cubicBezTo>
                    <a:pt x="232" y="516"/>
                    <a:pt x="243" y="536"/>
                    <a:pt x="255" y="548"/>
                  </a:cubicBezTo>
                  <a:cubicBezTo>
                    <a:pt x="267" y="559"/>
                    <a:pt x="261" y="566"/>
                    <a:pt x="267" y="575"/>
                  </a:cubicBezTo>
                  <a:cubicBezTo>
                    <a:pt x="271" y="579"/>
                    <a:pt x="276" y="587"/>
                    <a:pt x="279" y="595"/>
                  </a:cubicBezTo>
                  <a:cubicBezTo>
                    <a:pt x="288" y="591"/>
                    <a:pt x="295" y="587"/>
                    <a:pt x="295" y="586"/>
                  </a:cubicBezTo>
                  <a:cubicBezTo>
                    <a:pt x="297" y="582"/>
                    <a:pt x="291" y="571"/>
                    <a:pt x="294" y="567"/>
                  </a:cubicBezTo>
                  <a:cubicBezTo>
                    <a:pt x="297" y="563"/>
                    <a:pt x="303" y="556"/>
                    <a:pt x="309" y="554"/>
                  </a:cubicBezTo>
                  <a:cubicBezTo>
                    <a:pt x="315" y="552"/>
                    <a:pt x="322" y="560"/>
                    <a:pt x="335" y="558"/>
                  </a:cubicBezTo>
                  <a:cubicBezTo>
                    <a:pt x="348" y="556"/>
                    <a:pt x="376" y="559"/>
                    <a:pt x="379" y="562"/>
                  </a:cubicBezTo>
                  <a:cubicBezTo>
                    <a:pt x="382" y="565"/>
                    <a:pt x="419" y="563"/>
                    <a:pt x="428" y="570"/>
                  </a:cubicBezTo>
                  <a:cubicBezTo>
                    <a:pt x="437" y="577"/>
                    <a:pt x="446" y="575"/>
                    <a:pt x="452" y="561"/>
                  </a:cubicBezTo>
                  <a:cubicBezTo>
                    <a:pt x="458" y="547"/>
                    <a:pt x="500" y="517"/>
                    <a:pt x="506" y="514"/>
                  </a:cubicBezTo>
                  <a:cubicBezTo>
                    <a:pt x="512" y="511"/>
                    <a:pt x="557" y="514"/>
                    <a:pt x="576" y="510"/>
                  </a:cubicBezTo>
                  <a:cubicBezTo>
                    <a:pt x="594" y="506"/>
                    <a:pt x="712" y="467"/>
                    <a:pt x="717" y="463"/>
                  </a:cubicBezTo>
                  <a:cubicBezTo>
                    <a:pt x="722" y="459"/>
                    <a:pt x="741" y="397"/>
                    <a:pt x="741" y="390"/>
                  </a:cubicBezTo>
                  <a:cubicBezTo>
                    <a:pt x="741" y="383"/>
                    <a:pt x="732" y="364"/>
                    <a:pt x="723" y="365"/>
                  </a:cubicBezTo>
                  <a:cubicBezTo>
                    <a:pt x="714" y="366"/>
                    <a:pt x="640" y="358"/>
                    <a:pt x="635" y="355"/>
                  </a:cubicBezTo>
                  <a:cubicBezTo>
                    <a:pt x="631" y="352"/>
                    <a:pt x="611" y="338"/>
                    <a:pt x="608" y="317"/>
                  </a:cubicBezTo>
                  <a:cubicBezTo>
                    <a:pt x="602" y="313"/>
                    <a:pt x="596" y="303"/>
                    <a:pt x="594" y="295"/>
                  </a:cubicBezTo>
                  <a:cubicBezTo>
                    <a:pt x="585" y="296"/>
                    <a:pt x="572" y="294"/>
                    <a:pt x="564" y="274"/>
                  </a:cubicBezTo>
                  <a:cubicBezTo>
                    <a:pt x="557" y="270"/>
                    <a:pt x="539" y="244"/>
                    <a:pt x="545" y="237"/>
                  </a:cubicBezTo>
                  <a:cubicBezTo>
                    <a:pt x="553" y="228"/>
                    <a:pt x="541" y="209"/>
                    <a:pt x="530" y="199"/>
                  </a:cubicBezTo>
                  <a:cubicBezTo>
                    <a:pt x="518" y="188"/>
                    <a:pt x="495" y="169"/>
                    <a:pt x="494" y="157"/>
                  </a:cubicBezTo>
                  <a:cubicBezTo>
                    <a:pt x="494" y="154"/>
                    <a:pt x="492" y="148"/>
                    <a:pt x="490" y="142"/>
                  </a:cubicBezTo>
                  <a:cubicBezTo>
                    <a:pt x="462" y="141"/>
                    <a:pt x="462" y="141"/>
                    <a:pt x="462" y="141"/>
                  </a:cubicBezTo>
                  <a:lnTo>
                    <a:pt x="444" y="125"/>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1" name="Freeform 91"/>
            <p:cNvSpPr>
              <a:spLocks/>
            </p:cNvSpPr>
            <p:nvPr/>
          </p:nvSpPr>
          <p:spPr bwMode="auto">
            <a:xfrm>
              <a:off x="14036676" y="8056563"/>
              <a:ext cx="366713" cy="407988"/>
            </a:xfrm>
            <a:custGeom>
              <a:avLst/>
              <a:gdLst>
                <a:gd name="T0" fmla="*/ 141 w 284"/>
                <a:gd name="T1" fmla="*/ 6 h 315"/>
                <a:gd name="T2" fmla="*/ 141 w 284"/>
                <a:gd name="T3" fmla="*/ 33 h 315"/>
                <a:gd name="T4" fmla="*/ 119 w 284"/>
                <a:gd name="T5" fmla="*/ 61 h 315"/>
                <a:gd name="T6" fmla="*/ 107 w 284"/>
                <a:gd name="T7" fmla="*/ 91 h 315"/>
                <a:gd name="T8" fmla="*/ 114 w 284"/>
                <a:gd name="T9" fmla="*/ 91 h 315"/>
                <a:gd name="T10" fmla="*/ 132 w 284"/>
                <a:gd name="T11" fmla="*/ 116 h 315"/>
                <a:gd name="T12" fmla="*/ 108 w 284"/>
                <a:gd name="T13" fmla="*/ 189 h 315"/>
                <a:gd name="T14" fmla="*/ 0 w 284"/>
                <a:gd name="T15" fmla="*/ 226 h 315"/>
                <a:gd name="T16" fmla="*/ 44 w 284"/>
                <a:gd name="T17" fmla="*/ 315 h 315"/>
                <a:gd name="T18" fmla="*/ 52 w 284"/>
                <a:gd name="T19" fmla="*/ 310 h 315"/>
                <a:gd name="T20" fmla="*/ 110 w 284"/>
                <a:gd name="T21" fmla="*/ 301 h 315"/>
                <a:gd name="T22" fmla="*/ 123 w 284"/>
                <a:gd name="T23" fmla="*/ 273 h 315"/>
                <a:gd name="T24" fmla="*/ 162 w 284"/>
                <a:gd name="T25" fmla="*/ 267 h 315"/>
                <a:gd name="T26" fmla="*/ 185 w 284"/>
                <a:gd name="T27" fmla="*/ 235 h 315"/>
                <a:gd name="T28" fmla="*/ 207 w 284"/>
                <a:gd name="T29" fmla="*/ 223 h 315"/>
                <a:gd name="T30" fmla="*/ 219 w 284"/>
                <a:gd name="T31" fmla="*/ 176 h 315"/>
                <a:gd name="T32" fmla="*/ 247 w 284"/>
                <a:gd name="T33" fmla="*/ 156 h 315"/>
                <a:gd name="T34" fmla="*/ 277 w 284"/>
                <a:gd name="T35" fmla="*/ 115 h 315"/>
                <a:gd name="T36" fmla="*/ 274 w 284"/>
                <a:gd name="T37" fmla="*/ 96 h 315"/>
                <a:gd name="T38" fmla="*/ 244 w 284"/>
                <a:gd name="T39" fmla="*/ 59 h 315"/>
                <a:gd name="T40" fmla="*/ 186 w 284"/>
                <a:gd name="T41" fmla="*/ 37 h 315"/>
                <a:gd name="T42" fmla="*/ 167 w 284"/>
                <a:gd name="T43" fmla="*/ 0 h 315"/>
                <a:gd name="T44" fmla="*/ 154 w 284"/>
                <a:gd name="T45" fmla="*/ 6 h 315"/>
                <a:gd name="T46" fmla="*/ 141 w 284"/>
                <a:gd name="T47" fmla="*/ 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315">
                  <a:moveTo>
                    <a:pt x="141" y="6"/>
                  </a:moveTo>
                  <a:cubicBezTo>
                    <a:pt x="141" y="33"/>
                    <a:pt x="141" y="33"/>
                    <a:pt x="141" y="33"/>
                  </a:cubicBezTo>
                  <a:cubicBezTo>
                    <a:pt x="119" y="61"/>
                    <a:pt x="119" y="61"/>
                    <a:pt x="119" y="61"/>
                  </a:cubicBezTo>
                  <a:cubicBezTo>
                    <a:pt x="107" y="91"/>
                    <a:pt x="107" y="91"/>
                    <a:pt x="107" y="91"/>
                  </a:cubicBezTo>
                  <a:cubicBezTo>
                    <a:pt x="110" y="91"/>
                    <a:pt x="113" y="91"/>
                    <a:pt x="114" y="91"/>
                  </a:cubicBezTo>
                  <a:cubicBezTo>
                    <a:pt x="123" y="90"/>
                    <a:pt x="132" y="109"/>
                    <a:pt x="132" y="116"/>
                  </a:cubicBezTo>
                  <a:cubicBezTo>
                    <a:pt x="132" y="123"/>
                    <a:pt x="113" y="185"/>
                    <a:pt x="108" y="189"/>
                  </a:cubicBezTo>
                  <a:cubicBezTo>
                    <a:pt x="105" y="192"/>
                    <a:pt x="42" y="213"/>
                    <a:pt x="0" y="226"/>
                  </a:cubicBezTo>
                  <a:cubicBezTo>
                    <a:pt x="9" y="244"/>
                    <a:pt x="27" y="282"/>
                    <a:pt x="44" y="315"/>
                  </a:cubicBezTo>
                  <a:cubicBezTo>
                    <a:pt x="46" y="314"/>
                    <a:pt x="49" y="312"/>
                    <a:pt x="52" y="310"/>
                  </a:cubicBezTo>
                  <a:cubicBezTo>
                    <a:pt x="72" y="299"/>
                    <a:pt x="95" y="305"/>
                    <a:pt x="110" y="301"/>
                  </a:cubicBezTo>
                  <a:cubicBezTo>
                    <a:pt x="125" y="296"/>
                    <a:pt x="110" y="284"/>
                    <a:pt x="123" y="273"/>
                  </a:cubicBezTo>
                  <a:cubicBezTo>
                    <a:pt x="136" y="262"/>
                    <a:pt x="155" y="270"/>
                    <a:pt x="162" y="267"/>
                  </a:cubicBezTo>
                  <a:cubicBezTo>
                    <a:pt x="168" y="263"/>
                    <a:pt x="173" y="239"/>
                    <a:pt x="185" y="235"/>
                  </a:cubicBezTo>
                  <a:cubicBezTo>
                    <a:pt x="196" y="230"/>
                    <a:pt x="208" y="233"/>
                    <a:pt x="207" y="223"/>
                  </a:cubicBezTo>
                  <a:cubicBezTo>
                    <a:pt x="205" y="213"/>
                    <a:pt x="208" y="178"/>
                    <a:pt x="219" y="176"/>
                  </a:cubicBezTo>
                  <a:cubicBezTo>
                    <a:pt x="230" y="174"/>
                    <a:pt x="247" y="162"/>
                    <a:pt x="247" y="156"/>
                  </a:cubicBezTo>
                  <a:cubicBezTo>
                    <a:pt x="248" y="150"/>
                    <a:pt x="270" y="126"/>
                    <a:pt x="277" y="115"/>
                  </a:cubicBezTo>
                  <a:cubicBezTo>
                    <a:pt x="283" y="103"/>
                    <a:pt x="284" y="97"/>
                    <a:pt x="274" y="96"/>
                  </a:cubicBezTo>
                  <a:cubicBezTo>
                    <a:pt x="264" y="94"/>
                    <a:pt x="249" y="67"/>
                    <a:pt x="244" y="59"/>
                  </a:cubicBezTo>
                  <a:cubicBezTo>
                    <a:pt x="240" y="51"/>
                    <a:pt x="210" y="56"/>
                    <a:pt x="186" y="37"/>
                  </a:cubicBezTo>
                  <a:cubicBezTo>
                    <a:pt x="176" y="29"/>
                    <a:pt x="170" y="14"/>
                    <a:pt x="167" y="0"/>
                  </a:cubicBezTo>
                  <a:cubicBezTo>
                    <a:pt x="154" y="6"/>
                    <a:pt x="154" y="6"/>
                    <a:pt x="154" y="6"/>
                  </a:cubicBezTo>
                  <a:lnTo>
                    <a:pt x="141" y="6"/>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2" name="Freeform 92"/>
            <p:cNvSpPr>
              <a:spLocks/>
            </p:cNvSpPr>
            <p:nvPr/>
          </p:nvSpPr>
          <p:spPr bwMode="auto">
            <a:xfrm>
              <a:off x="13977938" y="8005763"/>
              <a:ext cx="52388" cy="79375"/>
            </a:xfrm>
            <a:custGeom>
              <a:avLst/>
              <a:gdLst>
                <a:gd name="T0" fmla="*/ 30 w 41"/>
                <a:gd name="T1" fmla="*/ 60 h 61"/>
                <a:gd name="T2" fmla="*/ 30 w 41"/>
                <a:gd name="T3" fmla="*/ 50 h 61"/>
                <a:gd name="T4" fmla="*/ 26 w 41"/>
                <a:gd name="T5" fmla="*/ 5 h 61"/>
                <a:gd name="T6" fmla="*/ 3 w 41"/>
                <a:gd name="T7" fmla="*/ 39 h 61"/>
                <a:gd name="T8" fmla="*/ 0 w 41"/>
                <a:gd name="T9" fmla="*/ 39 h 61"/>
                <a:gd name="T10" fmla="*/ 30 w 41"/>
                <a:gd name="T11" fmla="*/ 60 h 61"/>
              </a:gdLst>
              <a:ahLst/>
              <a:cxnLst>
                <a:cxn ang="0">
                  <a:pos x="T0" y="T1"/>
                </a:cxn>
                <a:cxn ang="0">
                  <a:pos x="T2" y="T3"/>
                </a:cxn>
                <a:cxn ang="0">
                  <a:pos x="T4" y="T5"/>
                </a:cxn>
                <a:cxn ang="0">
                  <a:pos x="T6" y="T7"/>
                </a:cxn>
                <a:cxn ang="0">
                  <a:pos x="T8" y="T9"/>
                </a:cxn>
                <a:cxn ang="0">
                  <a:pos x="T10" y="T11"/>
                </a:cxn>
              </a:cxnLst>
              <a:rect l="0" t="0" r="r" b="b"/>
              <a:pathLst>
                <a:path w="41" h="61">
                  <a:moveTo>
                    <a:pt x="30" y="60"/>
                  </a:moveTo>
                  <a:cubicBezTo>
                    <a:pt x="29" y="56"/>
                    <a:pt x="29" y="52"/>
                    <a:pt x="30" y="50"/>
                  </a:cubicBezTo>
                  <a:cubicBezTo>
                    <a:pt x="37" y="38"/>
                    <a:pt x="41" y="9"/>
                    <a:pt x="26" y="5"/>
                  </a:cubicBezTo>
                  <a:cubicBezTo>
                    <a:pt x="11" y="0"/>
                    <a:pt x="3" y="31"/>
                    <a:pt x="3" y="39"/>
                  </a:cubicBezTo>
                  <a:cubicBezTo>
                    <a:pt x="3" y="40"/>
                    <a:pt x="2" y="40"/>
                    <a:pt x="0" y="39"/>
                  </a:cubicBezTo>
                  <a:cubicBezTo>
                    <a:pt x="8" y="59"/>
                    <a:pt x="21" y="61"/>
                    <a:pt x="30" y="6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3" name="Freeform 93"/>
            <p:cNvSpPr>
              <a:spLocks/>
            </p:cNvSpPr>
            <p:nvPr/>
          </p:nvSpPr>
          <p:spPr bwMode="auto">
            <a:xfrm>
              <a:off x="14035088" y="7997825"/>
              <a:ext cx="217488" cy="176213"/>
            </a:xfrm>
            <a:custGeom>
              <a:avLst/>
              <a:gdLst>
                <a:gd name="T0" fmla="*/ 27 w 168"/>
                <a:gd name="T1" fmla="*/ 126 h 136"/>
                <a:gd name="T2" fmla="*/ 108 w 168"/>
                <a:gd name="T3" fmla="*/ 136 h 136"/>
                <a:gd name="T4" fmla="*/ 120 w 168"/>
                <a:gd name="T5" fmla="*/ 106 h 136"/>
                <a:gd name="T6" fmla="*/ 142 w 168"/>
                <a:gd name="T7" fmla="*/ 78 h 136"/>
                <a:gd name="T8" fmla="*/ 142 w 168"/>
                <a:gd name="T9" fmla="*/ 51 h 136"/>
                <a:gd name="T10" fmla="*/ 155 w 168"/>
                <a:gd name="T11" fmla="*/ 51 h 136"/>
                <a:gd name="T12" fmla="*/ 168 w 168"/>
                <a:gd name="T13" fmla="*/ 45 h 136"/>
                <a:gd name="T14" fmla="*/ 158 w 168"/>
                <a:gd name="T15" fmla="*/ 1 h 136"/>
                <a:gd name="T16" fmla="*/ 116 w 168"/>
                <a:gd name="T17" fmla="*/ 48 h 136"/>
                <a:gd name="T18" fmla="*/ 49 w 168"/>
                <a:gd name="T19" fmla="*/ 79 h 136"/>
                <a:gd name="T20" fmla="*/ 8 w 168"/>
                <a:gd name="T21" fmla="*/ 90 h 136"/>
                <a:gd name="T22" fmla="*/ 0 w 168"/>
                <a:gd name="T23" fmla="*/ 88 h 136"/>
                <a:gd name="T24" fmla="*/ 27 w 168"/>
                <a:gd name="T25" fmla="*/ 12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136">
                  <a:moveTo>
                    <a:pt x="27" y="126"/>
                  </a:moveTo>
                  <a:cubicBezTo>
                    <a:pt x="31" y="129"/>
                    <a:pt x="87" y="135"/>
                    <a:pt x="108" y="136"/>
                  </a:cubicBezTo>
                  <a:cubicBezTo>
                    <a:pt x="120" y="106"/>
                    <a:pt x="120" y="106"/>
                    <a:pt x="120" y="106"/>
                  </a:cubicBezTo>
                  <a:cubicBezTo>
                    <a:pt x="142" y="78"/>
                    <a:pt x="142" y="78"/>
                    <a:pt x="142" y="78"/>
                  </a:cubicBezTo>
                  <a:cubicBezTo>
                    <a:pt x="142" y="51"/>
                    <a:pt x="142" y="51"/>
                    <a:pt x="142" y="51"/>
                  </a:cubicBezTo>
                  <a:cubicBezTo>
                    <a:pt x="155" y="51"/>
                    <a:pt x="155" y="51"/>
                    <a:pt x="155" y="51"/>
                  </a:cubicBezTo>
                  <a:cubicBezTo>
                    <a:pt x="168" y="45"/>
                    <a:pt x="168" y="45"/>
                    <a:pt x="168" y="45"/>
                  </a:cubicBezTo>
                  <a:cubicBezTo>
                    <a:pt x="163" y="23"/>
                    <a:pt x="162" y="1"/>
                    <a:pt x="158" y="1"/>
                  </a:cubicBezTo>
                  <a:cubicBezTo>
                    <a:pt x="152" y="0"/>
                    <a:pt x="126" y="28"/>
                    <a:pt x="116" y="48"/>
                  </a:cubicBezTo>
                  <a:cubicBezTo>
                    <a:pt x="105" y="68"/>
                    <a:pt x="75" y="84"/>
                    <a:pt x="49" y="79"/>
                  </a:cubicBezTo>
                  <a:cubicBezTo>
                    <a:pt x="23" y="75"/>
                    <a:pt x="14" y="86"/>
                    <a:pt x="8" y="90"/>
                  </a:cubicBezTo>
                  <a:cubicBezTo>
                    <a:pt x="6" y="91"/>
                    <a:pt x="3" y="90"/>
                    <a:pt x="0" y="88"/>
                  </a:cubicBezTo>
                  <a:cubicBezTo>
                    <a:pt x="3" y="109"/>
                    <a:pt x="23" y="123"/>
                    <a:pt x="27" y="12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4" name="Freeform 94"/>
            <p:cNvSpPr>
              <a:spLocks noEditPoints="1"/>
            </p:cNvSpPr>
            <p:nvPr/>
          </p:nvSpPr>
          <p:spPr bwMode="auto">
            <a:xfrm>
              <a:off x="16189326" y="8931275"/>
              <a:ext cx="884238" cy="274638"/>
            </a:xfrm>
            <a:custGeom>
              <a:avLst/>
              <a:gdLst>
                <a:gd name="T0" fmla="*/ 123 w 683"/>
                <a:gd name="T1" fmla="*/ 75 h 212"/>
                <a:gd name="T2" fmla="*/ 96 w 683"/>
                <a:gd name="T3" fmla="*/ 38 h 212"/>
                <a:gd name="T4" fmla="*/ 78 w 683"/>
                <a:gd name="T5" fmla="*/ 21 h 212"/>
                <a:gd name="T6" fmla="*/ 76 w 683"/>
                <a:gd name="T7" fmla="*/ 16 h 212"/>
                <a:gd name="T8" fmla="*/ 65 w 683"/>
                <a:gd name="T9" fmla="*/ 30 h 212"/>
                <a:gd name="T10" fmla="*/ 37 w 683"/>
                <a:gd name="T11" fmla="*/ 27 h 212"/>
                <a:gd name="T12" fmla="*/ 20 w 683"/>
                <a:gd name="T13" fmla="*/ 6 h 212"/>
                <a:gd name="T14" fmla="*/ 0 w 683"/>
                <a:gd name="T15" fmla="*/ 5 h 212"/>
                <a:gd name="T16" fmla="*/ 9 w 683"/>
                <a:gd name="T17" fmla="*/ 59 h 212"/>
                <a:gd name="T18" fmla="*/ 45 w 683"/>
                <a:gd name="T19" fmla="*/ 126 h 212"/>
                <a:gd name="T20" fmla="*/ 79 w 683"/>
                <a:gd name="T21" fmla="*/ 159 h 212"/>
                <a:gd name="T22" fmla="*/ 147 w 683"/>
                <a:gd name="T23" fmla="*/ 193 h 212"/>
                <a:gd name="T24" fmla="*/ 123 w 683"/>
                <a:gd name="T25" fmla="*/ 143 h 212"/>
                <a:gd name="T26" fmla="*/ 123 w 683"/>
                <a:gd name="T27" fmla="*/ 75 h 212"/>
                <a:gd name="T28" fmla="*/ 655 w 683"/>
                <a:gd name="T29" fmla="*/ 35 h 212"/>
                <a:gd name="T30" fmla="*/ 623 w 683"/>
                <a:gd name="T31" fmla="*/ 27 h 212"/>
                <a:gd name="T32" fmla="*/ 591 w 683"/>
                <a:gd name="T33" fmla="*/ 0 h 212"/>
                <a:gd name="T34" fmla="*/ 563 w 683"/>
                <a:gd name="T35" fmla="*/ 35 h 212"/>
                <a:gd name="T36" fmla="*/ 544 w 683"/>
                <a:gd name="T37" fmla="*/ 59 h 212"/>
                <a:gd name="T38" fmla="*/ 537 w 683"/>
                <a:gd name="T39" fmla="*/ 69 h 212"/>
                <a:gd name="T40" fmla="*/ 537 w 683"/>
                <a:gd name="T41" fmla="*/ 89 h 212"/>
                <a:gd name="T42" fmla="*/ 514 w 683"/>
                <a:gd name="T43" fmla="*/ 98 h 212"/>
                <a:gd name="T44" fmla="*/ 495 w 683"/>
                <a:gd name="T45" fmla="*/ 73 h 212"/>
                <a:gd name="T46" fmla="*/ 494 w 683"/>
                <a:gd name="T47" fmla="*/ 73 h 212"/>
                <a:gd name="T48" fmla="*/ 463 w 683"/>
                <a:gd name="T49" fmla="*/ 122 h 212"/>
                <a:gd name="T50" fmla="*/ 412 w 683"/>
                <a:gd name="T51" fmla="*/ 137 h 212"/>
                <a:gd name="T52" fmla="*/ 389 w 683"/>
                <a:gd name="T53" fmla="*/ 182 h 212"/>
                <a:gd name="T54" fmla="*/ 337 w 683"/>
                <a:gd name="T55" fmla="*/ 169 h 212"/>
                <a:gd name="T56" fmla="*/ 348 w 683"/>
                <a:gd name="T57" fmla="*/ 191 h 212"/>
                <a:gd name="T58" fmla="*/ 377 w 683"/>
                <a:gd name="T59" fmla="*/ 206 h 212"/>
                <a:gd name="T60" fmla="*/ 423 w 683"/>
                <a:gd name="T61" fmla="*/ 202 h 212"/>
                <a:gd name="T62" fmla="*/ 458 w 683"/>
                <a:gd name="T63" fmla="*/ 187 h 212"/>
                <a:gd name="T64" fmla="*/ 491 w 683"/>
                <a:gd name="T65" fmla="*/ 193 h 212"/>
                <a:gd name="T66" fmla="*/ 523 w 683"/>
                <a:gd name="T67" fmla="*/ 173 h 212"/>
                <a:gd name="T68" fmla="*/ 533 w 683"/>
                <a:gd name="T69" fmla="*/ 139 h 212"/>
                <a:gd name="T70" fmla="*/ 554 w 683"/>
                <a:gd name="T71" fmla="*/ 108 h 212"/>
                <a:gd name="T72" fmla="*/ 608 w 683"/>
                <a:gd name="T73" fmla="*/ 85 h 212"/>
                <a:gd name="T74" fmla="*/ 624 w 683"/>
                <a:gd name="T75" fmla="*/ 91 h 212"/>
                <a:gd name="T76" fmla="*/ 646 w 683"/>
                <a:gd name="T77" fmla="*/ 70 h 212"/>
                <a:gd name="T78" fmla="*/ 679 w 683"/>
                <a:gd name="T79" fmla="*/ 56 h 212"/>
                <a:gd name="T80" fmla="*/ 655 w 683"/>
                <a:gd name="T81" fmla="*/ 3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212">
                  <a:moveTo>
                    <a:pt x="123" y="75"/>
                  </a:moveTo>
                  <a:cubicBezTo>
                    <a:pt x="123" y="52"/>
                    <a:pt x="101" y="55"/>
                    <a:pt x="96" y="38"/>
                  </a:cubicBezTo>
                  <a:cubicBezTo>
                    <a:pt x="90" y="22"/>
                    <a:pt x="82" y="32"/>
                    <a:pt x="78" y="21"/>
                  </a:cubicBezTo>
                  <a:cubicBezTo>
                    <a:pt x="78" y="20"/>
                    <a:pt x="77" y="18"/>
                    <a:pt x="76" y="16"/>
                  </a:cubicBezTo>
                  <a:cubicBezTo>
                    <a:pt x="64" y="20"/>
                    <a:pt x="68" y="30"/>
                    <a:pt x="65" y="30"/>
                  </a:cubicBezTo>
                  <a:cubicBezTo>
                    <a:pt x="61" y="31"/>
                    <a:pt x="37" y="34"/>
                    <a:pt x="37" y="27"/>
                  </a:cubicBezTo>
                  <a:cubicBezTo>
                    <a:pt x="37" y="20"/>
                    <a:pt x="34" y="9"/>
                    <a:pt x="20" y="6"/>
                  </a:cubicBezTo>
                  <a:cubicBezTo>
                    <a:pt x="13" y="5"/>
                    <a:pt x="6" y="5"/>
                    <a:pt x="0" y="5"/>
                  </a:cubicBezTo>
                  <a:cubicBezTo>
                    <a:pt x="8" y="23"/>
                    <a:pt x="9" y="43"/>
                    <a:pt x="9" y="59"/>
                  </a:cubicBezTo>
                  <a:cubicBezTo>
                    <a:pt x="10" y="79"/>
                    <a:pt x="40" y="113"/>
                    <a:pt x="45" y="126"/>
                  </a:cubicBezTo>
                  <a:cubicBezTo>
                    <a:pt x="50" y="140"/>
                    <a:pt x="59" y="144"/>
                    <a:pt x="79" y="159"/>
                  </a:cubicBezTo>
                  <a:cubicBezTo>
                    <a:pt x="99" y="173"/>
                    <a:pt x="139" y="197"/>
                    <a:pt x="147" y="193"/>
                  </a:cubicBezTo>
                  <a:cubicBezTo>
                    <a:pt x="154" y="189"/>
                    <a:pt x="135" y="155"/>
                    <a:pt x="123" y="143"/>
                  </a:cubicBezTo>
                  <a:cubicBezTo>
                    <a:pt x="112" y="131"/>
                    <a:pt x="122" y="99"/>
                    <a:pt x="123" y="75"/>
                  </a:cubicBezTo>
                  <a:close/>
                  <a:moveTo>
                    <a:pt x="655" y="35"/>
                  </a:moveTo>
                  <a:cubicBezTo>
                    <a:pt x="645" y="37"/>
                    <a:pt x="623" y="36"/>
                    <a:pt x="623" y="27"/>
                  </a:cubicBezTo>
                  <a:cubicBezTo>
                    <a:pt x="623" y="18"/>
                    <a:pt x="604" y="0"/>
                    <a:pt x="591" y="0"/>
                  </a:cubicBezTo>
                  <a:cubicBezTo>
                    <a:pt x="579" y="0"/>
                    <a:pt x="564" y="25"/>
                    <a:pt x="563" y="35"/>
                  </a:cubicBezTo>
                  <a:cubicBezTo>
                    <a:pt x="562" y="46"/>
                    <a:pt x="542" y="45"/>
                    <a:pt x="544" y="59"/>
                  </a:cubicBezTo>
                  <a:cubicBezTo>
                    <a:pt x="545" y="65"/>
                    <a:pt x="542" y="67"/>
                    <a:pt x="537" y="69"/>
                  </a:cubicBezTo>
                  <a:cubicBezTo>
                    <a:pt x="540" y="81"/>
                    <a:pt x="542" y="91"/>
                    <a:pt x="537" y="89"/>
                  </a:cubicBezTo>
                  <a:cubicBezTo>
                    <a:pt x="529" y="87"/>
                    <a:pt x="527" y="98"/>
                    <a:pt x="514" y="98"/>
                  </a:cubicBezTo>
                  <a:cubicBezTo>
                    <a:pt x="510" y="98"/>
                    <a:pt x="503" y="87"/>
                    <a:pt x="495" y="73"/>
                  </a:cubicBezTo>
                  <a:cubicBezTo>
                    <a:pt x="495" y="73"/>
                    <a:pt x="495" y="73"/>
                    <a:pt x="494" y="73"/>
                  </a:cubicBezTo>
                  <a:cubicBezTo>
                    <a:pt x="486" y="73"/>
                    <a:pt x="467" y="102"/>
                    <a:pt x="463" y="122"/>
                  </a:cubicBezTo>
                  <a:cubicBezTo>
                    <a:pt x="459" y="141"/>
                    <a:pt x="440" y="135"/>
                    <a:pt x="412" y="137"/>
                  </a:cubicBezTo>
                  <a:cubicBezTo>
                    <a:pt x="384" y="139"/>
                    <a:pt x="396" y="168"/>
                    <a:pt x="389" y="182"/>
                  </a:cubicBezTo>
                  <a:cubicBezTo>
                    <a:pt x="384" y="194"/>
                    <a:pt x="353" y="172"/>
                    <a:pt x="337" y="169"/>
                  </a:cubicBezTo>
                  <a:cubicBezTo>
                    <a:pt x="340" y="180"/>
                    <a:pt x="344" y="191"/>
                    <a:pt x="348" y="191"/>
                  </a:cubicBezTo>
                  <a:cubicBezTo>
                    <a:pt x="356" y="191"/>
                    <a:pt x="369" y="212"/>
                    <a:pt x="377" y="206"/>
                  </a:cubicBezTo>
                  <a:cubicBezTo>
                    <a:pt x="385" y="200"/>
                    <a:pt x="410" y="206"/>
                    <a:pt x="423" y="202"/>
                  </a:cubicBezTo>
                  <a:cubicBezTo>
                    <a:pt x="435" y="198"/>
                    <a:pt x="437" y="187"/>
                    <a:pt x="458" y="187"/>
                  </a:cubicBezTo>
                  <a:cubicBezTo>
                    <a:pt x="479" y="187"/>
                    <a:pt x="471" y="204"/>
                    <a:pt x="491" y="193"/>
                  </a:cubicBezTo>
                  <a:cubicBezTo>
                    <a:pt x="512" y="183"/>
                    <a:pt x="525" y="191"/>
                    <a:pt x="523" y="173"/>
                  </a:cubicBezTo>
                  <a:cubicBezTo>
                    <a:pt x="520" y="154"/>
                    <a:pt x="535" y="154"/>
                    <a:pt x="533" y="139"/>
                  </a:cubicBezTo>
                  <a:cubicBezTo>
                    <a:pt x="531" y="125"/>
                    <a:pt x="556" y="135"/>
                    <a:pt x="554" y="108"/>
                  </a:cubicBezTo>
                  <a:cubicBezTo>
                    <a:pt x="552" y="81"/>
                    <a:pt x="591" y="85"/>
                    <a:pt x="608" y="85"/>
                  </a:cubicBezTo>
                  <a:cubicBezTo>
                    <a:pt x="612" y="85"/>
                    <a:pt x="618" y="88"/>
                    <a:pt x="624" y="91"/>
                  </a:cubicBezTo>
                  <a:cubicBezTo>
                    <a:pt x="637" y="85"/>
                    <a:pt x="654" y="77"/>
                    <a:pt x="646" y="70"/>
                  </a:cubicBezTo>
                  <a:cubicBezTo>
                    <a:pt x="637" y="61"/>
                    <a:pt x="674" y="69"/>
                    <a:pt x="679" y="56"/>
                  </a:cubicBezTo>
                  <a:cubicBezTo>
                    <a:pt x="683" y="44"/>
                    <a:pt x="664" y="33"/>
                    <a:pt x="655" y="3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5" name="Freeform 95"/>
            <p:cNvSpPr>
              <a:spLocks/>
            </p:cNvSpPr>
            <p:nvPr/>
          </p:nvSpPr>
          <p:spPr bwMode="auto">
            <a:xfrm>
              <a:off x="16829088" y="9020175"/>
              <a:ext cx="61913" cy="38100"/>
            </a:xfrm>
            <a:custGeom>
              <a:avLst/>
              <a:gdLst>
                <a:gd name="T0" fmla="*/ 19 w 47"/>
                <a:gd name="T1" fmla="*/ 29 h 29"/>
                <a:gd name="T2" fmla="*/ 42 w 47"/>
                <a:gd name="T3" fmla="*/ 20 h 29"/>
                <a:gd name="T4" fmla="*/ 42 w 47"/>
                <a:gd name="T5" fmla="*/ 0 h 29"/>
                <a:gd name="T6" fmla="*/ 24 w 47"/>
                <a:gd name="T7" fmla="*/ 8 h 29"/>
                <a:gd name="T8" fmla="*/ 0 w 47"/>
                <a:gd name="T9" fmla="*/ 4 h 29"/>
                <a:gd name="T10" fmla="*/ 19 w 47"/>
                <a:gd name="T11" fmla="*/ 29 h 29"/>
              </a:gdLst>
              <a:ahLst/>
              <a:cxnLst>
                <a:cxn ang="0">
                  <a:pos x="T0" y="T1"/>
                </a:cxn>
                <a:cxn ang="0">
                  <a:pos x="T2" y="T3"/>
                </a:cxn>
                <a:cxn ang="0">
                  <a:pos x="T4" y="T5"/>
                </a:cxn>
                <a:cxn ang="0">
                  <a:pos x="T6" y="T7"/>
                </a:cxn>
                <a:cxn ang="0">
                  <a:pos x="T8" y="T9"/>
                </a:cxn>
                <a:cxn ang="0">
                  <a:pos x="T10" y="T11"/>
                </a:cxn>
              </a:cxnLst>
              <a:rect l="0" t="0" r="r" b="b"/>
              <a:pathLst>
                <a:path w="47" h="29">
                  <a:moveTo>
                    <a:pt x="19" y="29"/>
                  </a:moveTo>
                  <a:cubicBezTo>
                    <a:pt x="32" y="29"/>
                    <a:pt x="34" y="18"/>
                    <a:pt x="42" y="20"/>
                  </a:cubicBezTo>
                  <a:cubicBezTo>
                    <a:pt x="47" y="22"/>
                    <a:pt x="45" y="12"/>
                    <a:pt x="42" y="0"/>
                  </a:cubicBezTo>
                  <a:cubicBezTo>
                    <a:pt x="34" y="2"/>
                    <a:pt x="24" y="2"/>
                    <a:pt x="24" y="8"/>
                  </a:cubicBezTo>
                  <a:cubicBezTo>
                    <a:pt x="24" y="17"/>
                    <a:pt x="9" y="4"/>
                    <a:pt x="0" y="4"/>
                  </a:cubicBezTo>
                  <a:cubicBezTo>
                    <a:pt x="8" y="18"/>
                    <a:pt x="15" y="29"/>
                    <a:pt x="19" y="2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6" name="Freeform 96"/>
            <p:cNvSpPr>
              <a:spLocks/>
            </p:cNvSpPr>
            <p:nvPr/>
          </p:nvSpPr>
          <p:spPr bwMode="auto">
            <a:xfrm>
              <a:off x="13438188" y="7424738"/>
              <a:ext cx="444500" cy="436563"/>
            </a:xfrm>
            <a:custGeom>
              <a:avLst/>
              <a:gdLst>
                <a:gd name="T0" fmla="*/ 289 w 344"/>
                <a:gd name="T1" fmla="*/ 306 h 337"/>
                <a:gd name="T2" fmla="*/ 306 w 344"/>
                <a:gd name="T3" fmla="*/ 293 h 337"/>
                <a:gd name="T4" fmla="*/ 329 w 344"/>
                <a:gd name="T5" fmla="*/ 306 h 337"/>
                <a:gd name="T6" fmla="*/ 344 w 344"/>
                <a:gd name="T7" fmla="*/ 298 h 337"/>
                <a:gd name="T8" fmla="*/ 324 w 344"/>
                <a:gd name="T9" fmla="*/ 270 h 337"/>
                <a:gd name="T10" fmla="*/ 312 w 344"/>
                <a:gd name="T11" fmla="*/ 246 h 337"/>
                <a:gd name="T12" fmla="*/ 315 w 344"/>
                <a:gd name="T13" fmla="*/ 223 h 337"/>
                <a:gd name="T14" fmla="*/ 298 w 344"/>
                <a:gd name="T15" fmla="*/ 202 h 337"/>
                <a:gd name="T16" fmla="*/ 259 w 344"/>
                <a:gd name="T17" fmla="*/ 175 h 337"/>
                <a:gd name="T18" fmla="*/ 242 w 344"/>
                <a:gd name="T19" fmla="*/ 156 h 337"/>
                <a:gd name="T20" fmla="*/ 238 w 344"/>
                <a:gd name="T21" fmla="*/ 124 h 337"/>
                <a:gd name="T22" fmla="*/ 252 w 344"/>
                <a:gd name="T23" fmla="*/ 96 h 337"/>
                <a:gd name="T24" fmla="*/ 256 w 344"/>
                <a:gd name="T25" fmla="*/ 75 h 337"/>
                <a:gd name="T26" fmla="*/ 242 w 344"/>
                <a:gd name="T27" fmla="*/ 63 h 337"/>
                <a:gd name="T28" fmla="*/ 223 w 344"/>
                <a:gd name="T29" fmla="*/ 42 h 337"/>
                <a:gd name="T30" fmla="*/ 210 w 344"/>
                <a:gd name="T31" fmla="*/ 14 h 337"/>
                <a:gd name="T32" fmla="*/ 173 w 344"/>
                <a:gd name="T33" fmla="*/ 9 h 337"/>
                <a:gd name="T34" fmla="*/ 142 w 344"/>
                <a:gd name="T35" fmla="*/ 2 h 337"/>
                <a:gd name="T36" fmla="*/ 126 w 344"/>
                <a:gd name="T37" fmla="*/ 14 h 337"/>
                <a:gd name="T38" fmla="*/ 127 w 344"/>
                <a:gd name="T39" fmla="*/ 14 h 337"/>
                <a:gd name="T40" fmla="*/ 106 w 344"/>
                <a:gd name="T41" fmla="*/ 30 h 337"/>
                <a:gd name="T42" fmla="*/ 84 w 344"/>
                <a:gd name="T43" fmla="*/ 46 h 337"/>
                <a:gd name="T44" fmla="*/ 87 w 344"/>
                <a:gd name="T45" fmla="*/ 75 h 337"/>
                <a:gd name="T46" fmla="*/ 84 w 344"/>
                <a:gd name="T47" fmla="*/ 103 h 337"/>
                <a:gd name="T48" fmla="*/ 76 w 344"/>
                <a:gd name="T49" fmla="*/ 124 h 337"/>
                <a:gd name="T50" fmla="*/ 0 w 344"/>
                <a:gd name="T51" fmla="*/ 164 h 337"/>
                <a:gd name="T52" fmla="*/ 3 w 344"/>
                <a:gd name="T53" fmla="*/ 181 h 337"/>
                <a:gd name="T54" fmla="*/ 11 w 344"/>
                <a:gd name="T55" fmla="*/ 216 h 337"/>
                <a:gd name="T56" fmla="*/ 38 w 344"/>
                <a:gd name="T57" fmla="*/ 216 h 337"/>
                <a:gd name="T58" fmla="*/ 108 w 344"/>
                <a:gd name="T59" fmla="*/ 256 h 337"/>
                <a:gd name="T60" fmla="*/ 192 w 344"/>
                <a:gd name="T61" fmla="*/ 318 h 337"/>
                <a:gd name="T62" fmla="*/ 234 w 344"/>
                <a:gd name="T63" fmla="*/ 332 h 337"/>
                <a:gd name="T64" fmla="*/ 275 w 344"/>
                <a:gd name="T65" fmla="*/ 337 h 337"/>
                <a:gd name="T66" fmla="*/ 289 w 344"/>
                <a:gd name="T67" fmla="*/ 30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4" h="337">
                  <a:moveTo>
                    <a:pt x="289" y="306"/>
                  </a:moveTo>
                  <a:cubicBezTo>
                    <a:pt x="294" y="301"/>
                    <a:pt x="295" y="294"/>
                    <a:pt x="306" y="293"/>
                  </a:cubicBezTo>
                  <a:cubicBezTo>
                    <a:pt x="314" y="291"/>
                    <a:pt x="319" y="297"/>
                    <a:pt x="329" y="306"/>
                  </a:cubicBezTo>
                  <a:cubicBezTo>
                    <a:pt x="332" y="302"/>
                    <a:pt x="338" y="299"/>
                    <a:pt x="344" y="298"/>
                  </a:cubicBezTo>
                  <a:cubicBezTo>
                    <a:pt x="335" y="288"/>
                    <a:pt x="324" y="277"/>
                    <a:pt x="324" y="270"/>
                  </a:cubicBezTo>
                  <a:cubicBezTo>
                    <a:pt x="326" y="259"/>
                    <a:pt x="313" y="253"/>
                    <a:pt x="312" y="246"/>
                  </a:cubicBezTo>
                  <a:cubicBezTo>
                    <a:pt x="310" y="239"/>
                    <a:pt x="320" y="228"/>
                    <a:pt x="315" y="223"/>
                  </a:cubicBezTo>
                  <a:cubicBezTo>
                    <a:pt x="309" y="217"/>
                    <a:pt x="308" y="203"/>
                    <a:pt x="298" y="202"/>
                  </a:cubicBezTo>
                  <a:cubicBezTo>
                    <a:pt x="288" y="200"/>
                    <a:pt x="258" y="185"/>
                    <a:pt x="259" y="175"/>
                  </a:cubicBezTo>
                  <a:cubicBezTo>
                    <a:pt x="260" y="166"/>
                    <a:pt x="248" y="159"/>
                    <a:pt x="242" y="156"/>
                  </a:cubicBezTo>
                  <a:cubicBezTo>
                    <a:pt x="237" y="153"/>
                    <a:pt x="231" y="128"/>
                    <a:pt x="238" y="124"/>
                  </a:cubicBezTo>
                  <a:cubicBezTo>
                    <a:pt x="245" y="120"/>
                    <a:pt x="244" y="96"/>
                    <a:pt x="252" y="96"/>
                  </a:cubicBezTo>
                  <a:cubicBezTo>
                    <a:pt x="260" y="96"/>
                    <a:pt x="254" y="84"/>
                    <a:pt x="256" y="75"/>
                  </a:cubicBezTo>
                  <a:cubicBezTo>
                    <a:pt x="259" y="67"/>
                    <a:pt x="249" y="63"/>
                    <a:pt x="242" y="63"/>
                  </a:cubicBezTo>
                  <a:cubicBezTo>
                    <a:pt x="235" y="63"/>
                    <a:pt x="223" y="52"/>
                    <a:pt x="223" y="42"/>
                  </a:cubicBezTo>
                  <a:cubicBezTo>
                    <a:pt x="223" y="32"/>
                    <a:pt x="209" y="19"/>
                    <a:pt x="210" y="14"/>
                  </a:cubicBezTo>
                  <a:cubicBezTo>
                    <a:pt x="208" y="33"/>
                    <a:pt x="182" y="4"/>
                    <a:pt x="173" y="9"/>
                  </a:cubicBezTo>
                  <a:cubicBezTo>
                    <a:pt x="165" y="13"/>
                    <a:pt x="159" y="0"/>
                    <a:pt x="142" y="2"/>
                  </a:cubicBezTo>
                  <a:cubicBezTo>
                    <a:pt x="132" y="4"/>
                    <a:pt x="132" y="9"/>
                    <a:pt x="126" y="14"/>
                  </a:cubicBezTo>
                  <a:cubicBezTo>
                    <a:pt x="127" y="14"/>
                    <a:pt x="127" y="14"/>
                    <a:pt x="127" y="14"/>
                  </a:cubicBezTo>
                  <a:cubicBezTo>
                    <a:pt x="106" y="30"/>
                    <a:pt x="106" y="30"/>
                    <a:pt x="106" y="30"/>
                  </a:cubicBezTo>
                  <a:cubicBezTo>
                    <a:pt x="106" y="30"/>
                    <a:pt x="88" y="35"/>
                    <a:pt x="84" y="46"/>
                  </a:cubicBezTo>
                  <a:cubicBezTo>
                    <a:pt x="80" y="57"/>
                    <a:pt x="92" y="69"/>
                    <a:pt x="87" y="75"/>
                  </a:cubicBezTo>
                  <a:cubicBezTo>
                    <a:pt x="81" y="82"/>
                    <a:pt x="83" y="98"/>
                    <a:pt x="84" y="103"/>
                  </a:cubicBezTo>
                  <a:cubicBezTo>
                    <a:pt x="85" y="109"/>
                    <a:pt x="76" y="124"/>
                    <a:pt x="76" y="124"/>
                  </a:cubicBezTo>
                  <a:cubicBezTo>
                    <a:pt x="76" y="124"/>
                    <a:pt x="34" y="146"/>
                    <a:pt x="0" y="164"/>
                  </a:cubicBezTo>
                  <a:cubicBezTo>
                    <a:pt x="1" y="170"/>
                    <a:pt x="1" y="177"/>
                    <a:pt x="3" y="181"/>
                  </a:cubicBezTo>
                  <a:cubicBezTo>
                    <a:pt x="5" y="189"/>
                    <a:pt x="8" y="204"/>
                    <a:pt x="11" y="216"/>
                  </a:cubicBezTo>
                  <a:cubicBezTo>
                    <a:pt x="24" y="216"/>
                    <a:pt x="26" y="214"/>
                    <a:pt x="38" y="216"/>
                  </a:cubicBezTo>
                  <a:cubicBezTo>
                    <a:pt x="51" y="217"/>
                    <a:pt x="97" y="250"/>
                    <a:pt x="108" y="256"/>
                  </a:cubicBezTo>
                  <a:cubicBezTo>
                    <a:pt x="119" y="262"/>
                    <a:pt x="180" y="307"/>
                    <a:pt x="192" y="318"/>
                  </a:cubicBezTo>
                  <a:cubicBezTo>
                    <a:pt x="205" y="330"/>
                    <a:pt x="226" y="332"/>
                    <a:pt x="234" y="332"/>
                  </a:cubicBezTo>
                  <a:cubicBezTo>
                    <a:pt x="239" y="332"/>
                    <a:pt x="259" y="335"/>
                    <a:pt x="275" y="337"/>
                  </a:cubicBezTo>
                  <a:cubicBezTo>
                    <a:pt x="280" y="325"/>
                    <a:pt x="287" y="309"/>
                    <a:pt x="289" y="30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7" name="Freeform 97"/>
            <p:cNvSpPr>
              <a:spLocks/>
            </p:cNvSpPr>
            <p:nvPr/>
          </p:nvSpPr>
          <p:spPr bwMode="auto">
            <a:xfrm>
              <a:off x="13793788" y="7800975"/>
              <a:ext cx="88900" cy="84138"/>
            </a:xfrm>
            <a:custGeom>
              <a:avLst/>
              <a:gdLst>
                <a:gd name="T0" fmla="*/ 22 w 68"/>
                <a:gd name="T1" fmla="*/ 48 h 65"/>
                <a:gd name="T2" fmla="*/ 40 w 68"/>
                <a:gd name="T3" fmla="*/ 64 h 65"/>
                <a:gd name="T4" fmla="*/ 68 w 68"/>
                <a:gd name="T5" fmla="*/ 65 h 65"/>
                <a:gd name="T6" fmla="*/ 51 w 68"/>
                <a:gd name="T7" fmla="*/ 21 h 65"/>
                <a:gd name="T8" fmla="*/ 54 w 68"/>
                <a:gd name="T9" fmla="*/ 15 h 65"/>
                <a:gd name="T10" fmla="*/ 31 w 68"/>
                <a:gd name="T11" fmla="*/ 2 h 65"/>
                <a:gd name="T12" fmla="*/ 14 w 68"/>
                <a:gd name="T13" fmla="*/ 15 h 65"/>
                <a:gd name="T14" fmla="*/ 0 w 68"/>
                <a:gd name="T15" fmla="*/ 46 h 65"/>
                <a:gd name="T16" fmla="*/ 22 w 68"/>
                <a:gd name="T17"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5">
                  <a:moveTo>
                    <a:pt x="22" y="48"/>
                  </a:moveTo>
                  <a:cubicBezTo>
                    <a:pt x="40" y="64"/>
                    <a:pt x="40" y="64"/>
                    <a:pt x="40" y="64"/>
                  </a:cubicBezTo>
                  <a:cubicBezTo>
                    <a:pt x="68" y="65"/>
                    <a:pt x="68" y="65"/>
                    <a:pt x="68" y="65"/>
                  </a:cubicBezTo>
                  <a:cubicBezTo>
                    <a:pt x="61" y="49"/>
                    <a:pt x="51" y="26"/>
                    <a:pt x="51" y="21"/>
                  </a:cubicBezTo>
                  <a:cubicBezTo>
                    <a:pt x="51" y="19"/>
                    <a:pt x="52" y="17"/>
                    <a:pt x="54" y="15"/>
                  </a:cubicBezTo>
                  <a:cubicBezTo>
                    <a:pt x="44" y="6"/>
                    <a:pt x="39" y="0"/>
                    <a:pt x="31" y="2"/>
                  </a:cubicBezTo>
                  <a:cubicBezTo>
                    <a:pt x="20" y="3"/>
                    <a:pt x="19" y="10"/>
                    <a:pt x="14" y="15"/>
                  </a:cubicBezTo>
                  <a:cubicBezTo>
                    <a:pt x="12" y="18"/>
                    <a:pt x="5" y="34"/>
                    <a:pt x="0" y="46"/>
                  </a:cubicBezTo>
                  <a:cubicBezTo>
                    <a:pt x="12" y="47"/>
                    <a:pt x="22" y="48"/>
                    <a:pt x="22" y="4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8" name="Freeform 98"/>
            <p:cNvSpPr>
              <a:spLocks noEditPoints="1"/>
            </p:cNvSpPr>
            <p:nvPr/>
          </p:nvSpPr>
          <p:spPr bwMode="auto">
            <a:xfrm>
              <a:off x="11468101" y="6654800"/>
              <a:ext cx="666750" cy="557213"/>
            </a:xfrm>
            <a:custGeom>
              <a:avLst/>
              <a:gdLst>
                <a:gd name="T0" fmla="*/ 452 w 515"/>
                <a:gd name="T1" fmla="*/ 98 h 430"/>
                <a:gd name="T2" fmla="*/ 433 w 515"/>
                <a:gd name="T3" fmla="*/ 91 h 430"/>
                <a:gd name="T4" fmla="*/ 410 w 515"/>
                <a:gd name="T5" fmla="*/ 80 h 430"/>
                <a:gd name="T6" fmla="*/ 374 w 515"/>
                <a:gd name="T7" fmla="*/ 74 h 430"/>
                <a:gd name="T8" fmla="*/ 356 w 515"/>
                <a:gd name="T9" fmla="*/ 62 h 430"/>
                <a:gd name="T10" fmla="*/ 345 w 515"/>
                <a:gd name="T11" fmla="*/ 46 h 430"/>
                <a:gd name="T12" fmla="*/ 330 w 515"/>
                <a:gd name="T13" fmla="*/ 54 h 430"/>
                <a:gd name="T14" fmla="*/ 320 w 515"/>
                <a:gd name="T15" fmla="*/ 42 h 430"/>
                <a:gd name="T16" fmla="*/ 298 w 515"/>
                <a:gd name="T17" fmla="*/ 29 h 430"/>
                <a:gd name="T18" fmla="*/ 280 w 515"/>
                <a:gd name="T19" fmla="*/ 18 h 430"/>
                <a:gd name="T20" fmla="*/ 267 w 515"/>
                <a:gd name="T21" fmla="*/ 5 h 430"/>
                <a:gd name="T22" fmla="*/ 263 w 515"/>
                <a:gd name="T23" fmla="*/ 0 h 430"/>
                <a:gd name="T24" fmla="*/ 255 w 515"/>
                <a:gd name="T25" fmla="*/ 1 h 430"/>
                <a:gd name="T26" fmla="*/ 234 w 515"/>
                <a:gd name="T27" fmla="*/ 31 h 430"/>
                <a:gd name="T28" fmla="*/ 197 w 515"/>
                <a:gd name="T29" fmla="*/ 55 h 430"/>
                <a:gd name="T30" fmla="*/ 174 w 515"/>
                <a:gd name="T31" fmla="*/ 80 h 430"/>
                <a:gd name="T32" fmla="*/ 130 w 515"/>
                <a:gd name="T33" fmla="*/ 65 h 430"/>
                <a:gd name="T34" fmla="*/ 110 w 515"/>
                <a:gd name="T35" fmla="*/ 79 h 430"/>
                <a:gd name="T36" fmla="*/ 115 w 515"/>
                <a:gd name="T37" fmla="*/ 116 h 430"/>
                <a:gd name="T38" fmla="*/ 84 w 515"/>
                <a:gd name="T39" fmla="*/ 115 h 430"/>
                <a:gd name="T40" fmla="*/ 63 w 515"/>
                <a:gd name="T41" fmla="*/ 104 h 430"/>
                <a:gd name="T42" fmla="*/ 28 w 515"/>
                <a:gd name="T43" fmla="*/ 108 h 430"/>
                <a:gd name="T44" fmla="*/ 6 w 515"/>
                <a:gd name="T45" fmla="*/ 125 h 430"/>
                <a:gd name="T46" fmla="*/ 11 w 515"/>
                <a:gd name="T47" fmla="*/ 146 h 430"/>
                <a:gd name="T48" fmla="*/ 57 w 515"/>
                <a:gd name="T49" fmla="*/ 162 h 430"/>
                <a:gd name="T50" fmla="*/ 88 w 515"/>
                <a:gd name="T51" fmla="*/ 170 h 430"/>
                <a:gd name="T52" fmla="*/ 99 w 515"/>
                <a:gd name="T53" fmla="*/ 185 h 430"/>
                <a:gd name="T54" fmla="*/ 127 w 515"/>
                <a:gd name="T55" fmla="*/ 216 h 430"/>
                <a:gd name="T56" fmla="*/ 136 w 515"/>
                <a:gd name="T57" fmla="*/ 243 h 430"/>
                <a:gd name="T58" fmla="*/ 131 w 515"/>
                <a:gd name="T59" fmla="*/ 285 h 430"/>
                <a:gd name="T60" fmla="*/ 115 w 515"/>
                <a:gd name="T61" fmla="*/ 349 h 430"/>
                <a:gd name="T62" fmla="*/ 112 w 515"/>
                <a:gd name="T63" fmla="*/ 349 h 430"/>
                <a:gd name="T64" fmla="*/ 132 w 515"/>
                <a:gd name="T65" fmla="*/ 359 h 430"/>
                <a:gd name="T66" fmla="*/ 167 w 515"/>
                <a:gd name="T67" fmla="*/ 376 h 430"/>
                <a:gd name="T68" fmla="*/ 194 w 515"/>
                <a:gd name="T69" fmla="*/ 373 h 430"/>
                <a:gd name="T70" fmla="*/ 211 w 515"/>
                <a:gd name="T71" fmla="*/ 377 h 430"/>
                <a:gd name="T72" fmla="*/ 253 w 515"/>
                <a:gd name="T73" fmla="*/ 387 h 430"/>
                <a:gd name="T74" fmla="*/ 289 w 515"/>
                <a:gd name="T75" fmla="*/ 388 h 430"/>
                <a:gd name="T76" fmla="*/ 287 w 515"/>
                <a:gd name="T77" fmla="*/ 379 h 430"/>
                <a:gd name="T78" fmla="*/ 316 w 515"/>
                <a:gd name="T79" fmla="*/ 344 h 430"/>
                <a:gd name="T80" fmla="*/ 380 w 515"/>
                <a:gd name="T81" fmla="*/ 358 h 430"/>
                <a:gd name="T82" fmla="*/ 421 w 515"/>
                <a:gd name="T83" fmla="*/ 345 h 430"/>
                <a:gd name="T84" fmla="*/ 443 w 515"/>
                <a:gd name="T85" fmla="*/ 330 h 430"/>
                <a:gd name="T86" fmla="*/ 447 w 515"/>
                <a:gd name="T87" fmla="*/ 318 h 430"/>
                <a:gd name="T88" fmla="*/ 430 w 515"/>
                <a:gd name="T89" fmla="*/ 313 h 430"/>
                <a:gd name="T90" fmla="*/ 423 w 515"/>
                <a:gd name="T91" fmla="*/ 296 h 430"/>
                <a:gd name="T92" fmla="*/ 413 w 515"/>
                <a:gd name="T93" fmla="*/ 278 h 430"/>
                <a:gd name="T94" fmla="*/ 420 w 515"/>
                <a:gd name="T95" fmla="*/ 269 h 430"/>
                <a:gd name="T96" fmla="*/ 427 w 515"/>
                <a:gd name="T97" fmla="*/ 255 h 430"/>
                <a:gd name="T98" fmla="*/ 423 w 515"/>
                <a:gd name="T99" fmla="*/ 238 h 430"/>
                <a:gd name="T100" fmla="*/ 416 w 515"/>
                <a:gd name="T101" fmla="*/ 221 h 430"/>
                <a:gd name="T102" fmla="*/ 401 w 515"/>
                <a:gd name="T103" fmla="*/ 219 h 430"/>
                <a:gd name="T104" fmla="*/ 396 w 515"/>
                <a:gd name="T105" fmla="*/ 208 h 430"/>
                <a:gd name="T106" fmla="*/ 419 w 515"/>
                <a:gd name="T107" fmla="*/ 179 h 430"/>
                <a:gd name="T108" fmla="*/ 437 w 515"/>
                <a:gd name="T109" fmla="*/ 165 h 430"/>
                <a:gd name="T110" fmla="*/ 444 w 515"/>
                <a:gd name="T111" fmla="*/ 138 h 430"/>
                <a:gd name="T112" fmla="*/ 459 w 515"/>
                <a:gd name="T113" fmla="*/ 109 h 430"/>
                <a:gd name="T114" fmla="*/ 452 w 515"/>
                <a:gd name="T115" fmla="*/ 98 h 430"/>
                <a:gd name="T116" fmla="*/ 507 w 515"/>
                <a:gd name="T117" fmla="*/ 362 h 430"/>
                <a:gd name="T118" fmla="*/ 485 w 515"/>
                <a:gd name="T119" fmla="*/ 381 h 430"/>
                <a:gd name="T120" fmla="*/ 500 w 515"/>
                <a:gd name="T121" fmla="*/ 428 h 430"/>
                <a:gd name="T122" fmla="*/ 507 w 515"/>
                <a:gd name="T123" fmla="*/ 36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5" h="430">
                  <a:moveTo>
                    <a:pt x="452" y="98"/>
                  </a:moveTo>
                  <a:cubicBezTo>
                    <a:pt x="447" y="98"/>
                    <a:pt x="443" y="91"/>
                    <a:pt x="433" y="91"/>
                  </a:cubicBezTo>
                  <a:cubicBezTo>
                    <a:pt x="423" y="91"/>
                    <a:pt x="415" y="87"/>
                    <a:pt x="410" y="80"/>
                  </a:cubicBezTo>
                  <a:cubicBezTo>
                    <a:pt x="405" y="74"/>
                    <a:pt x="381" y="73"/>
                    <a:pt x="374" y="74"/>
                  </a:cubicBezTo>
                  <a:cubicBezTo>
                    <a:pt x="366" y="76"/>
                    <a:pt x="363" y="61"/>
                    <a:pt x="356" y="62"/>
                  </a:cubicBezTo>
                  <a:cubicBezTo>
                    <a:pt x="348" y="64"/>
                    <a:pt x="345" y="52"/>
                    <a:pt x="345" y="46"/>
                  </a:cubicBezTo>
                  <a:cubicBezTo>
                    <a:pt x="345" y="40"/>
                    <a:pt x="337" y="51"/>
                    <a:pt x="330" y="54"/>
                  </a:cubicBezTo>
                  <a:cubicBezTo>
                    <a:pt x="323" y="57"/>
                    <a:pt x="320" y="47"/>
                    <a:pt x="320" y="42"/>
                  </a:cubicBezTo>
                  <a:cubicBezTo>
                    <a:pt x="319" y="38"/>
                    <a:pt x="305" y="33"/>
                    <a:pt x="298" y="29"/>
                  </a:cubicBezTo>
                  <a:cubicBezTo>
                    <a:pt x="291" y="25"/>
                    <a:pt x="283" y="13"/>
                    <a:pt x="280" y="18"/>
                  </a:cubicBezTo>
                  <a:cubicBezTo>
                    <a:pt x="277" y="23"/>
                    <a:pt x="268" y="10"/>
                    <a:pt x="267" y="5"/>
                  </a:cubicBezTo>
                  <a:cubicBezTo>
                    <a:pt x="267" y="1"/>
                    <a:pt x="264" y="2"/>
                    <a:pt x="263" y="0"/>
                  </a:cubicBezTo>
                  <a:cubicBezTo>
                    <a:pt x="260" y="1"/>
                    <a:pt x="258" y="1"/>
                    <a:pt x="255" y="1"/>
                  </a:cubicBezTo>
                  <a:cubicBezTo>
                    <a:pt x="242" y="0"/>
                    <a:pt x="232" y="10"/>
                    <a:pt x="234" y="31"/>
                  </a:cubicBezTo>
                  <a:cubicBezTo>
                    <a:pt x="236" y="52"/>
                    <a:pt x="219" y="54"/>
                    <a:pt x="197" y="55"/>
                  </a:cubicBezTo>
                  <a:cubicBezTo>
                    <a:pt x="176" y="57"/>
                    <a:pt x="183" y="74"/>
                    <a:pt x="174" y="80"/>
                  </a:cubicBezTo>
                  <a:cubicBezTo>
                    <a:pt x="166" y="87"/>
                    <a:pt x="134" y="77"/>
                    <a:pt x="130" y="65"/>
                  </a:cubicBezTo>
                  <a:cubicBezTo>
                    <a:pt x="126" y="54"/>
                    <a:pt x="98" y="65"/>
                    <a:pt x="110" y="79"/>
                  </a:cubicBezTo>
                  <a:cubicBezTo>
                    <a:pt x="122" y="92"/>
                    <a:pt x="121" y="111"/>
                    <a:pt x="115" y="116"/>
                  </a:cubicBezTo>
                  <a:cubicBezTo>
                    <a:pt x="108" y="122"/>
                    <a:pt x="93" y="108"/>
                    <a:pt x="84" y="115"/>
                  </a:cubicBezTo>
                  <a:cubicBezTo>
                    <a:pt x="75" y="122"/>
                    <a:pt x="74" y="108"/>
                    <a:pt x="63" y="104"/>
                  </a:cubicBezTo>
                  <a:cubicBezTo>
                    <a:pt x="51" y="100"/>
                    <a:pt x="46" y="110"/>
                    <a:pt x="28" y="108"/>
                  </a:cubicBezTo>
                  <a:cubicBezTo>
                    <a:pt x="10" y="106"/>
                    <a:pt x="0" y="117"/>
                    <a:pt x="6" y="125"/>
                  </a:cubicBezTo>
                  <a:cubicBezTo>
                    <a:pt x="13" y="132"/>
                    <a:pt x="5" y="140"/>
                    <a:pt x="11" y="146"/>
                  </a:cubicBezTo>
                  <a:cubicBezTo>
                    <a:pt x="16" y="153"/>
                    <a:pt x="40" y="152"/>
                    <a:pt x="57" y="162"/>
                  </a:cubicBezTo>
                  <a:cubicBezTo>
                    <a:pt x="75" y="171"/>
                    <a:pt x="79" y="163"/>
                    <a:pt x="88" y="170"/>
                  </a:cubicBezTo>
                  <a:cubicBezTo>
                    <a:pt x="97" y="177"/>
                    <a:pt x="99" y="172"/>
                    <a:pt x="99" y="185"/>
                  </a:cubicBezTo>
                  <a:cubicBezTo>
                    <a:pt x="100" y="198"/>
                    <a:pt x="110" y="211"/>
                    <a:pt x="127" y="216"/>
                  </a:cubicBezTo>
                  <a:cubicBezTo>
                    <a:pt x="144" y="220"/>
                    <a:pt x="131" y="232"/>
                    <a:pt x="136" y="243"/>
                  </a:cubicBezTo>
                  <a:cubicBezTo>
                    <a:pt x="142" y="255"/>
                    <a:pt x="129" y="271"/>
                    <a:pt x="131" y="285"/>
                  </a:cubicBezTo>
                  <a:cubicBezTo>
                    <a:pt x="134" y="299"/>
                    <a:pt x="123" y="345"/>
                    <a:pt x="115" y="349"/>
                  </a:cubicBezTo>
                  <a:cubicBezTo>
                    <a:pt x="114" y="349"/>
                    <a:pt x="113" y="349"/>
                    <a:pt x="112" y="349"/>
                  </a:cubicBezTo>
                  <a:cubicBezTo>
                    <a:pt x="120" y="353"/>
                    <a:pt x="128" y="356"/>
                    <a:pt x="132" y="359"/>
                  </a:cubicBezTo>
                  <a:cubicBezTo>
                    <a:pt x="140" y="364"/>
                    <a:pt x="156" y="369"/>
                    <a:pt x="167" y="376"/>
                  </a:cubicBezTo>
                  <a:cubicBezTo>
                    <a:pt x="177" y="382"/>
                    <a:pt x="194" y="381"/>
                    <a:pt x="194" y="373"/>
                  </a:cubicBezTo>
                  <a:cubicBezTo>
                    <a:pt x="194" y="365"/>
                    <a:pt x="205" y="370"/>
                    <a:pt x="211" y="377"/>
                  </a:cubicBezTo>
                  <a:cubicBezTo>
                    <a:pt x="217" y="383"/>
                    <a:pt x="241" y="384"/>
                    <a:pt x="253" y="387"/>
                  </a:cubicBezTo>
                  <a:cubicBezTo>
                    <a:pt x="262" y="389"/>
                    <a:pt x="276" y="388"/>
                    <a:pt x="289" y="388"/>
                  </a:cubicBezTo>
                  <a:cubicBezTo>
                    <a:pt x="288" y="385"/>
                    <a:pt x="288" y="382"/>
                    <a:pt x="287" y="379"/>
                  </a:cubicBezTo>
                  <a:cubicBezTo>
                    <a:pt x="280" y="359"/>
                    <a:pt x="299" y="347"/>
                    <a:pt x="316" y="344"/>
                  </a:cubicBezTo>
                  <a:cubicBezTo>
                    <a:pt x="333" y="341"/>
                    <a:pt x="370" y="352"/>
                    <a:pt x="380" y="358"/>
                  </a:cubicBezTo>
                  <a:cubicBezTo>
                    <a:pt x="390" y="364"/>
                    <a:pt x="404" y="363"/>
                    <a:pt x="421" y="345"/>
                  </a:cubicBezTo>
                  <a:cubicBezTo>
                    <a:pt x="430" y="335"/>
                    <a:pt x="437" y="332"/>
                    <a:pt x="443" y="330"/>
                  </a:cubicBezTo>
                  <a:cubicBezTo>
                    <a:pt x="443" y="326"/>
                    <a:pt x="445" y="322"/>
                    <a:pt x="447" y="318"/>
                  </a:cubicBezTo>
                  <a:cubicBezTo>
                    <a:pt x="449" y="312"/>
                    <a:pt x="438" y="314"/>
                    <a:pt x="430" y="313"/>
                  </a:cubicBezTo>
                  <a:cubicBezTo>
                    <a:pt x="423" y="312"/>
                    <a:pt x="417" y="304"/>
                    <a:pt x="423" y="296"/>
                  </a:cubicBezTo>
                  <a:cubicBezTo>
                    <a:pt x="428" y="287"/>
                    <a:pt x="418" y="286"/>
                    <a:pt x="413" y="278"/>
                  </a:cubicBezTo>
                  <a:cubicBezTo>
                    <a:pt x="407" y="269"/>
                    <a:pt x="415" y="272"/>
                    <a:pt x="420" y="269"/>
                  </a:cubicBezTo>
                  <a:cubicBezTo>
                    <a:pt x="424" y="267"/>
                    <a:pt x="430" y="257"/>
                    <a:pt x="427" y="255"/>
                  </a:cubicBezTo>
                  <a:cubicBezTo>
                    <a:pt x="423" y="253"/>
                    <a:pt x="420" y="247"/>
                    <a:pt x="423" y="238"/>
                  </a:cubicBezTo>
                  <a:cubicBezTo>
                    <a:pt x="426" y="229"/>
                    <a:pt x="416" y="228"/>
                    <a:pt x="416" y="221"/>
                  </a:cubicBezTo>
                  <a:cubicBezTo>
                    <a:pt x="416" y="214"/>
                    <a:pt x="408" y="211"/>
                    <a:pt x="401" y="219"/>
                  </a:cubicBezTo>
                  <a:cubicBezTo>
                    <a:pt x="394" y="228"/>
                    <a:pt x="391" y="222"/>
                    <a:pt x="396" y="208"/>
                  </a:cubicBezTo>
                  <a:cubicBezTo>
                    <a:pt x="401" y="194"/>
                    <a:pt x="417" y="187"/>
                    <a:pt x="419" y="179"/>
                  </a:cubicBezTo>
                  <a:cubicBezTo>
                    <a:pt x="420" y="172"/>
                    <a:pt x="430" y="165"/>
                    <a:pt x="437" y="165"/>
                  </a:cubicBezTo>
                  <a:cubicBezTo>
                    <a:pt x="444" y="165"/>
                    <a:pt x="442" y="148"/>
                    <a:pt x="444" y="138"/>
                  </a:cubicBezTo>
                  <a:cubicBezTo>
                    <a:pt x="447" y="128"/>
                    <a:pt x="448" y="118"/>
                    <a:pt x="459" y="109"/>
                  </a:cubicBezTo>
                  <a:cubicBezTo>
                    <a:pt x="469" y="101"/>
                    <a:pt x="456" y="97"/>
                    <a:pt x="452" y="98"/>
                  </a:cubicBezTo>
                  <a:close/>
                  <a:moveTo>
                    <a:pt x="507" y="362"/>
                  </a:moveTo>
                  <a:cubicBezTo>
                    <a:pt x="501" y="362"/>
                    <a:pt x="500" y="372"/>
                    <a:pt x="485" y="381"/>
                  </a:cubicBezTo>
                  <a:cubicBezTo>
                    <a:pt x="471" y="390"/>
                    <a:pt x="485" y="430"/>
                    <a:pt x="500" y="428"/>
                  </a:cubicBezTo>
                  <a:cubicBezTo>
                    <a:pt x="515" y="426"/>
                    <a:pt x="513" y="363"/>
                    <a:pt x="507" y="36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99" name="Freeform 99"/>
            <p:cNvSpPr>
              <a:spLocks/>
            </p:cNvSpPr>
            <p:nvPr/>
          </p:nvSpPr>
          <p:spPr bwMode="auto">
            <a:xfrm>
              <a:off x="7554913" y="8566150"/>
              <a:ext cx="106363" cy="58738"/>
            </a:xfrm>
            <a:custGeom>
              <a:avLst/>
              <a:gdLst>
                <a:gd name="T0" fmla="*/ 80 w 82"/>
                <a:gd name="T1" fmla="*/ 18 h 45"/>
                <a:gd name="T2" fmla="*/ 42 w 82"/>
                <a:gd name="T3" fmla="*/ 8 h 45"/>
                <a:gd name="T4" fmla="*/ 27 w 82"/>
                <a:gd name="T5" fmla="*/ 0 h 45"/>
                <a:gd name="T6" fmla="*/ 25 w 82"/>
                <a:gd name="T7" fmla="*/ 1 h 45"/>
                <a:gd name="T8" fmla="*/ 0 w 82"/>
                <a:gd name="T9" fmla="*/ 22 h 45"/>
                <a:gd name="T10" fmla="*/ 69 w 82"/>
                <a:gd name="T11" fmla="*/ 45 h 45"/>
                <a:gd name="T12" fmla="*/ 80 w 82"/>
                <a:gd name="T13" fmla="*/ 40 h 45"/>
                <a:gd name="T14" fmla="*/ 80 w 82"/>
                <a:gd name="T15" fmla="*/ 18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5">
                  <a:moveTo>
                    <a:pt x="80" y="18"/>
                  </a:moveTo>
                  <a:cubicBezTo>
                    <a:pt x="74" y="9"/>
                    <a:pt x="59" y="19"/>
                    <a:pt x="42" y="8"/>
                  </a:cubicBezTo>
                  <a:cubicBezTo>
                    <a:pt x="38" y="5"/>
                    <a:pt x="32" y="2"/>
                    <a:pt x="27" y="0"/>
                  </a:cubicBezTo>
                  <a:cubicBezTo>
                    <a:pt x="26" y="0"/>
                    <a:pt x="26" y="1"/>
                    <a:pt x="25" y="1"/>
                  </a:cubicBezTo>
                  <a:cubicBezTo>
                    <a:pt x="22" y="2"/>
                    <a:pt x="11" y="12"/>
                    <a:pt x="0" y="22"/>
                  </a:cubicBezTo>
                  <a:cubicBezTo>
                    <a:pt x="12" y="31"/>
                    <a:pt x="57" y="45"/>
                    <a:pt x="69" y="45"/>
                  </a:cubicBezTo>
                  <a:cubicBezTo>
                    <a:pt x="74" y="45"/>
                    <a:pt x="77" y="43"/>
                    <a:pt x="80" y="40"/>
                  </a:cubicBezTo>
                  <a:cubicBezTo>
                    <a:pt x="82" y="29"/>
                    <a:pt x="82" y="20"/>
                    <a:pt x="80" y="1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0" name="Freeform 100"/>
            <p:cNvSpPr>
              <a:spLocks/>
            </p:cNvSpPr>
            <p:nvPr/>
          </p:nvSpPr>
          <p:spPr bwMode="auto">
            <a:xfrm>
              <a:off x="7589838" y="8482013"/>
              <a:ext cx="277813" cy="153988"/>
            </a:xfrm>
            <a:custGeom>
              <a:avLst/>
              <a:gdLst>
                <a:gd name="T0" fmla="*/ 90 w 215"/>
                <a:gd name="T1" fmla="*/ 107 h 120"/>
                <a:gd name="T2" fmla="*/ 102 w 215"/>
                <a:gd name="T3" fmla="*/ 85 h 120"/>
                <a:gd name="T4" fmla="*/ 140 w 215"/>
                <a:gd name="T5" fmla="*/ 68 h 120"/>
                <a:gd name="T6" fmla="*/ 174 w 215"/>
                <a:gd name="T7" fmla="*/ 61 h 120"/>
                <a:gd name="T8" fmla="*/ 215 w 215"/>
                <a:gd name="T9" fmla="*/ 44 h 120"/>
                <a:gd name="T10" fmla="*/ 176 w 215"/>
                <a:gd name="T11" fmla="*/ 17 h 120"/>
                <a:gd name="T12" fmla="*/ 101 w 215"/>
                <a:gd name="T13" fmla="*/ 15 h 120"/>
                <a:gd name="T14" fmla="*/ 35 w 215"/>
                <a:gd name="T15" fmla="*/ 19 h 120"/>
                <a:gd name="T16" fmla="*/ 35 w 215"/>
                <a:gd name="T17" fmla="*/ 19 h 120"/>
                <a:gd name="T18" fmla="*/ 16 w 215"/>
                <a:gd name="T19" fmla="*/ 39 h 120"/>
                <a:gd name="T20" fmla="*/ 0 w 215"/>
                <a:gd name="T21" fmla="*/ 66 h 120"/>
                <a:gd name="T22" fmla="*/ 15 w 215"/>
                <a:gd name="T23" fmla="*/ 74 h 120"/>
                <a:gd name="T24" fmla="*/ 53 w 215"/>
                <a:gd name="T25" fmla="*/ 84 h 120"/>
                <a:gd name="T26" fmla="*/ 53 w 215"/>
                <a:gd name="T27" fmla="*/ 106 h 120"/>
                <a:gd name="T28" fmla="*/ 64 w 215"/>
                <a:gd name="T29" fmla="*/ 106 h 120"/>
                <a:gd name="T30" fmla="*/ 67 w 215"/>
                <a:gd name="T31" fmla="*/ 120 h 120"/>
                <a:gd name="T32" fmla="*/ 80 w 215"/>
                <a:gd name="T33" fmla="*/ 117 h 120"/>
                <a:gd name="T34" fmla="*/ 90 w 215"/>
                <a:gd name="T35" fmla="*/ 10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20">
                  <a:moveTo>
                    <a:pt x="90" y="107"/>
                  </a:moveTo>
                  <a:cubicBezTo>
                    <a:pt x="92" y="104"/>
                    <a:pt x="81" y="87"/>
                    <a:pt x="102" y="85"/>
                  </a:cubicBezTo>
                  <a:cubicBezTo>
                    <a:pt x="122" y="84"/>
                    <a:pt x="137" y="81"/>
                    <a:pt x="140" y="68"/>
                  </a:cubicBezTo>
                  <a:cubicBezTo>
                    <a:pt x="143" y="56"/>
                    <a:pt x="167" y="62"/>
                    <a:pt x="174" y="61"/>
                  </a:cubicBezTo>
                  <a:cubicBezTo>
                    <a:pt x="179" y="60"/>
                    <a:pt x="197" y="44"/>
                    <a:pt x="215" y="44"/>
                  </a:cubicBezTo>
                  <a:cubicBezTo>
                    <a:pt x="215" y="27"/>
                    <a:pt x="192" y="33"/>
                    <a:pt x="176" y="17"/>
                  </a:cubicBezTo>
                  <a:cubicBezTo>
                    <a:pt x="159" y="0"/>
                    <a:pt x="121" y="7"/>
                    <a:pt x="101" y="15"/>
                  </a:cubicBezTo>
                  <a:cubicBezTo>
                    <a:pt x="81" y="23"/>
                    <a:pt x="57" y="7"/>
                    <a:pt x="35" y="19"/>
                  </a:cubicBezTo>
                  <a:cubicBezTo>
                    <a:pt x="35" y="19"/>
                    <a:pt x="35" y="19"/>
                    <a:pt x="35" y="19"/>
                  </a:cubicBezTo>
                  <a:cubicBezTo>
                    <a:pt x="30" y="25"/>
                    <a:pt x="23" y="33"/>
                    <a:pt x="16" y="39"/>
                  </a:cubicBezTo>
                  <a:cubicBezTo>
                    <a:pt x="1" y="51"/>
                    <a:pt x="5" y="63"/>
                    <a:pt x="0" y="66"/>
                  </a:cubicBezTo>
                  <a:cubicBezTo>
                    <a:pt x="5" y="68"/>
                    <a:pt x="11" y="71"/>
                    <a:pt x="15" y="74"/>
                  </a:cubicBezTo>
                  <a:cubicBezTo>
                    <a:pt x="32" y="85"/>
                    <a:pt x="47" y="75"/>
                    <a:pt x="53" y="84"/>
                  </a:cubicBezTo>
                  <a:cubicBezTo>
                    <a:pt x="55" y="86"/>
                    <a:pt x="55" y="95"/>
                    <a:pt x="53" y="106"/>
                  </a:cubicBezTo>
                  <a:cubicBezTo>
                    <a:pt x="56" y="104"/>
                    <a:pt x="58" y="102"/>
                    <a:pt x="64" y="106"/>
                  </a:cubicBezTo>
                  <a:cubicBezTo>
                    <a:pt x="68" y="110"/>
                    <a:pt x="67" y="115"/>
                    <a:pt x="67" y="120"/>
                  </a:cubicBezTo>
                  <a:cubicBezTo>
                    <a:pt x="80" y="117"/>
                    <a:pt x="80" y="117"/>
                    <a:pt x="80" y="117"/>
                  </a:cubicBezTo>
                  <a:cubicBezTo>
                    <a:pt x="80" y="117"/>
                    <a:pt x="89" y="110"/>
                    <a:pt x="90" y="10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1" name="Freeform 101"/>
            <p:cNvSpPr>
              <a:spLocks/>
            </p:cNvSpPr>
            <p:nvPr/>
          </p:nvSpPr>
          <p:spPr bwMode="auto">
            <a:xfrm>
              <a:off x="6323013" y="7677150"/>
              <a:ext cx="1387475" cy="862013"/>
            </a:xfrm>
            <a:custGeom>
              <a:avLst/>
              <a:gdLst>
                <a:gd name="T0" fmla="*/ 938 w 1071"/>
                <a:gd name="T1" fmla="*/ 623 h 666"/>
                <a:gd name="T2" fmla="*/ 924 w 1071"/>
                <a:gd name="T3" fmla="*/ 563 h 666"/>
                <a:gd name="T4" fmla="*/ 1010 w 1071"/>
                <a:gd name="T5" fmla="*/ 541 h 666"/>
                <a:gd name="T6" fmla="*/ 1042 w 1071"/>
                <a:gd name="T7" fmla="*/ 504 h 666"/>
                <a:gd name="T8" fmla="*/ 1068 w 1071"/>
                <a:gd name="T9" fmla="*/ 435 h 666"/>
                <a:gd name="T10" fmla="*/ 982 w 1071"/>
                <a:gd name="T11" fmla="*/ 429 h 666"/>
                <a:gd name="T12" fmla="*/ 927 w 1071"/>
                <a:gd name="T13" fmla="*/ 502 h 666"/>
                <a:gd name="T14" fmla="*/ 877 w 1071"/>
                <a:gd name="T15" fmla="*/ 530 h 666"/>
                <a:gd name="T16" fmla="*/ 755 w 1071"/>
                <a:gd name="T17" fmla="*/ 529 h 666"/>
                <a:gd name="T18" fmla="*/ 697 w 1071"/>
                <a:gd name="T19" fmla="*/ 447 h 666"/>
                <a:gd name="T20" fmla="*/ 695 w 1071"/>
                <a:gd name="T21" fmla="*/ 280 h 666"/>
                <a:gd name="T22" fmla="*/ 684 w 1071"/>
                <a:gd name="T23" fmla="*/ 260 h 666"/>
                <a:gd name="T24" fmla="*/ 625 w 1071"/>
                <a:gd name="T25" fmla="*/ 221 h 666"/>
                <a:gd name="T26" fmla="*/ 583 w 1071"/>
                <a:gd name="T27" fmla="*/ 147 h 666"/>
                <a:gd name="T28" fmla="*/ 493 w 1071"/>
                <a:gd name="T29" fmla="*/ 144 h 666"/>
                <a:gd name="T30" fmla="*/ 440 w 1071"/>
                <a:gd name="T31" fmla="*/ 100 h 666"/>
                <a:gd name="T32" fmla="*/ 377 w 1071"/>
                <a:gd name="T33" fmla="*/ 37 h 666"/>
                <a:gd name="T34" fmla="*/ 310 w 1071"/>
                <a:gd name="T35" fmla="*/ 52 h 666"/>
                <a:gd name="T36" fmla="*/ 120 w 1071"/>
                <a:gd name="T37" fmla="*/ 21 h 666"/>
                <a:gd name="T38" fmla="*/ 0 w 1071"/>
                <a:gd name="T39" fmla="*/ 11 h 666"/>
                <a:gd name="T40" fmla="*/ 48 w 1071"/>
                <a:gd name="T41" fmla="*/ 109 h 666"/>
                <a:gd name="T42" fmla="*/ 109 w 1071"/>
                <a:gd name="T43" fmla="*/ 191 h 666"/>
                <a:gd name="T44" fmla="*/ 124 w 1071"/>
                <a:gd name="T45" fmla="*/ 226 h 666"/>
                <a:gd name="T46" fmla="*/ 173 w 1071"/>
                <a:gd name="T47" fmla="*/ 293 h 666"/>
                <a:gd name="T48" fmla="*/ 251 w 1071"/>
                <a:gd name="T49" fmla="*/ 374 h 666"/>
                <a:gd name="T50" fmla="*/ 260 w 1071"/>
                <a:gd name="T51" fmla="*/ 335 h 666"/>
                <a:gd name="T52" fmla="*/ 222 w 1071"/>
                <a:gd name="T53" fmla="*/ 291 h 666"/>
                <a:gd name="T54" fmla="*/ 160 w 1071"/>
                <a:gd name="T55" fmla="*/ 188 h 666"/>
                <a:gd name="T56" fmla="*/ 136 w 1071"/>
                <a:gd name="T57" fmla="*/ 132 h 666"/>
                <a:gd name="T58" fmla="*/ 89 w 1071"/>
                <a:gd name="T59" fmla="*/ 93 h 666"/>
                <a:gd name="T60" fmla="*/ 90 w 1071"/>
                <a:gd name="T61" fmla="*/ 36 h 666"/>
                <a:gd name="T62" fmla="*/ 121 w 1071"/>
                <a:gd name="T63" fmla="*/ 50 h 666"/>
                <a:gd name="T64" fmla="*/ 151 w 1071"/>
                <a:gd name="T65" fmla="*/ 100 h 666"/>
                <a:gd name="T66" fmla="*/ 173 w 1071"/>
                <a:gd name="T67" fmla="*/ 149 h 666"/>
                <a:gd name="T68" fmla="*/ 228 w 1071"/>
                <a:gd name="T69" fmla="*/ 189 h 666"/>
                <a:gd name="T70" fmla="*/ 269 w 1071"/>
                <a:gd name="T71" fmla="*/ 231 h 666"/>
                <a:gd name="T72" fmla="*/ 297 w 1071"/>
                <a:gd name="T73" fmla="*/ 280 h 666"/>
                <a:gd name="T74" fmla="*/ 401 w 1071"/>
                <a:gd name="T75" fmla="*/ 390 h 666"/>
                <a:gd name="T76" fmla="*/ 417 w 1071"/>
                <a:gd name="T77" fmla="*/ 454 h 666"/>
                <a:gd name="T78" fmla="*/ 434 w 1071"/>
                <a:gd name="T79" fmla="*/ 511 h 666"/>
                <a:gd name="T80" fmla="*/ 541 w 1071"/>
                <a:gd name="T81" fmla="*/ 562 h 666"/>
                <a:gd name="T82" fmla="*/ 690 w 1071"/>
                <a:gd name="T83" fmla="*/ 632 h 666"/>
                <a:gd name="T84" fmla="*/ 825 w 1071"/>
                <a:gd name="T85" fmla="*/ 637 h 666"/>
                <a:gd name="T86" fmla="*/ 891 w 1071"/>
                <a:gd name="T87" fmla="*/ 62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666">
                  <a:moveTo>
                    <a:pt x="891" y="628"/>
                  </a:moveTo>
                  <a:cubicBezTo>
                    <a:pt x="895" y="628"/>
                    <a:pt x="934" y="633"/>
                    <a:pt x="938" y="623"/>
                  </a:cubicBezTo>
                  <a:cubicBezTo>
                    <a:pt x="942" y="613"/>
                    <a:pt x="909" y="592"/>
                    <a:pt x="912" y="589"/>
                  </a:cubicBezTo>
                  <a:cubicBezTo>
                    <a:pt x="916" y="587"/>
                    <a:pt x="918" y="563"/>
                    <a:pt x="924" y="563"/>
                  </a:cubicBezTo>
                  <a:cubicBezTo>
                    <a:pt x="930" y="563"/>
                    <a:pt x="985" y="564"/>
                    <a:pt x="988" y="563"/>
                  </a:cubicBezTo>
                  <a:cubicBezTo>
                    <a:pt x="991" y="561"/>
                    <a:pt x="1001" y="542"/>
                    <a:pt x="1010" y="541"/>
                  </a:cubicBezTo>
                  <a:cubicBezTo>
                    <a:pt x="1014" y="541"/>
                    <a:pt x="1021" y="546"/>
                    <a:pt x="1027" y="551"/>
                  </a:cubicBezTo>
                  <a:cubicBezTo>
                    <a:pt x="1037" y="542"/>
                    <a:pt x="1040" y="521"/>
                    <a:pt x="1042" y="504"/>
                  </a:cubicBezTo>
                  <a:cubicBezTo>
                    <a:pt x="1045" y="483"/>
                    <a:pt x="1038" y="476"/>
                    <a:pt x="1049" y="464"/>
                  </a:cubicBezTo>
                  <a:cubicBezTo>
                    <a:pt x="1060" y="452"/>
                    <a:pt x="1071" y="451"/>
                    <a:pt x="1068" y="435"/>
                  </a:cubicBezTo>
                  <a:cubicBezTo>
                    <a:pt x="1065" y="419"/>
                    <a:pt x="1050" y="435"/>
                    <a:pt x="1038" y="427"/>
                  </a:cubicBezTo>
                  <a:cubicBezTo>
                    <a:pt x="1025" y="419"/>
                    <a:pt x="1014" y="425"/>
                    <a:pt x="982" y="429"/>
                  </a:cubicBezTo>
                  <a:cubicBezTo>
                    <a:pt x="950" y="434"/>
                    <a:pt x="935" y="447"/>
                    <a:pt x="937" y="470"/>
                  </a:cubicBezTo>
                  <a:cubicBezTo>
                    <a:pt x="939" y="493"/>
                    <a:pt x="926" y="483"/>
                    <a:pt x="927" y="502"/>
                  </a:cubicBezTo>
                  <a:cubicBezTo>
                    <a:pt x="928" y="522"/>
                    <a:pt x="902" y="522"/>
                    <a:pt x="903" y="534"/>
                  </a:cubicBezTo>
                  <a:cubicBezTo>
                    <a:pt x="905" y="546"/>
                    <a:pt x="883" y="534"/>
                    <a:pt x="877" y="530"/>
                  </a:cubicBezTo>
                  <a:cubicBezTo>
                    <a:pt x="871" y="526"/>
                    <a:pt x="804" y="546"/>
                    <a:pt x="794" y="548"/>
                  </a:cubicBezTo>
                  <a:cubicBezTo>
                    <a:pt x="785" y="550"/>
                    <a:pt x="768" y="529"/>
                    <a:pt x="755" y="529"/>
                  </a:cubicBezTo>
                  <a:cubicBezTo>
                    <a:pt x="741" y="530"/>
                    <a:pt x="736" y="510"/>
                    <a:pt x="734" y="493"/>
                  </a:cubicBezTo>
                  <a:cubicBezTo>
                    <a:pt x="733" y="477"/>
                    <a:pt x="708" y="462"/>
                    <a:pt x="697" y="447"/>
                  </a:cubicBezTo>
                  <a:cubicBezTo>
                    <a:pt x="686" y="433"/>
                    <a:pt x="684" y="400"/>
                    <a:pt x="684" y="379"/>
                  </a:cubicBezTo>
                  <a:cubicBezTo>
                    <a:pt x="683" y="358"/>
                    <a:pt x="680" y="322"/>
                    <a:pt x="695" y="280"/>
                  </a:cubicBezTo>
                  <a:cubicBezTo>
                    <a:pt x="697" y="275"/>
                    <a:pt x="698" y="270"/>
                    <a:pt x="698" y="266"/>
                  </a:cubicBezTo>
                  <a:cubicBezTo>
                    <a:pt x="693" y="262"/>
                    <a:pt x="688" y="260"/>
                    <a:pt x="684" y="260"/>
                  </a:cubicBezTo>
                  <a:cubicBezTo>
                    <a:pt x="670" y="261"/>
                    <a:pt x="640" y="243"/>
                    <a:pt x="635" y="243"/>
                  </a:cubicBezTo>
                  <a:cubicBezTo>
                    <a:pt x="629" y="243"/>
                    <a:pt x="630" y="229"/>
                    <a:pt x="625" y="221"/>
                  </a:cubicBezTo>
                  <a:cubicBezTo>
                    <a:pt x="620" y="214"/>
                    <a:pt x="623" y="199"/>
                    <a:pt x="616" y="194"/>
                  </a:cubicBezTo>
                  <a:cubicBezTo>
                    <a:pt x="610" y="190"/>
                    <a:pt x="590" y="170"/>
                    <a:pt x="583" y="147"/>
                  </a:cubicBezTo>
                  <a:cubicBezTo>
                    <a:pt x="576" y="124"/>
                    <a:pt x="535" y="112"/>
                    <a:pt x="520" y="111"/>
                  </a:cubicBezTo>
                  <a:cubicBezTo>
                    <a:pt x="505" y="110"/>
                    <a:pt x="497" y="142"/>
                    <a:pt x="493" y="144"/>
                  </a:cubicBezTo>
                  <a:cubicBezTo>
                    <a:pt x="489" y="145"/>
                    <a:pt x="460" y="127"/>
                    <a:pt x="452" y="123"/>
                  </a:cubicBezTo>
                  <a:cubicBezTo>
                    <a:pt x="444" y="119"/>
                    <a:pt x="440" y="110"/>
                    <a:pt x="440" y="100"/>
                  </a:cubicBezTo>
                  <a:cubicBezTo>
                    <a:pt x="440" y="90"/>
                    <a:pt x="422" y="74"/>
                    <a:pt x="417" y="73"/>
                  </a:cubicBezTo>
                  <a:cubicBezTo>
                    <a:pt x="412" y="71"/>
                    <a:pt x="377" y="37"/>
                    <a:pt x="377" y="37"/>
                  </a:cubicBezTo>
                  <a:cubicBezTo>
                    <a:pt x="322" y="37"/>
                    <a:pt x="322" y="37"/>
                    <a:pt x="322" y="37"/>
                  </a:cubicBezTo>
                  <a:cubicBezTo>
                    <a:pt x="310" y="52"/>
                    <a:pt x="310" y="52"/>
                    <a:pt x="310" y="52"/>
                  </a:cubicBezTo>
                  <a:cubicBezTo>
                    <a:pt x="210" y="53"/>
                    <a:pt x="210" y="53"/>
                    <a:pt x="210" y="53"/>
                  </a:cubicBezTo>
                  <a:cubicBezTo>
                    <a:pt x="210" y="53"/>
                    <a:pt x="134" y="25"/>
                    <a:pt x="120" y="21"/>
                  </a:cubicBezTo>
                  <a:cubicBezTo>
                    <a:pt x="105" y="18"/>
                    <a:pt x="80" y="0"/>
                    <a:pt x="80" y="0"/>
                  </a:cubicBezTo>
                  <a:cubicBezTo>
                    <a:pt x="0" y="11"/>
                    <a:pt x="0" y="11"/>
                    <a:pt x="0" y="11"/>
                  </a:cubicBezTo>
                  <a:cubicBezTo>
                    <a:pt x="4" y="20"/>
                    <a:pt x="9" y="29"/>
                    <a:pt x="18" y="40"/>
                  </a:cubicBezTo>
                  <a:cubicBezTo>
                    <a:pt x="35" y="61"/>
                    <a:pt x="46" y="96"/>
                    <a:pt x="48" y="109"/>
                  </a:cubicBezTo>
                  <a:cubicBezTo>
                    <a:pt x="49" y="121"/>
                    <a:pt x="72" y="132"/>
                    <a:pt x="91" y="144"/>
                  </a:cubicBezTo>
                  <a:cubicBezTo>
                    <a:pt x="111" y="156"/>
                    <a:pt x="111" y="184"/>
                    <a:pt x="109" y="191"/>
                  </a:cubicBezTo>
                  <a:cubicBezTo>
                    <a:pt x="106" y="198"/>
                    <a:pt x="82" y="186"/>
                    <a:pt x="81" y="193"/>
                  </a:cubicBezTo>
                  <a:cubicBezTo>
                    <a:pt x="79" y="200"/>
                    <a:pt x="112" y="227"/>
                    <a:pt x="124" y="226"/>
                  </a:cubicBezTo>
                  <a:cubicBezTo>
                    <a:pt x="137" y="224"/>
                    <a:pt x="143" y="232"/>
                    <a:pt x="162" y="249"/>
                  </a:cubicBezTo>
                  <a:cubicBezTo>
                    <a:pt x="182" y="266"/>
                    <a:pt x="180" y="287"/>
                    <a:pt x="173" y="293"/>
                  </a:cubicBezTo>
                  <a:cubicBezTo>
                    <a:pt x="165" y="299"/>
                    <a:pt x="188" y="312"/>
                    <a:pt x="213" y="329"/>
                  </a:cubicBezTo>
                  <a:cubicBezTo>
                    <a:pt x="238" y="345"/>
                    <a:pt x="248" y="366"/>
                    <a:pt x="251" y="374"/>
                  </a:cubicBezTo>
                  <a:cubicBezTo>
                    <a:pt x="253" y="383"/>
                    <a:pt x="264" y="375"/>
                    <a:pt x="268" y="363"/>
                  </a:cubicBezTo>
                  <a:cubicBezTo>
                    <a:pt x="272" y="351"/>
                    <a:pt x="260" y="348"/>
                    <a:pt x="260" y="335"/>
                  </a:cubicBezTo>
                  <a:cubicBezTo>
                    <a:pt x="260" y="322"/>
                    <a:pt x="240" y="324"/>
                    <a:pt x="230" y="323"/>
                  </a:cubicBezTo>
                  <a:cubicBezTo>
                    <a:pt x="221" y="321"/>
                    <a:pt x="231" y="301"/>
                    <a:pt x="222" y="291"/>
                  </a:cubicBezTo>
                  <a:cubicBezTo>
                    <a:pt x="212" y="282"/>
                    <a:pt x="204" y="259"/>
                    <a:pt x="199" y="241"/>
                  </a:cubicBezTo>
                  <a:cubicBezTo>
                    <a:pt x="194" y="224"/>
                    <a:pt x="170" y="207"/>
                    <a:pt x="160" y="188"/>
                  </a:cubicBezTo>
                  <a:cubicBezTo>
                    <a:pt x="150" y="170"/>
                    <a:pt x="139" y="155"/>
                    <a:pt x="132" y="150"/>
                  </a:cubicBezTo>
                  <a:cubicBezTo>
                    <a:pt x="125" y="146"/>
                    <a:pt x="142" y="139"/>
                    <a:pt x="136" y="132"/>
                  </a:cubicBezTo>
                  <a:cubicBezTo>
                    <a:pt x="130" y="124"/>
                    <a:pt x="120" y="125"/>
                    <a:pt x="109" y="120"/>
                  </a:cubicBezTo>
                  <a:cubicBezTo>
                    <a:pt x="97" y="114"/>
                    <a:pt x="89" y="105"/>
                    <a:pt x="89" y="93"/>
                  </a:cubicBezTo>
                  <a:cubicBezTo>
                    <a:pt x="89" y="80"/>
                    <a:pt x="81" y="50"/>
                    <a:pt x="77" y="40"/>
                  </a:cubicBezTo>
                  <a:cubicBezTo>
                    <a:pt x="74" y="30"/>
                    <a:pt x="86" y="32"/>
                    <a:pt x="90" y="36"/>
                  </a:cubicBezTo>
                  <a:cubicBezTo>
                    <a:pt x="94" y="41"/>
                    <a:pt x="97" y="46"/>
                    <a:pt x="102" y="43"/>
                  </a:cubicBezTo>
                  <a:cubicBezTo>
                    <a:pt x="108" y="39"/>
                    <a:pt x="117" y="42"/>
                    <a:pt x="121" y="50"/>
                  </a:cubicBezTo>
                  <a:cubicBezTo>
                    <a:pt x="125" y="59"/>
                    <a:pt x="138" y="51"/>
                    <a:pt x="145" y="55"/>
                  </a:cubicBezTo>
                  <a:cubicBezTo>
                    <a:pt x="151" y="59"/>
                    <a:pt x="130" y="64"/>
                    <a:pt x="151" y="100"/>
                  </a:cubicBezTo>
                  <a:cubicBezTo>
                    <a:pt x="171" y="135"/>
                    <a:pt x="157" y="115"/>
                    <a:pt x="157" y="139"/>
                  </a:cubicBezTo>
                  <a:cubicBezTo>
                    <a:pt x="157" y="164"/>
                    <a:pt x="169" y="153"/>
                    <a:pt x="173" y="149"/>
                  </a:cubicBezTo>
                  <a:cubicBezTo>
                    <a:pt x="177" y="145"/>
                    <a:pt x="188" y="156"/>
                    <a:pt x="198" y="169"/>
                  </a:cubicBezTo>
                  <a:cubicBezTo>
                    <a:pt x="208" y="181"/>
                    <a:pt x="228" y="182"/>
                    <a:pt x="228" y="189"/>
                  </a:cubicBezTo>
                  <a:cubicBezTo>
                    <a:pt x="228" y="196"/>
                    <a:pt x="232" y="210"/>
                    <a:pt x="245" y="213"/>
                  </a:cubicBezTo>
                  <a:cubicBezTo>
                    <a:pt x="258" y="215"/>
                    <a:pt x="261" y="230"/>
                    <a:pt x="269" y="231"/>
                  </a:cubicBezTo>
                  <a:cubicBezTo>
                    <a:pt x="278" y="233"/>
                    <a:pt x="279" y="242"/>
                    <a:pt x="275" y="252"/>
                  </a:cubicBezTo>
                  <a:cubicBezTo>
                    <a:pt x="270" y="263"/>
                    <a:pt x="275" y="271"/>
                    <a:pt x="297" y="280"/>
                  </a:cubicBezTo>
                  <a:cubicBezTo>
                    <a:pt x="318" y="288"/>
                    <a:pt x="308" y="290"/>
                    <a:pt x="325" y="306"/>
                  </a:cubicBezTo>
                  <a:cubicBezTo>
                    <a:pt x="343" y="323"/>
                    <a:pt x="391" y="376"/>
                    <a:pt x="401" y="390"/>
                  </a:cubicBezTo>
                  <a:cubicBezTo>
                    <a:pt x="411" y="405"/>
                    <a:pt x="414" y="418"/>
                    <a:pt x="418" y="429"/>
                  </a:cubicBezTo>
                  <a:cubicBezTo>
                    <a:pt x="422" y="440"/>
                    <a:pt x="411" y="445"/>
                    <a:pt x="417" y="454"/>
                  </a:cubicBezTo>
                  <a:cubicBezTo>
                    <a:pt x="423" y="464"/>
                    <a:pt x="405" y="460"/>
                    <a:pt x="406" y="467"/>
                  </a:cubicBezTo>
                  <a:cubicBezTo>
                    <a:pt x="407" y="474"/>
                    <a:pt x="417" y="509"/>
                    <a:pt x="434" y="511"/>
                  </a:cubicBezTo>
                  <a:cubicBezTo>
                    <a:pt x="451" y="512"/>
                    <a:pt x="471" y="533"/>
                    <a:pt x="485" y="545"/>
                  </a:cubicBezTo>
                  <a:cubicBezTo>
                    <a:pt x="499" y="557"/>
                    <a:pt x="520" y="554"/>
                    <a:pt x="541" y="562"/>
                  </a:cubicBezTo>
                  <a:cubicBezTo>
                    <a:pt x="562" y="570"/>
                    <a:pt x="580" y="589"/>
                    <a:pt x="610" y="597"/>
                  </a:cubicBezTo>
                  <a:cubicBezTo>
                    <a:pt x="641" y="606"/>
                    <a:pt x="670" y="619"/>
                    <a:pt x="690" y="632"/>
                  </a:cubicBezTo>
                  <a:cubicBezTo>
                    <a:pt x="709" y="644"/>
                    <a:pt x="733" y="639"/>
                    <a:pt x="761" y="628"/>
                  </a:cubicBezTo>
                  <a:cubicBezTo>
                    <a:pt x="788" y="617"/>
                    <a:pt x="809" y="631"/>
                    <a:pt x="825" y="637"/>
                  </a:cubicBezTo>
                  <a:cubicBezTo>
                    <a:pt x="832" y="640"/>
                    <a:pt x="847" y="653"/>
                    <a:pt x="863" y="666"/>
                  </a:cubicBezTo>
                  <a:cubicBezTo>
                    <a:pt x="876" y="647"/>
                    <a:pt x="890" y="629"/>
                    <a:pt x="891" y="62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2" name="Freeform 102"/>
            <p:cNvSpPr>
              <a:spLocks/>
            </p:cNvSpPr>
            <p:nvPr/>
          </p:nvSpPr>
          <p:spPr bwMode="auto">
            <a:xfrm>
              <a:off x="7440613" y="8405813"/>
              <a:ext cx="193675" cy="188913"/>
            </a:xfrm>
            <a:custGeom>
              <a:avLst/>
              <a:gdLst>
                <a:gd name="T0" fmla="*/ 131 w 150"/>
                <a:gd name="T1" fmla="*/ 97 h 146"/>
                <a:gd name="T2" fmla="*/ 150 w 150"/>
                <a:gd name="T3" fmla="*/ 77 h 146"/>
                <a:gd name="T4" fmla="*/ 136 w 150"/>
                <a:gd name="T5" fmla="*/ 69 h 146"/>
                <a:gd name="T6" fmla="*/ 118 w 150"/>
                <a:gd name="T7" fmla="*/ 71 h 146"/>
                <a:gd name="T8" fmla="*/ 120 w 150"/>
                <a:gd name="T9" fmla="*/ 0 h 146"/>
                <a:gd name="T10" fmla="*/ 61 w 150"/>
                <a:gd name="T11" fmla="*/ 0 h 146"/>
                <a:gd name="T12" fmla="*/ 49 w 150"/>
                <a:gd name="T13" fmla="*/ 26 h 146"/>
                <a:gd name="T14" fmla="*/ 75 w 150"/>
                <a:gd name="T15" fmla="*/ 60 h 146"/>
                <a:gd name="T16" fmla="*/ 28 w 150"/>
                <a:gd name="T17" fmla="*/ 65 h 146"/>
                <a:gd name="T18" fmla="*/ 0 w 150"/>
                <a:gd name="T19" fmla="*/ 103 h 146"/>
                <a:gd name="T20" fmla="*/ 38 w 150"/>
                <a:gd name="T21" fmla="*/ 136 h 146"/>
                <a:gd name="T22" fmla="*/ 87 w 150"/>
                <a:gd name="T23" fmla="*/ 145 h 146"/>
                <a:gd name="T24" fmla="*/ 88 w 150"/>
                <a:gd name="T25" fmla="*/ 146 h 146"/>
                <a:gd name="T26" fmla="*/ 113 w 150"/>
                <a:gd name="T27" fmla="*/ 125 h 146"/>
                <a:gd name="T28" fmla="*/ 131 w 150"/>
                <a:gd name="T29" fmla="*/ 9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46">
                  <a:moveTo>
                    <a:pt x="131" y="97"/>
                  </a:moveTo>
                  <a:cubicBezTo>
                    <a:pt x="138" y="91"/>
                    <a:pt x="145" y="83"/>
                    <a:pt x="150" y="77"/>
                  </a:cubicBezTo>
                  <a:cubicBezTo>
                    <a:pt x="137" y="84"/>
                    <a:pt x="134" y="78"/>
                    <a:pt x="136" y="69"/>
                  </a:cubicBezTo>
                  <a:cubicBezTo>
                    <a:pt x="118" y="71"/>
                    <a:pt x="118" y="71"/>
                    <a:pt x="118" y="71"/>
                  </a:cubicBezTo>
                  <a:cubicBezTo>
                    <a:pt x="120" y="0"/>
                    <a:pt x="120" y="0"/>
                    <a:pt x="120" y="0"/>
                  </a:cubicBezTo>
                  <a:cubicBezTo>
                    <a:pt x="106" y="1"/>
                    <a:pt x="66" y="0"/>
                    <a:pt x="61" y="0"/>
                  </a:cubicBezTo>
                  <a:cubicBezTo>
                    <a:pt x="55" y="0"/>
                    <a:pt x="53" y="24"/>
                    <a:pt x="49" y="26"/>
                  </a:cubicBezTo>
                  <a:cubicBezTo>
                    <a:pt x="46" y="29"/>
                    <a:pt x="79" y="50"/>
                    <a:pt x="75" y="60"/>
                  </a:cubicBezTo>
                  <a:cubicBezTo>
                    <a:pt x="71" y="70"/>
                    <a:pt x="32" y="65"/>
                    <a:pt x="28" y="65"/>
                  </a:cubicBezTo>
                  <a:cubicBezTo>
                    <a:pt x="27" y="66"/>
                    <a:pt x="13" y="84"/>
                    <a:pt x="0" y="103"/>
                  </a:cubicBezTo>
                  <a:cubicBezTo>
                    <a:pt x="15" y="117"/>
                    <a:pt x="31" y="132"/>
                    <a:pt x="38" y="136"/>
                  </a:cubicBezTo>
                  <a:cubicBezTo>
                    <a:pt x="53" y="146"/>
                    <a:pt x="77" y="136"/>
                    <a:pt x="87" y="145"/>
                  </a:cubicBezTo>
                  <a:cubicBezTo>
                    <a:pt x="88" y="145"/>
                    <a:pt x="88" y="146"/>
                    <a:pt x="88" y="146"/>
                  </a:cubicBezTo>
                  <a:cubicBezTo>
                    <a:pt x="99" y="136"/>
                    <a:pt x="110" y="126"/>
                    <a:pt x="113" y="125"/>
                  </a:cubicBezTo>
                  <a:cubicBezTo>
                    <a:pt x="121" y="123"/>
                    <a:pt x="115" y="110"/>
                    <a:pt x="131" y="9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3" name="Freeform 103"/>
            <p:cNvSpPr>
              <a:spLocks/>
            </p:cNvSpPr>
            <p:nvPr/>
          </p:nvSpPr>
          <p:spPr bwMode="auto">
            <a:xfrm>
              <a:off x="7593013" y="8377238"/>
              <a:ext cx="60325" cy="120650"/>
            </a:xfrm>
            <a:custGeom>
              <a:avLst/>
              <a:gdLst>
                <a:gd name="T0" fmla="*/ 7 w 46"/>
                <a:gd name="T1" fmla="*/ 22 h 93"/>
                <a:gd name="T2" fmla="*/ 2 w 46"/>
                <a:gd name="T3" fmla="*/ 22 h 93"/>
                <a:gd name="T4" fmla="*/ 0 w 46"/>
                <a:gd name="T5" fmla="*/ 93 h 93"/>
                <a:gd name="T6" fmla="*/ 18 w 46"/>
                <a:gd name="T7" fmla="*/ 91 h 93"/>
                <a:gd name="T8" fmla="*/ 29 w 46"/>
                <a:gd name="T9" fmla="*/ 73 h 93"/>
                <a:gd name="T10" fmla="*/ 38 w 46"/>
                <a:gd name="T11" fmla="*/ 15 h 93"/>
                <a:gd name="T12" fmla="*/ 46 w 46"/>
                <a:gd name="T13" fmla="*/ 10 h 93"/>
                <a:gd name="T14" fmla="*/ 29 w 46"/>
                <a:gd name="T15" fmla="*/ 0 h 93"/>
                <a:gd name="T16" fmla="*/ 7 w 46"/>
                <a:gd name="T17"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93">
                  <a:moveTo>
                    <a:pt x="7" y="22"/>
                  </a:moveTo>
                  <a:cubicBezTo>
                    <a:pt x="6" y="22"/>
                    <a:pt x="4" y="22"/>
                    <a:pt x="2" y="22"/>
                  </a:cubicBezTo>
                  <a:cubicBezTo>
                    <a:pt x="0" y="93"/>
                    <a:pt x="0" y="93"/>
                    <a:pt x="0" y="93"/>
                  </a:cubicBezTo>
                  <a:cubicBezTo>
                    <a:pt x="18" y="91"/>
                    <a:pt x="18" y="91"/>
                    <a:pt x="18" y="91"/>
                  </a:cubicBezTo>
                  <a:cubicBezTo>
                    <a:pt x="19" y="85"/>
                    <a:pt x="23" y="78"/>
                    <a:pt x="29" y="73"/>
                  </a:cubicBezTo>
                  <a:cubicBezTo>
                    <a:pt x="43" y="62"/>
                    <a:pt x="22" y="19"/>
                    <a:pt x="38" y="15"/>
                  </a:cubicBezTo>
                  <a:cubicBezTo>
                    <a:pt x="41" y="14"/>
                    <a:pt x="43" y="12"/>
                    <a:pt x="46" y="10"/>
                  </a:cubicBezTo>
                  <a:cubicBezTo>
                    <a:pt x="40" y="5"/>
                    <a:pt x="33" y="0"/>
                    <a:pt x="29" y="0"/>
                  </a:cubicBezTo>
                  <a:cubicBezTo>
                    <a:pt x="20" y="1"/>
                    <a:pt x="10" y="20"/>
                    <a:pt x="7" y="2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4" name="Freeform 104"/>
            <p:cNvSpPr>
              <a:spLocks/>
            </p:cNvSpPr>
            <p:nvPr/>
          </p:nvSpPr>
          <p:spPr bwMode="auto">
            <a:xfrm>
              <a:off x="8262938" y="8291513"/>
              <a:ext cx="134938" cy="112713"/>
            </a:xfrm>
            <a:custGeom>
              <a:avLst/>
              <a:gdLst>
                <a:gd name="T0" fmla="*/ 48 w 104"/>
                <a:gd name="T1" fmla="*/ 8 h 87"/>
                <a:gd name="T2" fmla="*/ 72 w 104"/>
                <a:gd name="T3" fmla="*/ 56 h 87"/>
                <a:gd name="T4" fmla="*/ 3 w 104"/>
                <a:gd name="T5" fmla="*/ 69 h 87"/>
                <a:gd name="T6" fmla="*/ 48 w 104"/>
                <a:gd name="T7" fmla="*/ 80 h 87"/>
                <a:gd name="T8" fmla="*/ 97 w 104"/>
                <a:gd name="T9" fmla="*/ 86 h 87"/>
                <a:gd name="T10" fmla="*/ 104 w 104"/>
                <a:gd name="T11" fmla="*/ 18 h 87"/>
                <a:gd name="T12" fmla="*/ 48 w 104"/>
                <a:gd name="T13" fmla="*/ 8 h 87"/>
              </a:gdLst>
              <a:ahLst/>
              <a:cxnLst>
                <a:cxn ang="0">
                  <a:pos x="T0" y="T1"/>
                </a:cxn>
                <a:cxn ang="0">
                  <a:pos x="T2" y="T3"/>
                </a:cxn>
                <a:cxn ang="0">
                  <a:pos x="T4" y="T5"/>
                </a:cxn>
                <a:cxn ang="0">
                  <a:pos x="T6" y="T7"/>
                </a:cxn>
                <a:cxn ang="0">
                  <a:pos x="T8" y="T9"/>
                </a:cxn>
                <a:cxn ang="0">
                  <a:pos x="T10" y="T11"/>
                </a:cxn>
                <a:cxn ang="0">
                  <a:pos x="T12" y="T13"/>
                </a:cxn>
              </a:cxnLst>
              <a:rect l="0" t="0" r="r" b="b"/>
              <a:pathLst>
                <a:path w="104" h="87">
                  <a:moveTo>
                    <a:pt x="48" y="8"/>
                  </a:moveTo>
                  <a:cubicBezTo>
                    <a:pt x="33" y="19"/>
                    <a:pt x="72" y="42"/>
                    <a:pt x="72" y="56"/>
                  </a:cubicBezTo>
                  <a:cubicBezTo>
                    <a:pt x="72" y="70"/>
                    <a:pt x="9" y="53"/>
                    <a:pt x="3" y="69"/>
                  </a:cubicBezTo>
                  <a:cubicBezTo>
                    <a:pt x="0" y="76"/>
                    <a:pt x="25" y="87"/>
                    <a:pt x="48" y="80"/>
                  </a:cubicBezTo>
                  <a:cubicBezTo>
                    <a:pt x="70" y="72"/>
                    <a:pt x="85" y="80"/>
                    <a:pt x="97" y="86"/>
                  </a:cubicBezTo>
                  <a:cubicBezTo>
                    <a:pt x="99" y="62"/>
                    <a:pt x="101" y="36"/>
                    <a:pt x="104" y="18"/>
                  </a:cubicBezTo>
                  <a:cubicBezTo>
                    <a:pt x="84" y="12"/>
                    <a:pt x="60" y="0"/>
                    <a:pt x="48" y="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5" name="Freeform 105"/>
            <p:cNvSpPr>
              <a:spLocks/>
            </p:cNvSpPr>
            <p:nvPr/>
          </p:nvSpPr>
          <p:spPr bwMode="auto">
            <a:xfrm>
              <a:off x="8388351" y="8305800"/>
              <a:ext cx="155575" cy="106363"/>
            </a:xfrm>
            <a:custGeom>
              <a:avLst/>
              <a:gdLst>
                <a:gd name="T0" fmla="*/ 46 w 120"/>
                <a:gd name="T1" fmla="*/ 60 h 82"/>
                <a:gd name="T2" fmla="*/ 120 w 120"/>
                <a:gd name="T3" fmla="*/ 46 h 82"/>
                <a:gd name="T4" fmla="*/ 26 w 120"/>
                <a:gd name="T5" fmla="*/ 7 h 82"/>
                <a:gd name="T6" fmla="*/ 7 w 120"/>
                <a:gd name="T7" fmla="*/ 6 h 82"/>
                <a:gd name="T8" fmla="*/ 0 w 120"/>
                <a:gd name="T9" fmla="*/ 74 h 82"/>
                <a:gd name="T10" fmla="*/ 3 w 120"/>
                <a:gd name="T11" fmla="*/ 75 h 82"/>
                <a:gd name="T12" fmla="*/ 46 w 120"/>
                <a:gd name="T13" fmla="*/ 60 h 82"/>
              </a:gdLst>
              <a:ahLst/>
              <a:cxnLst>
                <a:cxn ang="0">
                  <a:pos x="T0" y="T1"/>
                </a:cxn>
                <a:cxn ang="0">
                  <a:pos x="T2" y="T3"/>
                </a:cxn>
                <a:cxn ang="0">
                  <a:pos x="T4" y="T5"/>
                </a:cxn>
                <a:cxn ang="0">
                  <a:pos x="T6" y="T7"/>
                </a:cxn>
                <a:cxn ang="0">
                  <a:pos x="T8" y="T9"/>
                </a:cxn>
                <a:cxn ang="0">
                  <a:pos x="T10" y="T11"/>
                </a:cxn>
                <a:cxn ang="0">
                  <a:pos x="T12" y="T13"/>
                </a:cxn>
              </a:cxnLst>
              <a:rect l="0" t="0" r="r" b="b"/>
              <a:pathLst>
                <a:path w="120" h="82">
                  <a:moveTo>
                    <a:pt x="46" y="60"/>
                  </a:moveTo>
                  <a:cubicBezTo>
                    <a:pt x="74" y="50"/>
                    <a:pt x="120" y="68"/>
                    <a:pt x="120" y="46"/>
                  </a:cubicBezTo>
                  <a:cubicBezTo>
                    <a:pt x="120" y="24"/>
                    <a:pt x="45" y="0"/>
                    <a:pt x="26" y="7"/>
                  </a:cubicBezTo>
                  <a:cubicBezTo>
                    <a:pt x="21" y="8"/>
                    <a:pt x="14" y="7"/>
                    <a:pt x="7" y="6"/>
                  </a:cubicBezTo>
                  <a:cubicBezTo>
                    <a:pt x="4" y="24"/>
                    <a:pt x="2" y="50"/>
                    <a:pt x="0" y="74"/>
                  </a:cubicBezTo>
                  <a:cubicBezTo>
                    <a:pt x="1" y="74"/>
                    <a:pt x="2" y="75"/>
                    <a:pt x="3" y="75"/>
                  </a:cubicBezTo>
                  <a:cubicBezTo>
                    <a:pt x="15" y="82"/>
                    <a:pt x="18" y="69"/>
                    <a:pt x="46" y="6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6" name="Freeform 106"/>
            <p:cNvSpPr>
              <a:spLocks/>
            </p:cNvSpPr>
            <p:nvPr/>
          </p:nvSpPr>
          <p:spPr bwMode="auto">
            <a:xfrm>
              <a:off x="7675563" y="8537575"/>
              <a:ext cx="193675" cy="200025"/>
            </a:xfrm>
            <a:custGeom>
              <a:avLst/>
              <a:gdLst>
                <a:gd name="T0" fmla="*/ 80 w 150"/>
                <a:gd name="T1" fmla="*/ 146 h 154"/>
                <a:gd name="T2" fmla="*/ 115 w 150"/>
                <a:gd name="T3" fmla="*/ 152 h 154"/>
                <a:gd name="T4" fmla="*/ 133 w 150"/>
                <a:gd name="T5" fmla="*/ 153 h 154"/>
                <a:gd name="T6" fmla="*/ 128 w 150"/>
                <a:gd name="T7" fmla="*/ 146 h 154"/>
                <a:gd name="T8" fmla="*/ 136 w 150"/>
                <a:gd name="T9" fmla="*/ 101 h 154"/>
                <a:gd name="T10" fmla="*/ 141 w 150"/>
                <a:gd name="T11" fmla="*/ 41 h 154"/>
                <a:gd name="T12" fmla="*/ 149 w 150"/>
                <a:gd name="T13" fmla="*/ 4 h 154"/>
                <a:gd name="T14" fmla="*/ 149 w 150"/>
                <a:gd name="T15" fmla="*/ 0 h 154"/>
                <a:gd name="T16" fmla="*/ 108 w 150"/>
                <a:gd name="T17" fmla="*/ 17 h 154"/>
                <a:gd name="T18" fmla="*/ 74 w 150"/>
                <a:gd name="T19" fmla="*/ 24 h 154"/>
                <a:gd name="T20" fmla="*/ 36 w 150"/>
                <a:gd name="T21" fmla="*/ 41 h 154"/>
                <a:gd name="T22" fmla="*/ 24 w 150"/>
                <a:gd name="T23" fmla="*/ 63 h 154"/>
                <a:gd name="T24" fmla="*/ 14 w 150"/>
                <a:gd name="T25" fmla="*/ 73 h 154"/>
                <a:gd name="T26" fmla="*/ 1 w 150"/>
                <a:gd name="T27" fmla="*/ 76 h 154"/>
                <a:gd name="T28" fmla="*/ 6 w 150"/>
                <a:gd name="T29" fmla="*/ 89 h 154"/>
                <a:gd name="T30" fmla="*/ 49 w 150"/>
                <a:gd name="T31" fmla="*/ 130 h 154"/>
                <a:gd name="T32" fmla="*/ 61 w 150"/>
                <a:gd name="T33" fmla="*/ 145 h 154"/>
                <a:gd name="T34" fmla="*/ 80 w 150"/>
                <a:gd name="T35"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54">
                  <a:moveTo>
                    <a:pt x="80" y="146"/>
                  </a:moveTo>
                  <a:cubicBezTo>
                    <a:pt x="88" y="150"/>
                    <a:pt x="108" y="146"/>
                    <a:pt x="115" y="152"/>
                  </a:cubicBezTo>
                  <a:cubicBezTo>
                    <a:pt x="119" y="154"/>
                    <a:pt x="125" y="154"/>
                    <a:pt x="133" y="153"/>
                  </a:cubicBezTo>
                  <a:cubicBezTo>
                    <a:pt x="130" y="150"/>
                    <a:pt x="129" y="148"/>
                    <a:pt x="128" y="146"/>
                  </a:cubicBezTo>
                  <a:cubicBezTo>
                    <a:pt x="122" y="136"/>
                    <a:pt x="132" y="115"/>
                    <a:pt x="136" y="101"/>
                  </a:cubicBezTo>
                  <a:cubicBezTo>
                    <a:pt x="141" y="86"/>
                    <a:pt x="132" y="50"/>
                    <a:pt x="141" y="41"/>
                  </a:cubicBezTo>
                  <a:cubicBezTo>
                    <a:pt x="150" y="31"/>
                    <a:pt x="145" y="26"/>
                    <a:pt x="149" y="4"/>
                  </a:cubicBezTo>
                  <a:cubicBezTo>
                    <a:pt x="149" y="3"/>
                    <a:pt x="149" y="2"/>
                    <a:pt x="149" y="0"/>
                  </a:cubicBezTo>
                  <a:cubicBezTo>
                    <a:pt x="131" y="0"/>
                    <a:pt x="113" y="16"/>
                    <a:pt x="108" y="17"/>
                  </a:cubicBezTo>
                  <a:cubicBezTo>
                    <a:pt x="101" y="18"/>
                    <a:pt x="77" y="12"/>
                    <a:pt x="74" y="24"/>
                  </a:cubicBezTo>
                  <a:cubicBezTo>
                    <a:pt x="71" y="37"/>
                    <a:pt x="56" y="40"/>
                    <a:pt x="36" y="41"/>
                  </a:cubicBezTo>
                  <a:cubicBezTo>
                    <a:pt x="15" y="43"/>
                    <a:pt x="26" y="60"/>
                    <a:pt x="24" y="63"/>
                  </a:cubicBezTo>
                  <a:cubicBezTo>
                    <a:pt x="23" y="66"/>
                    <a:pt x="14" y="73"/>
                    <a:pt x="14" y="73"/>
                  </a:cubicBezTo>
                  <a:cubicBezTo>
                    <a:pt x="1" y="76"/>
                    <a:pt x="1" y="76"/>
                    <a:pt x="1" y="76"/>
                  </a:cubicBezTo>
                  <a:cubicBezTo>
                    <a:pt x="0" y="81"/>
                    <a:pt x="0" y="85"/>
                    <a:pt x="6" y="89"/>
                  </a:cubicBezTo>
                  <a:cubicBezTo>
                    <a:pt x="19" y="96"/>
                    <a:pt x="36" y="123"/>
                    <a:pt x="49" y="130"/>
                  </a:cubicBezTo>
                  <a:cubicBezTo>
                    <a:pt x="55" y="134"/>
                    <a:pt x="59" y="139"/>
                    <a:pt x="61" y="145"/>
                  </a:cubicBezTo>
                  <a:cubicBezTo>
                    <a:pt x="69" y="144"/>
                    <a:pt x="76" y="144"/>
                    <a:pt x="80" y="14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7" name="Freeform 107"/>
            <p:cNvSpPr>
              <a:spLocks/>
            </p:cNvSpPr>
            <p:nvPr/>
          </p:nvSpPr>
          <p:spPr bwMode="auto">
            <a:xfrm>
              <a:off x="8289926" y="8994775"/>
              <a:ext cx="1816100" cy="1855788"/>
            </a:xfrm>
            <a:custGeom>
              <a:avLst/>
              <a:gdLst>
                <a:gd name="T0" fmla="*/ 789 w 1402"/>
                <a:gd name="T1" fmla="*/ 1330 h 1433"/>
                <a:gd name="T2" fmla="*/ 810 w 1402"/>
                <a:gd name="T3" fmla="*/ 1336 h 1433"/>
                <a:gd name="T4" fmla="*/ 901 w 1402"/>
                <a:gd name="T5" fmla="*/ 1179 h 1433"/>
                <a:gd name="T6" fmla="*/ 957 w 1402"/>
                <a:gd name="T7" fmla="*/ 1068 h 1433"/>
                <a:gd name="T8" fmla="*/ 1050 w 1402"/>
                <a:gd name="T9" fmla="*/ 1015 h 1433"/>
                <a:gd name="T10" fmla="*/ 1159 w 1402"/>
                <a:gd name="T11" fmla="*/ 985 h 1433"/>
                <a:gd name="T12" fmla="*/ 1203 w 1402"/>
                <a:gd name="T13" fmla="*/ 902 h 1433"/>
                <a:gd name="T14" fmla="*/ 1239 w 1402"/>
                <a:gd name="T15" fmla="*/ 821 h 1433"/>
                <a:gd name="T16" fmla="*/ 1251 w 1402"/>
                <a:gd name="T17" fmla="*/ 657 h 1433"/>
                <a:gd name="T18" fmla="*/ 1277 w 1402"/>
                <a:gd name="T19" fmla="*/ 640 h 1433"/>
                <a:gd name="T20" fmla="*/ 1388 w 1402"/>
                <a:gd name="T21" fmla="*/ 490 h 1433"/>
                <a:gd name="T22" fmla="*/ 1266 w 1402"/>
                <a:gd name="T23" fmla="*/ 323 h 1433"/>
                <a:gd name="T24" fmla="*/ 1048 w 1402"/>
                <a:gd name="T25" fmla="*/ 297 h 1433"/>
                <a:gd name="T26" fmla="*/ 920 w 1402"/>
                <a:gd name="T27" fmla="*/ 229 h 1433"/>
                <a:gd name="T28" fmla="*/ 908 w 1402"/>
                <a:gd name="T29" fmla="*/ 207 h 1433"/>
                <a:gd name="T30" fmla="*/ 824 w 1402"/>
                <a:gd name="T31" fmla="*/ 186 h 1433"/>
                <a:gd name="T32" fmla="*/ 805 w 1402"/>
                <a:gd name="T33" fmla="*/ 38 h 1433"/>
                <a:gd name="T34" fmla="*/ 691 w 1402"/>
                <a:gd name="T35" fmla="*/ 99 h 1433"/>
                <a:gd name="T36" fmla="*/ 595 w 1402"/>
                <a:gd name="T37" fmla="*/ 119 h 1433"/>
                <a:gd name="T38" fmla="*/ 516 w 1402"/>
                <a:gd name="T39" fmla="*/ 123 h 1433"/>
                <a:gd name="T40" fmla="*/ 491 w 1402"/>
                <a:gd name="T41" fmla="*/ 2 h 1433"/>
                <a:gd name="T42" fmla="*/ 401 w 1402"/>
                <a:gd name="T43" fmla="*/ 52 h 1433"/>
                <a:gd name="T44" fmla="*/ 333 w 1402"/>
                <a:gd name="T45" fmla="*/ 45 h 1433"/>
                <a:gd name="T46" fmla="*/ 374 w 1402"/>
                <a:gd name="T47" fmla="*/ 98 h 1433"/>
                <a:gd name="T48" fmla="*/ 327 w 1402"/>
                <a:gd name="T49" fmla="*/ 143 h 1433"/>
                <a:gd name="T50" fmla="*/ 263 w 1402"/>
                <a:gd name="T51" fmla="*/ 151 h 1433"/>
                <a:gd name="T52" fmla="*/ 148 w 1402"/>
                <a:gd name="T53" fmla="*/ 129 h 1433"/>
                <a:gd name="T54" fmla="*/ 140 w 1402"/>
                <a:gd name="T55" fmla="*/ 182 h 1433"/>
                <a:gd name="T56" fmla="*/ 142 w 1402"/>
                <a:gd name="T57" fmla="*/ 335 h 1433"/>
                <a:gd name="T58" fmla="*/ 38 w 1402"/>
                <a:gd name="T59" fmla="*/ 373 h 1433"/>
                <a:gd name="T60" fmla="*/ 6 w 1402"/>
                <a:gd name="T61" fmla="*/ 448 h 1433"/>
                <a:gd name="T62" fmla="*/ 48 w 1402"/>
                <a:gd name="T63" fmla="*/ 522 h 1433"/>
                <a:gd name="T64" fmla="*/ 119 w 1402"/>
                <a:gd name="T65" fmla="*/ 533 h 1433"/>
                <a:gd name="T66" fmla="*/ 204 w 1402"/>
                <a:gd name="T67" fmla="*/ 573 h 1433"/>
                <a:gd name="T68" fmla="*/ 309 w 1402"/>
                <a:gd name="T69" fmla="*/ 541 h 1433"/>
                <a:gd name="T70" fmla="*/ 387 w 1402"/>
                <a:gd name="T71" fmla="*/ 639 h 1433"/>
                <a:gd name="T72" fmla="*/ 469 w 1402"/>
                <a:gd name="T73" fmla="*/ 674 h 1433"/>
                <a:gd name="T74" fmla="*/ 492 w 1402"/>
                <a:gd name="T75" fmla="*/ 754 h 1433"/>
                <a:gd name="T76" fmla="*/ 580 w 1402"/>
                <a:gd name="T77" fmla="*/ 824 h 1433"/>
                <a:gd name="T78" fmla="*/ 567 w 1402"/>
                <a:gd name="T79" fmla="*/ 912 h 1433"/>
                <a:gd name="T80" fmla="*/ 622 w 1402"/>
                <a:gd name="T81" fmla="*/ 987 h 1433"/>
                <a:gd name="T82" fmla="*/ 692 w 1402"/>
                <a:gd name="T83" fmla="*/ 1049 h 1433"/>
                <a:gd name="T84" fmla="*/ 718 w 1402"/>
                <a:gd name="T85" fmla="*/ 1167 h 1433"/>
                <a:gd name="T86" fmla="*/ 584 w 1402"/>
                <a:gd name="T87" fmla="*/ 1292 h 1433"/>
                <a:gd name="T88" fmla="*/ 640 w 1402"/>
                <a:gd name="T89" fmla="*/ 1327 h 1433"/>
                <a:gd name="T90" fmla="*/ 723 w 1402"/>
                <a:gd name="T91" fmla="*/ 1379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2" h="1433">
                  <a:moveTo>
                    <a:pt x="743" y="1416"/>
                  </a:moveTo>
                  <a:cubicBezTo>
                    <a:pt x="765" y="1401"/>
                    <a:pt x="760" y="1391"/>
                    <a:pt x="770" y="1373"/>
                  </a:cubicBezTo>
                  <a:cubicBezTo>
                    <a:pt x="780" y="1354"/>
                    <a:pt x="771" y="1346"/>
                    <a:pt x="789" y="1330"/>
                  </a:cubicBezTo>
                  <a:cubicBezTo>
                    <a:pt x="806" y="1313"/>
                    <a:pt x="785" y="1302"/>
                    <a:pt x="807" y="1292"/>
                  </a:cubicBezTo>
                  <a:cubicBezTo>
                    <a:pt x="829" y="1282"/>
                    <a:pt x="826" y="1302"/>
                    <a:pt x="808" y="1324"/>
                  </a:cubicBezTo>
                  <a:cubicBezTo>
                    <a:pt x="790" y="1347"/>
                    <a:pt x="787" y="1353"/>
                    <a:pt x="810" y="1336"/>
                  </a:cubicBezTo>
                  <a:cubicBezTo>
                    <a:pt x="834" y="1319"/>
                    <a:pt x="842" y="1295"/>
                    <a:pt x="856" y="1267"/>
                  </a:cubicBezTo>
                  <a:cubicBezTo>
                    <a:pt x="869" y="1240"/>
                    <a:pt x="879" y="1232"/>
                    <a:pt x="891" y="1230"/>
                  </a:cubicBezTo>
                  <a:cubicBezTo>
                    <a:pt x="902" y="1228"/>
                    <a:pt x="902" y="1200"/>
                    <a:pt x="901" y="1179"/>
                  </a:cubicBezTo>
                  <a:cubicBezTo>
                    <a:pt x="899" y="1159"/>
                    <a:pt x="893" y="1140"/>
                    <a:pt x="902" y="1127"/>
                  </a:cubicBezTo>
                  <a:cubicBezTo>
                    <a:pt x="910" y="1114"/>
                    <a:pt x="902" y="1101"/>
                    <a:pt x="913" y="1101"/>
                  </a:cubicBezTo>
                  <a:cubicBezTo>
                    <a:pt x="923" y="1101"/>
                    <a:pt x="940" y="1085"/>
                    <a:pt x="957" y="1068"/>
                  </a:cubicBezTo>
                  <a:cubicBezTo>
                    <a:pt x="974" y="1051"/>
                    <a:pt x="985" y="1049"/>
                    <a:pt x="1003" y="1047"/>
                  </a:cubicBezTo>
                  <a:cubicBezTo>
                    <a:pt x="1021" y="1046"/>
                    <a:pt x="1011" y="1040"/>
                    <a:pt x="1023" y="1036"/>
                  </a:cubicBezTo>
                  <a:cubicBezTo>
                    <a:pt x="1034" y="1033"/>
                    <a:pt x="1042" y="1022"/>
                    <a:pt x="1050" y="1015"/>
                  </a:cubicBezTo>
                  <a:cubicBezTo>
                    <a:pt x="1058" y="1008"/>
                    <a:pt x="1090" y="1016"/>
                    <a:pt x="1108" y="1016"/>
                  </a:cubicBezTo>
                  <a:cubicBezTo>
                    <a:pt x="1127" y="1016"/>
                    <a:pt x="1140" y="1018"/>
                    <a:pt x="1140" y="1006"/>
                  </a:cubicBezTo>
                  <a:cubicBezTo>
                    <a:pt x="1140" y="994"/>
                    <a:pt x="1148" y="985"/>
                    <a:pt x="1159" y="985"/>
                  </a:cubicBezTo>
                  <a:cubicBezTo>
                    <a:pt x="1170" y="985"/>
                    <a:pt x="1175" y="982"/>
                    <a:pt x="1175" y="966"/>
                  </a:cubicBezTo>
                  <a:cubicBezTo>
                    <a:pt x="1175" y="951"/>
                    <a:pt x="1179" y="941"/>
                    <a:pt x="1189" y="934"/>
                  </a:cubicBezTo>
                  <a:cubicBezTo>
                    <a:pt x="1198" y="927"/>
                    <a:pt x="1200" y="912"/>
                    <a:pt x="1203" y="902"/>
                  </a:cubicBezTo>
                  <a:cubicBezTo>
                    <a:pt x="1206" y="891"/>
                    <a:pt x="1216" y="898"/>
                    <a:pt x="1216" y="883"/>
                  </a:cubicBezTo>
                  <a:cubicBezTo>
                    <a:pt x="1216" y="868"/>
                    <a:pt x="1221" y="852"/>
                    <a:pt x="1221" y="840"/>
                  </a:cubicBezTo>
                  <a:cubicBezTo>
                    <a:pt x="1221" y="828"/>
                    <a:pt x="1234" y="830"/>
                    <a:pt x="1239" y="821"/>
                  </a:cubicBezTo>
                  <a:cubicBezTo>
                    <a:pt x="1245" y="813"/>
                    <a:pt x="1235" y="802"/>
                    <a:pt x="1243" y="778"/>
                  </a:cubicBezTo>
                  <a:cubicBezTo>
                    <a:pt x="1252" y="753"/>
                    <a:pt x="1243" y="731"/>
                    <a:pt x="1243" y="709"/>
                  </a:cubicBezTo>
                  <a:cubicBezTo>
                    <a:pt x="1243" y="687"/>
                    <a:pt x="1243" y="664"/>
                    <a:pt x="1251" y="657"/>
                  </a:cubicBezTo>
                  <a:cubicBezTo>
                    <a:pt x="1259" y="650"/>
                    <a:pt x="1255" y="646"/>
                    <a:pt x="1249" y="643"/>
                  </a:cubicBezTo>
                  <a:cubicBezTo>
                    <a:pt x="1243" y="640"/>
                    <a:pt x="1250" y="632"/>
                    <a:pt x="1255" y="633"/>
                  </a:cubicBezTo>
                  <a:cubicBezTo>
                    <a:pt x="1260" y="635"/>
                    <a:pt x="1267" y="646"/>
                    <a:pt x="1277" y="640"/>
                  </a:cubicBezTo>
                  <a:cubicBezTo>
                    <a:pt x="1287" y="634"/>
                    <a:pt x="1296" y="607"/>
                    <a:pt x="1305" y="586"/>
                  </a:cubicBezTo>
                  <a:cubicBezTo>
                    <a:pt x="1313" y="564"/>
                    <a:pt x="1328" y="565"/>
                    <a:pt x="1338" y="560"/>
                  </a:cubicBezTo>
                  <a:cubicBezTo>
                    <a:pt x="1349" y="555"/>
                    <a:pt x="1373" y="529"/>
                    <a:pt x="1388" y="490"/>
                  </a:cubicBezTo>
                  <a:cubicBezTo>
                    <a:pt x="1402" y="452"/>
                    <a:pt x="1387" y="415"/>
                    <a:pt x="1381" y="388"/>
                  </a:cubicBezTo>
                  <a:cubicBezTo>
                    <a:pt x="1374" y="362"/>
                    <a:pt x="1366" y="367"/>
                    <a:pt x="1350" y="368"/>
                  </a:cubicBezTo>
                  <a:cubicBezTo>
                    <a:pt x="1335" y="369"/>
                    <a:pt x="1305" y="365"/>
                    <a:pt x="1266" y="323"/>
                  </a:cubicBezTo>
                  <a:cubicBezTo>
                    <a:pt x="1227" y="281"/>
                    <a:pt x="1189" y="284"/>
                    <a:pt x="1163" y="291"/>
                  </a:cubicBezTo>
                  <a:cubicBezTo>
                    <a:pt x="1137" y="298"/>
                    <a:pt x="1111" y="278"/>
                    <a:pt x="1094" y="274"/>
                  </a:cubicBezTo>
                  <a:cubicBezTo>
                    <a:pt x="1076" y="271"/>
                    <a:pt x="1060" y="292"/>
                    <a:pt x="1048" y="297"/>
                  </a:cubicBezTo>
                  <a:cubicBezTo>
                    <a:pt x="1035" y="302"/>
                    <a:pt x="1054" y="278"/>
                    <a:pt x="1055" y="263"/>
                  </a:cubicBezTo>
                  <a:cubicBezTo>
                    <a:pt x="1055" y="249"/>
                    <a:pt x="1008" y="228"/>
                    <a:pt x="972" y="214"/>
                  </a:cubicBezTo>
                  <a:cubicBezTo>
                    <a:pt x="936" y="200"/>
                    <a:pt x="920" y="207"/>
                    <a:pt x="920" y="229"/>
                  </a:cubicBezTo>
                  <a:cubicBezTo>
                    <a:pt x="920" y="252"/>
                    <a:pt x="906" y="222"/>
                    <a:pt x="895" y="246"/>
                  </a:cubicBezTo>
                  <a:cubicBezTo>
                    <a:pt x="884" y="271"/>
                    <a:pt x="864" y="255"/>
                    <a:pt x="877" y="247"/>
                  </a:cubicBezTo>
                  <a:cubicBezTo>
                    <a:pt x="891" y="239"/>
                    <a:pt x="903" y="221"/>
                    <a:pt x="908" y="207"/>
                  </a:cubicBezTo>
                  <a:cubicBezTo>
                    <a:pt x="913" y="192"/>
                    <a:pt x="856" y="180"/>
                    <a:pt x="837" y="188"/>
                  </a:cubicBezTo>
                  <a:cubicBezTo>
                    <a:pt x="817" y="196"/>
                    <a:pt x="830" y="224"/>
                    <a:pt x="814" y="215"/>
                  </a:cubicBezTo>
                  <a:cubicBezTo>
                    <a:pt x="799" y="207"/>
                    <a:pt x="811" y="185"/>
                    <a:pt x="824" y="186"/>
                  </a:cubicBezTo>
                  <a:cubicBezTo>
                    <a:pt x="836" y="187"/>
                    <a:pt x="850" y="161"/>
                    <a:pt x="859" y="143"/>
                  </a:cubicBezTo>
                  <a:cubicBezTo>
                    <a:pt x="867" y="124"/>
                    <a:pt x="844" y="121"/>
                    <a:pt x="830" y="105"/>
                  </a:cubicBezTo>
                  <a:cubicBezTo>
                    <a:pt x="816" y="90"/>
                    <a:pt x="819" y="45"/>
                    <a:pt x="805" y="38"/>
                  </a:cubicBezTo>
                  <a:cubicBezTo>
                    <a:pt x="789" y="53"/>
                    <a:pt x="769" y="76"/>
                    <a:pt x="763" y="94"/>
                  </a:cubicBezTo>
                  <a:cubicBezTo>
                    <a:pt x="756" y="116"/>
                    <a:pt x="746" y="103"/>
                    <a:pt x="726" y="110"/>
                  </a:cubicBezTo>
                  <a:cubicBezTo>
                    <a:pt x="706" y="116"/>
                    <a:pt x="697" y="107"/>
                    <a:pt x="691" y="99"/>
                  </a:cubicBezTo>
                  <a:cubicBezTo>
                    <a:pt x="686" y="90"/>
                    <a:pt x="666" y="99"/>
                    <a:pt x="652" y="98"/>
                  </a:cubicBezTo>
                  <a:cubicBezTo>
                    <a:pt x="638" y="97"/>
                    <a:pt x="647" y="115"/>
                    <a:pt x="637" y="120"/>
                  </a:cubicBezTo>
                  <a:cubicBezTo>
                    <a:pt x="628" y="125"/>
                    <a:pt x="604" y="110"/>
                    <a:pt x="595" y="119"/>
                  </a:cubicBezTo>
                  <a:cubicBezTo>
                    <a:pt x="587" y="129"/>
                    <a:pt x="581" y="119"/>
                    <a:pt x="577" y="127"/>
                  </a:cubicBezTo>
                  <a:cubicBezTo>
                    <a:pt x="573" y="136"/>
                    <a:pt x="558" y="131"/>
                    <a:pt x="554" y="136"/>
                  </a:cubicBezTo>
                  <a:cubicBezTo>
                    <a:pt x="550" y="141"/>
                    <a:pt x="535" y="144"/>
                    <a:pt x="516" y="123"/>
                  </a:cubicBezTo>
                  <a:cubicBezTo>
                    <a:pt x="497" y="102"/>
                    <a:pt x="500" y="67"/>
                    <a:pt x="509" y="61"/>
                  </a:cubicBezTo>
                  <a:cubicBezTo>
                    <a:pt x="517" y="55"/>
                    <a:pt x="517" y="37"/>
                    <a:pt x="505" y="31"/>
                  </a:cubicBezTo>
                  <a:cubicBezTo>
                    <a:pt x="494" y="26"/>
                    <a:pt x="505" y="4"/>
                    <a:pt x="491" y="2"/>
                  </a:cubicBezTo>
                  <a:cubicBezTo>
                    <a:pt x="476" y="0"/>
                    <a:pt x="478" y="19"/>
                    <a:pt x="468" y="22"/>
                  </a:cubicBezTo>
                  <a:cubicBezTo>
                    <a:pt x="459" y="25"/>
                    <a:pt x="436" y="41"/>
                    <a:pt x="425" y="39"/>
                  </a:cubicBezTo>
                  <a:cubicBezTo>
                    <a:pt x="415" y="37"/>
                    <a:pt x="401" y="41"/>
                    <a:pt x="401" y="52"/>
                  </a:cubicBezTo>
                  <a:cubicBezTo>
                    <a:pt x="401" y="64"/>
                    <a:pt x="389" y="61"/>
                    <a:pt x="387" y="51"/>
                  </a:cubicBezTo>
                  <a:cubicBezTo>
                    <a:pt x="385" y="42"/>
                    <a:pt x="363" y="47"/>
                    <a:pt x="357" y="41"/>
                  </a:cubicBezTo>
                  <a:cubicBezTo>
                    <a:pt x="350" y="35"/>
                    <a:pt x="321" y="38"/>
                    <a:pt x="333" y="45"/>
                  </a:cubicBezTo>
                  <a:cubicBezTo>
                    <a:pt x="346" y="52"/>
                    <a:pt x="347" y="60"/>
                    <a:pt x="347" y="71"/>
                  </a:cubicBezTo>
                  <a:cubicBezTo>
                    <a:pt x="347" y="83"/>
                    <a:pt x="357" y="80"/>
                    <a:pt x="357" y="94"/>
                  </a:cubicBezTo>
                  <a:cubicBezTo>
                    <a:pt x="357" y="107"/>
                    <a:pt x="367" y="98"/>
                    <a:pt x="374" y="98"/>
                  </a:cubicBezTo>
                  <a:cubicBezTo>
                    <a:pt x="382" y="98"/>
                    <a:pt x="382" y="111"/>
                    <a:pt x="370" y="113"/>
                  </a:cubicBezTo>
                  <a:cubicBezTo>
                    <a:pt x="359" y="115"/>
                    <a:pt x="353" y="121"/>
                    <a:pt x="350" y="132"/>
                  </a:cubicBezTo>
                  <a:cubicBezTo>
                    <a:pt x="347" y="142"/>
                    <a:pt x="336" y="135"/>
                    <a:pt x="327" y="143"/>
                  </a:cubicBezTo>
                  <a:cubicBezTo>
                    <a:pt x="317" y="152"/>
                    <a:pt x="309" y="160"/>
                    <a:pt x="303" y="156"/>
                  </a:cubicBezTo>
                  <a:cubicBezTo>
                    <a:pt x="296" y="152"/>
                    <a:pt x="291" y="155"/>
                    <a:pt x="284" y="159"/>
                  </a:cubicBezTo>
                  <a:cubicBezTo>
                    <a:pt x="276" y="163"/>
                    <a:pt x="273" y="159"/>
                    <a:pt x="263" y="151"/>
                  </a:cubicBezTo>
                  <a:cubicBezTo>
                    <a:pt x="255" y="144"/>
                    <a:pt x="250" y="129"/>
                    <a:pt x="236" y="115"/>
                  </a:cubicBezTo>
                  <a:cubicBezTo>
                    <a:pt x="227" y="119"/>
                    <a:pt x="210" y="125"/>
                    <a:pt x="201" y="125"/>
                  </a:cubicBezTo>
                  <a:cubicBezTo>
                    <a:pt x="189" y="125"/>
                    <a:pt x="150" y="122"/>
                    <a:pt x="148" y="129"/>
                  </a:cubicBezTo>
                  <a:cubicBezTo>
                    <a:pt x="146" y="136"/>
                    <a:pt x="151" y="147"/>
                    <a:pt x="157" y="148"/>
                  </a:cubicBezTo>
                  <a:cubicBezTo>
                    <a:pt x="164" y="150"/>
                    <a:pt x="177" y="154"/>
                    <a:pt x="164" y="163"/>
                  </a:cubicBezTo>
                  <a:cubicBezTo>
                    <a:pt x="152" y="172"/>
                    <a:pt x="140" y="160"/>
                    <a:pt x="140" y="182"/>
                  </a:cubicBezTo>
                  <a:cubicBezTo>
                    <a:pt x="140" y="204"/>
                    <a:pt x="169" y="218"/>
                    <a:pt x="163" y="239"/>
                  </a:cubicBezTo>
                  <a:cubicBezTo>
                    <a:pt x="160" y="249"/>
                    <a:pt x="156" y="276"/>
                    <a:pt x="156" y="287"/>
                  </a:cubicBezTo>
                  <a:cubicBezTo>
                    <a:pt x="156" y="297"/>
                    <a:pt x="152" y="333"/>
                    <a:pt x="142" y="335"/>
                  </a:cubicBezTo>
                  <a:cubicBezTo>
                    <a:pt x="133" y="337"/>
                    <a:pt x="124" y="326"/>
                    <a:pt x="112" y="337"/>
                  </a:cubicBezTo>
                  <a:cubicBezTo>
                    <a:pt x="100" y="347"/>
                    <a:pt x="84" y="341"/>
                    <a:pt x="69" y="352"/>
                  </a:cubicBezTo>
                  <a:cubicBezTo>
                    <a:pt x="55" y="364"/>
                    <a:pt x="39" y="360"/>
                    <a:pt x="38" y="373"/>
                  </a:cubicBezTo>
                  <a:cubicBezTo>
                    <a:pt x="37" y="387"/>
                    <a:pt x="24" y="394"/>
                    <a:pt x="27" y="406"/>
                  </a:cubicBezTo>
                  <a:cubicBezTo>
                    <a:pt x="30" y="419"/>
                    <a:pt x="20" y="416"/>
                    <a:pt x="11" y="425"/>
                  </a:cubicBezTo>
                  <a:cubicBezTo>
                    <a:pt x="2" y="435"/>
                    <a:pt x="12" y="441"/>
                    <a:pt x="6" y="448"/>
                  </a:cubicBezTo>
                  <a:cubicBezTo>
                    <a:pt x="0" y="455"/>
                    <a:pt x="8" y="467"/>
                    <a:pt x="15" y="478"/>
                  </a:cubicBezTo>
                  <a:cubicBezTo>
                    <a:pt x="23" y="490"/>
                    <a:pt x="31" y="498"/>
                    <a:pt x="30" y="508"/>
                  </a:cubicBezTo>
                  <a:cubicBezTo>
                    <a:pt x="29" y="519"/>
                    <a:pt x="37" y="523"/>
                    <a:pt x="48" y="522"/>
                  </a:cubicBezTo>
                  <a:cubicBezTo>
                    <a:pt x="58" y="521"/>
                    <a:pt x="50" y="542"/>
                    <a:pt x="66" y="542"/>
                  </a:cubicBezTo>
                  <a:cubicBezTo>
                    <a:pt x="83" y="542"/>
                    <a:pt x="100" y="546"/>
                    <a:pt x="104" y="536"/>
                  </a:cubicBezTo>
                  <a:cubicBezTo>
                    <a:pt x="108" y="527"/>
                    <a:pt x="119" y="520"/>
                    <a:pt x="119" y="533"/>
                  </a:cubicBezTo>
                  <a:cubicBezTo>
                    <a:pt x="119" y="547"/>
                    <a:pt x="116" y="583"/>
                    <a:pt x="128" y="579"/>
                  </a:cubicBezTo>
                  <a:cubicBezTo>
                    <a:pt x="139" y="575"/>
                    <a:pt x="162" y="576"/>
                    <a:pt x="173" y="580"/>
                  </a:cubicBezTo>
                  <a:cubicBezTo>
                    <a:pt x="185" y="584"/>
                    <a:pt x="196" y="580"/>
                    <a:pt x="204" y="573"/>
                  </a:cubicBezTo>
                  <a:cubicBezTo>
                    <a:pt x="211" y="566"/>
                    <a:pt x="219" y="566"/>
                    <a:pt x="234" y="557"/>
                  </a:cubicBezTo>
                  <a:cubicBezTo>
                    <a:pt x="248" y="549"/>
                    <a:pt x="262" y="539"/>
                    <a:pt x="275" y="539"/>
                  </a:cubicBezTo>
                  <a:cubicBezTo>
                    <a:pt x="289" y="539"/>
                    <a:pt x="312" y="530"/>
                    <a:pt x="309" y="541"/>
                  </a:cubicBezTo>
                  <a:cubicBezTo>
                    <a:pt x="305" y="551"/>
                    <a:pt x="303" y="590"/>
                    <a:pt x="320" y="609"/>
                  </a:cubicBezTo>
                  <a:cubicBezTo>
                    <a:pt x="337" y="629"/>
                    <a:pt x="346" y="636"/>
                    <a:pt x="362" y="634"/>
                  </a:cubicBezTo>
                  <a:cubicBezTo>
                    <a:pt x="377" y="632"/>
                    <a:pt x="375" y="640"/>
                    <a:pt x="387" y="639"/>
                  </a:cubicBezTo>
                  <a:cubicBezTo>
                    <a:pt x="398" y="638"/>
                    <a:pt x="391" y="652"/>
                    <a:pt x="401" y="652"/>
                  </a:cubicBezTo>
                  <a:cubicBezTo>
                    <a:pt x="412" y="652"/>
                    <a:pt x="430" y="654"/>
                    <a:pt x="430" y="665"/>
                  </a:cubicBezTo>
                  <a:cubicBezTo>
                    <a:pt x="430" y="677"/>
                    <a:pt x="461" y="668"/>
                    <a:pt x="469" y="674"/>
                  </a:cubicBezTo>
                  <a:cubicBezTo>
                    <a:pt x="476" y="680"/>
                    <a:pt x="484" y="685"/>
                    <a:pt x="482" y="698"/>
                  </a:cubicBezTo>
                  <a:cubicBezTo>
                    <a:pt x="480" y="710"/>
                    <a:pt x="498" y="720"/>
                    <a:pt x="487" y="725"/>
                  </a:cubicBezTo>
                  <a:cubicBezTo>
                    <a:pt x="477" y="730"/>
                    <a:pt x="491" y="740"/>
                    <a:pt x="492" y="754"/>
                  </a:cubicBezTo>
                  <a:cubicBezTo>
                    <a:pt x="493" y="767"/>
                    <a:pt x="507" y="773"/>
                    <a:pt x="530" y="772"/>
                  </a:cubicBezTo>
                  <a:cubicBezTo>
                    <a:pt x="553" y="771"/>
                    <a:pt x="559" y="773"/>
                    <a:pt x="559" y="789"/>
                  </a:cubicBezTo>
                  <a:cubicBezTo>
                    <a:pt x="559" y="806"/>
                    <a:pt x="575" y="808"/>
                    <a:pt x="580" y="824"/>
                  </a:cubicBezTo>
                  <a:cubicBezTo>
                    <a:pt x="585" y="839"/>
                    <a:pt x="574" y="857"/>
                    <a:pt x="576" y="869"/>
                  </a:cubicBezTo>
                  <a:cubicBezTo>
                    <a:pt x="577" y="879"/>
                    <a:pt x="572" y="889"/>
                    <a:pt x="565" y="893"/>
                  </a:cubicBezTo>
                  <a:cubicBezTo>
                    <a:pt x="573" y="903"/>
                    <a:pt x="574" y="908"/>
                    <a:pt x="567" y="912"/>
                  </a:cubicBezTo>
                  <a:cubicBezTo>
                    <a:pt x="557" y="917"/>
                    <a:pt x="578" y="932"/>
                    <a:pt x="573" y="955"/>
                  </a:cubicBezTo>
                  <a:cubicBezTo>
                    <a:pt x="568" y="979"/>
                    <a:pt x="567" y="983"/>
                    <a:pt x="591" y="984"/>
                  </a:cubicBezTo>
                  <a:cubicBezTo>
                    <a:pt x="615" y="985"/>
                    <a:pt x="613" y="992"/>
                    <a:pt x="622" y="987"/>
                  </a:cubicBezTo>
                  <a:cubicBezTo>
                    <a:pt x="630" y="982"/>
                    <a:pt x="643" y="1005"/>
                    <a:pt x="646" y="1017"/>
                  </a:cubicBezTo>
                  <a:cubicBezTo>
                    <a:pt x="649" y="1028"/>
                    <a:pt x="659" y="1056"/>
                    <a:pt x="663" y="1056"/>
                  </a:cubicBezTo>
                  <a:cubicBezTo>
                    <a:pt x="667" y="1056"/>
                    <a:pt x="680" y="1043"/>
                    <a:pt x="692" y="1049"/>
                  </a:cubicBezTo>
                  <a:cubicBezTo>
                    <a:pt x="704" y="1055"/>
                    <a:pt x="689" y="1095"/>
                    <a:pt x="689" y="1112"/>
                  </a:cubicBezTo>
                  <a:cubicBezTo>
                    <a:pt x="698" y="1112"/>
                    <a:pt x="709" y="1112"/>
                    <a:pt x="712" y="1114"/>
                  </a:cubicBezTo>
                  <a:cubicBezTo>
                    <a:pt x="718" y="1117"/>
                    <a:pt x="722" y="1160"/>
                    <a:pt x="718" y="1167"/>
                  </a:cubicBezTo>
                  <a:cubicBezTo>
                    <a:pt x="715" y="1175"/>
                    <a:pt x="689" y="1182"/>
                    <a:pt x="676" y="1191"/>
                  </a:cubicBezTo>
                  <a:cubicBezTo>
                    <a:pt x="662" y="1200"/>
                    <a:pt x="630" y="1231"/>
                    <a:pt x="615" y="1255"/>
                  </a:cubicBezTo>
                  <a:cubicBezTo>
                    <a:pt x="606" y="1270"/>
                    <a:pt x="593" y="1282"/>
                    <a:pt x="584" y="1292"/>
                  </a:cubicBezTo>
                  <a:cubicBezTo>
                    <a:pt x="588" y="1293"/>
                    <a:pt x="592" y="1293"/>
                    <a:pt x="594" y="1292"/>
                  </a:cubicBezTo>
                  <a:cubicBezTo>
                    <a:pt x="601" y="1288"/>
                    <a:pt x="613" y="1288"/>
                    <a:pt x="624" y="1303"/>
                  </a:cubicBezTo>
                  <a:cubicBezTo>
                    <a:pt x="636" y="1317"/>
                    <a:pt x="635" y="1328"/>
                    <a:pt x="640" y="1327"/>
                  </a:cubicBezTo>
                  <a:cubicBezTo>
                    <a:pt x="645" y="1326"/>
                    <a:pt x="650" y="1308"/>
                    <a:pt x="660" y="1322"/>
                  </a:cubicBezTo>
                  <a:cubicBezTo>
                    <a:pt x="669" y="1335"/>
                    <a:pt x="694" y="1345"/>
                    <a:pt x="699" y="1352"/>
                  </a:cubicBezTo>
                  <a:cubicBezTo>
                    <a:pt x="705" y="1358"/>
                    <a:pt x="723" y="1363"/>
                    <a:pt x="723" y="1379"/>
                  </a:cubicBezTo>
                  <a:cubicBezTo>
                    <a:pt x="723" y="1391"/>
                    <a:pt x="718" y="1414"/>
                    <a:pt x="727" y="1433"/>
                  </a:cubicBezTo>
                  <a:cubicBezTo>
                    <a:pt x="731" y="1427"/>
                    <a:pt x="736" y="1421"/>
                    <a:pt x="743" y="141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8" name="Freeform 108"/>
            <p:cNvSpPr>
              <a:spLocks/>
            </p:cNvSpPr>
            <p:nvPr/>
          </p:nvSpPr>
          <p:spPr bwMode="auto">
            <a:xfrm>
              <a:off x="9002713" y="10663238"/>
              <a:ext cx="228600" cy="247650"/>
            </a:xfrm>
            <a:custGeom>
              <a:avLst/>
              <a:gdLst>
                <a:gd name="T0" fmla="*/ 172 w 176"/>
                <a:gd name="T1" fmla="*/ 91 h 192"/>
                <a:gd name="T2" fmla="*/ 148 w 176"/>
                <a:gd name="T3" fmla="*/ 64 h 192"/>
                <a:gd name="T4" fmla="*/ 109 w 176"/>
                <a:gd name="T5" fmla="*/ 34 h 192"/>
                <a:gd name="T6" fmla="*/ 89 w 176"/>
                <a:gd name="T7" fmla="*/ 39 h 192"/>
                <a:gd name="T8" fmla="*/ 73 w 176"/>
                <a:gd name="T9" fmla="*/ 15 h 192"/>
                <a:gd name="T10" fmla="*/ 43 w 176"/>
                <a:gd name="T11" fmla="*/ 4 h 192"/>
                <a:gd name="T12" fmla="*/ 33 w 176"/>
                <a:gd name="T13" fmla="*/ 4 h 192"/>
                <a:gd name="T14" fmla="*/ 22 w 176"/>
                <a:gd name="T15" fmla="*/ 24 h 192"/>
                <a:gd name="T16" fmla="*/ 10 w 176"/>
                <a:gd name="T17" fmla="*/ 84 h 192"/>
                <a:gd name="T18" fmla="*/ 1 w 176"/>
                <a:gd name="T19" fmla="*/ 130 h 192"/>
                <a:gd name="T20" fmla="*/ 11 w 176"/>
                <a:gd name="T21" fmla="*/ 151 h 192"/>
                <a:gd name="T22" fmla="*/ 8 w 176"/>
                <a:gd name="T23" fmla="*/ 166 h 192"/>
                <a:gd name="T24" fmla="*/ 22 w 176"/>
                <a:gd name="T25" fmla="*/ 173 h 192"/>
                <a:gd name="T26" fmla="*/ 67 w 176"/>
                <a:gd name="T27" fmla="*/ 185 h 192"/>
                <a:gd name="T28" fmla="*/ 95 w 176"/>
                <a:gd name="T29" fmla="*/ 185 h 192"/>
                <a:gd name="T30" fmla="*/ 148 w 176"/>
                <a:gd name="T31" fmla="*/ 177 h 192"/>
                <a:gd name="T32" fmla="*/ 176 w 176"/>
                <a:gd name="T33" fmla="*/ 145 h 192"/>
                <a:gd name="T34" fmla="*/ 172 w 176"/>
                <a:gd name="T35" fmla="*/ 9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92">
                  <a:moveTo>
                    <a:pt x="172" y="91"/>
                  </a:moveTo>
                  <a:cubicBezTo>
                    <a:pt x="172" y="75"/>
                    <a:pt x="154" y="70"/>
                    <a:pt x="148" y="64"/>
                  </a:cubicBezTo>
                  <a:cubicBezTo>
                    <a:pt x="143" y="57"/>
                    <a:pt x="118" y="47"/>
                    <a:pt x="109" y="34"/>
                  </a:cubicBezTo>
                  <a:cubicBezTo>
                    <a:pt x="99" y="20"/>
                    <a:pt x="94" y="38"/>
                    <a:pt x="89" y="39"/>
                  </a:cubicBezTo>
                  <a:cubicBezTo>
                    <a:pt x="84" y="40"/>
                    <a:pt x="85" y="29"/>
                    <a:pt x="73" y="15"/>
                  </a:cubicBezTo>
                  <a:cubicBezTo>
                    <a:pt x="62" y="0"/>
                    <a:pt x="50" y="0"/>
                    <a:pt x="43" y="4"/>
                  </a:cubicBezTo>
                  <a:cubicBezTo>
                    <a:pt x="41" y="5"/>
                    <a:pt x="37" y="5"/>
                    <a:pt x="33" y="4"/>
                  </a:cubicBezTo>
                  <a:cubicBezTo>
                    <a:pt x="27" y="11"/>
                    <a:pt x="22" y="18"/>
                    <a:pt x="22" y="24"/>
                  </a:cubicBezTo>
                  <a:cubicBezTo>
                    <a:pt x="22" y="39"/>
                    <a:pt x="11" y="56"/>
                    <a:pt x="10" y="84"/>
                  </a:cubicBezTo>
                  <a:cubicBezTo>
                    <a:pt x="9" y="113"/>
                    <a:pt x="1" y="108"/>
                    <a:pt x="1" y="130"/>
                  </a:cubicBezTo>
                  <a:cubicBezTo>
                    <a:pt x="0" y="152"/>
                    <a:pt x="8" y="148"/>
                    <a:pt x="11" y="151"/>
                  </a:cubicBezTo>
                  <a:cubicBezTo>
                    <a:pt x="13" y="153"/>
                    <a:pt x="11" y="160"/>
                    <a:pt x="8" y="166"/>
                  </a:cubicBezTo>
                  <a:cubicBezTo>
                    <a:pt x="12" y="169"/>
                    <a:pt x="15" y="174"/>
                    <a:pt x="22" y="173"/>
                  </a:cubicBezTo>
                  <a:cubicBezTo>
                    <a:pt x="36" y="171"/>
                    <a:pt x="50" y="177"/>
                    <a:pt x="67" y="185"/>
                  </a:cubicBezTo>
                  <a:cubicBezTo>
                    <a:pt x="85" y="192"/>
                    <a:pt x="78" y="182"/>
                    <a:pt x="95" y="185"/>
                  </a:cubicBezTo>
                  <a:cubicBezTo>
                    <a:pt x="111" y="187"/>
                    <a:pt x="130" y="188"/>
                    <a:pt x="148" y="177"/>
                  </a:cubicBezTo>
                  <a:cubicBezTo>
                    <a:pt x="160" y="170"/>
                    <a:pt x="166" y="157"/>
                    <a:pt x="176" y="145"/>
                  </a:cubicBezTo>
                  <a:cubicBezTo>
                    <a:pt x="167" y="126"/>
                    <a:pt x="172" y="103"/>
                    <a:pt x="172" y="9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09" name="Freeform 109"/>
            <p:cNvSpPr>
              <a:spLocks noEditPoints="1"/>
            </p:cNvSpPr>
            <p:nvPr/>
          </p:nvSpPr>
          <p:spPr bwMode="auto">
            <a:xfrm>
              <a:off x="8299451" y="10247313"/>
              <a:ext cx="925513" cy="1820863"/>
            </a:xfrm>
            <a:custGeom>
              <a:avLst/>
              <a:gdLst>
                <a:gd name="T0" fmla="*/ 203 w 714"/>
                <a:gd name="T1" fmla="*/ 1332 h 1406"/>
                <a:gd name="T2" fmla="*/ 188 w 714"/>
                <a:gd name="T3" fmla="*/ 1301 h 1406"/>
                <a:gd name="T4" fmla="*/ 176 w 714"/>
                <a:gd name="T5" fmla="*/ 1398 h 1406"/>
                <a:gd name="T6" fmla="*/ 252 w 714"/>
                <a:gd name="T7" fmla="*/ 1401 h 1406"/>
                <a:gd name="T8" fmla="*/ 272 w 714"/>
                <a:gd name="T9" fmla="*/ 1378 h 1406"/>
                <a:gd name="T10" fmla="*/ 681 w 714"/>
                <a:gd name="T11" fmla="*/ 145 h 1406"/>
                <a:gd name="T12" fmla="*/ 663 w 714"/>
                <a:gd name="T13" fmla="*/ 201 h 1406"/>
                <a:gd name="T14" fmla="*/ 605 w 714"/>
                <a:gd name="T15" fmla="*/ 221 h 1406"/>
                <a:gd name="T16" fmla="*/ 539 w 714"/>
                <a:gd name="T17" fmla="*/ 210 h 1406"/>
                <a:gd name="T18" fmla="*/ 578 w 714"/>
                <a:gd name="T19" fmla="*/ 139 h 1406"/>
                <a:gd name="T20" fmla="*/ 473 w 714"/>
                <a:gd name="T21" fmla="*/ 86 h 1406"/>
                <a:gd name="T22" fmla="*/ 385 w 714"/>
                <a:gd name="T23" fmla="*/ 12 h 1406"/>
                <a:gd name="T24" fmla="*/ 330 w 714"/>
                <a:gd name="T25" fmla="*/ 33 h 1406"/>
                <a:gd name="T26" fmla="*/ 258 w 714"/>
                <a:gd name="T27" fmla="*/ 18 h 1406"/>
                <a:gd name="T28" fmla="*/ 225 w 714"/>
                <a:gd name="T29" fmla="*/ 80 h 1406"/>
                <a:gd name="T30" fmla="*/ 183 w 714"/>
                <a:gd name="T31" fmla="*/ 137 h 1406"/>
                <a:gd name="T32" fmla="*/ 187 w 714"/>
                <a:gd name="T33" fmla="*/ 198 h 1406"/>
                <a:gd name="T34" fmla="*/ 155 w 714"/>
                <a:gd name="T35" fmla="*/ 245 h 1406"/>
                <a:gd name="T36" fmla="*/ 130 w 714"/>
                <a:gd name="T37" fmla="*/ 296 h 1406"/>
                <a:gd name="T38" fmla="*/ 115 w 714"/>
                <a:gd name="T39" fmla="*/ 359 h 1406"/>
                <a:gd name="T40" fmla="*/ 127 w 714"/>
                <a:gd name="T41" fmla="*/ 432 h 1406"/>
                <a:gd name="T42" fmla="*/ 126 w 714"/>
                <a:gd name="T43" fmla="*/ 492 h 1406"/>
                <a:gd name="T44" fmla="*/ 115 w 714"/>
                <a:gd name="T45" fmla="*/ 562 h 1406"/>
                <a:gd name="T46" fmla="*/ 90 w 714"/>
                <a:gd name="T47" fmla="*/ 643 h 1406"/>
                <a:gd name="T48" fmla="*/ 78 w 714"/>
                <a:gd name="T49" fmla="*/ 677 h 1406"/>
                <a:gd name="T50" fmla="*/ 67 w 714"/>
                <a:gd name="T51" fmla="*/ 725 h 1406"/>
                <a:gd name="T52" fmla="*/ 64 w 714"/>
                <a:gd name="T53" fmla="*/ 774 h 1406"/>
                <a:gd name="T54" fmla="*/ 57 w 714"/>
                <a:gd name="T55" fmla="*/ 849 h 1406"/>
                <a:gd name="T56" fmla="*/ 66 w 714"/>
                <a:gd name="T57" fmla="*/ 890 h 1406"/>
                <a:gd name="T58" fmla="*/ 81 w 714"/>
                <a:gd name="T59" fmla="*/ 924 h 1406"/>
                <a:gd name="T60" fmla="*/ 73 w 714"/>
                <a:gd name="T61" fmla="*/ 954 h 1406"/>
                <a:gd name="T62" fmla="*/ 67 w 714"/>
                <a:gd name="T63" fmla="*/ 1009 h 1406"/>
                <a:gd name="T64" fmla="*/ 41 w 714"/>
                <a:gd name="T65" fmla="*/ 1057 h 1406"/>
                <a:gd name="T66" fmla="*/ 28 w 714"/>
                <a:gd name="T67" fmla="*/ 1109 h 1406"/>
                <a:gd name="T68" fmla="*/ 10 w 714"/>
                <a:gd name="T69" fmla="*/ 1165 h 1406"/>
                <a:gd name="T70" fmla="*/ 49 w 714"/>
                <a:gd name="T71" fmla="*/ 1198 h 1406"/>
                <a:gd name="T72" fmla="*/ 68 w 714"/>
                <a:gd name="T73" fmla="*/ 1253 h 1406"/>
                <a:gd name="T74" fmla="*/ 149 w 714"/>
                <a:gd name="T75" fmla="*/ 1263 h 1406"/>
                <a:gd name="T76" fmla="*/ 164 w 714"/>
                <a:gd name="T77" fmla="*/ 1235 h 1406"/>
                <a:gd name="T78" fmla="*/ 167 w 714"/>
                <a:gd name="T79" fmla="*/ 1176 h 1406"/>
                <a:gd name="T80" fmla="*/ 207 w 714"/>
                <a:gd name="T81" fmla="*/ 1137 h 1406"/>
                <a:gd name="T82" fmla="*/ 274 w 714"/>
                <a:gd name="T83" fmla="*/ 1063 h 1406"/>
                <a:gd name="T84" fmla="*/ 245 w 714"/>
                <a:gd name="T85" fmla="*/ 1020 h 1406"/>
                <a:gd name="T86" fmla="*/ 278 w 714"/>
                <a:gd name="T87" fmla="*/ 933 h 1406"/>
                <a:gd name="T88" fmla="*/ 296 w 714"/>
                <a:gd name="T89" fmla="*/ 890 h 1406"/>
                <a:gd name="T90" fmla="*/ 320 w 714"/>
                <a:gd name="T91" fmla="*/ 842 h 1406"/>
                <a:gd name="T92" fmla="*/ 341 w 714"/>
                <a:gd name="T93" fmla="*/ 840 h 1406"/>
                <a:gd name="T94" fmla="*/ 330 w 714"/>
                <a:gd name="T95" fmla="*/ 819 h 1406"/>
                <a:gd name="T96" fmla="*/ 306 w 714"/>
                <a:gd name="T97" fmla="*/ 783 h 1406"/>
                <a:gd name="T98" fmla="*/ 360 w 714"/>
                <a:gd name="T99" fmla="*/ 765 h 1406"/>
                <a:gd name="T100" fmla="*/ 404 w 714"/>
                <a:gd name="T101" fmla="*/ 711 h 1406"/>
                <a:gd name="T102" fmla="*/ 415 w 714"/>
                <a:gd name="T103" fmla="*/ 672 h 1406"/>
                <a:gd name="T104" fmla="*/ 572 w 714"/>
                <a:gd name="T105" fmla="*/ 634 h 1406"/>
                <a:gd name="T106" fmla="*/ 589 w 714"/>
                <a:gd name="T107" fmla="*/ 565 h 1406"/>
                <a:gd name="T108" fmla="*/ 564 w 714"/>
                <a:gd name="T109" fmla="*/ 513 h 1406"/>
                <a:gd name="T110" fmla="*/ 551 w 714"/>
                <a:gd name="T111" fmla="*/ 487 h 1406"/>
                <a:gd name="T112" fmla="*/ 544 w 714"/>
                <a:gd name="T113" fmla="*/ 451 h 1406"/>
                <a:gd name="T114" fmla="*/ 565 w 714"/>
                <a:gd name="T115" fmla="*/ 345 h 1406"/>
                <a:gd name="T116" fmla="*/ 668 w 714"/>
                <a:gd name="T117" fmla="*/ 224 h 1406"/>
                <a:gd name="T118" fmla="*/ 704 w 714"/>
                <a:gd name="T119" fmla="*/ 147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4" h="1406">
                  <a:moveTo>
                    <a:pt x="272" y="1378"/>
                  </a:moveTo>
                  <a:cubicBezTo>
                    <a:pt x="252" y="1378"/>
                    <a:pt x="214" y="1342"/>
                    <a:pt x="203" y="1332"/>
                  </a:cubicBezTo>
                  <a:cubicBezTo>
                    <a:pt x="191" y="1323"/>
                    <a:pt x="199" y="1314"/>
                    <a:pt x="185" y="1316"/>
                  </a:cubicBezTo>
                  <a:cubicBezTo>
                    <a:pt x="171" y="1318"/>
                    <a:pt x="181" y="1305"/>
                    <a:pt x="188" y="1301"/>
                  </a:cubicBezTo>
                  <a:cubicBezTo>
                    <a:pt x="196" y="1298"/>
                    <a:pt x="186" y="1284"/>
                    <a:pt x="176" y="1282"/>
                  </a:cubicBezTo>
                  <a:cubicBezTo>
                    <a:pt x="175" y="1303"/>
                    <a:pt x="171" y="1397"/>
                    <a:pt x="176" y="1398"/>
                  </a:cubicBezTo>
                  <a:cubicBezTo>
                    <a:pt x="182" y="1399"/>
                    <a:pt x="223" y="1393"/>
                    <a:pt x="236" y="1401"/>
                  </a:cubicBezTo>
                  <a:cubicBezTo>
                    <a:pt x="240" y="1403"/>
                    <a:pt x="247" y="1406"/>
                    <a:pt x="252" y="1401"/>
                  </a:cubicBezTo>
                  <a:cubicBezTo>
                    <a:pt x="259" y="1392"/>
                    <a:pt x="283" y="1397"/>
                    <a:pt x="295" y="1389"/>
                  </a:cubicBezTo>
                  <a:cubicBezTo>
                    <a:pt x="308" y="1381"/>
                    <a:pt x="291" y="1379"/>
                    <a:pt x="272" y="1378"/>
                  </a:cubicBezTo>
                  <a:close/>
                  <a:moveTo>
                    <a:pt x="704" y="147"/>
                  </a:moveTo>
                  <a:cubicBezTo>
                    <a:pt x="701" y="145"/>
                    <a:pt x="690" y="145"/>
                    <a:pt x="681" y="145"/>
                  </a:cubicBezTo>
                  <a:cubicBezTo>
                    <a:pt x="681" y="147"/>
                    <a:pt x="681" y="148"/>
                    <a:pt x="681" y="149"/>
                  </a:cubicBezTo>
                  <a:cubicBezTo>
                    <a:pt x="683" y="164"/>
                    <a:pt x="674" y="202"/>
                    <a:pt x="663" y="201"/>
                  </a:cubicBezTo>
                  <a:cubicBezTo>
                    <a:pt x="653" y="199"/>
                    <a:pt x="644" y="216"/>
                    <a:pt x="636" y="214"/>
                  </a:cubicBezTo>
                  <a:cubicBezTo>
                    <a:pt x="627" y="212"/>
                    <a:pt x="616" y="227"/>
                    <a:pt x="605" y="221"/>
                  </a:cubicBezTo>
                  <a:cubicBezTo>
                    <a:pt x="595" y="214"/>
                    <a:pt x="580" y="223"/>
                    <a:pt x="571" y="217"/>
                  </a:cubicBezTo>
                  <a:cubicBezTo>
                    <a:pt x="563" y="212"/>
                    <a:pt x="539" y="216"/>
                    <a:pt x="539" y="210"/>
                  </a:cubicBezTo>
                  <a:cubicBezTo>
                    <a:pt x="539" y="204"/>
                    <a:pt x="550" y="206"/>
                    <a:pt x="550" y="187"/>
                  </a:cubicBezTo>
                  <a:cubicBezTo>
                    <a:pt x="550" y="168"/>
                    <a:pt x="582" y="147"/>
                    <a:pt x="578" y="139"/>
                  </a:cubicBezTo>
                  <a:cubicBezTo>
                    <a:pt x="573" y="132"/>
                    <a:pt x="520" y="116"/>
                    <a:pt x="512" y="107"/>
                  </a:cubicBezTo>
                  <a:cubicBezTo>
                    <a:pt x="505" y="97"/>
                    <a:pt x="494" y="89"/>
                    <a:pt x="473" y="86"/>
                  </a:cubicBezTo>
                  <a:cubicBezTo>
                    <a:pt x="452" y="84"/>
                    <a:pt x="453" y="74"/>
                    <a:pt x="434" y="62"/>
                  </a:cubicBezTo>
                  <a:cubicBezTo>
                    <a:pt x="418" y="53"/>
                    <a:pt x="394" y="27"/>
                    <a:pt x="385" y="12"/>
                  </a:cubicBezTo>
                  <a:cubicBezTo>
                    <a:pt x="372" y="11"/>
                    <a:pt x="354" y="8"/>
                    <a:pt x="350" y="13"/>
                  </a:cubicBezTo>
                  <a:cubicBezTo>
                    <a:pt x="345" y="19"/>
                    <a:pt x="337" y="48"/>
                    <a:pt x="330" y="33"/>
                  </a:cubicBezTo>
                  <a:cubicBezTo>
                    <a:pt x="322" y="19"/>
                    <a:pt x="305" y="19"/>
                    <a:pt x="289" y="17"/>
                  </a:cubicBezTo>
                  <a:cubicBezTo>
                    <a:pt x="274" y="15"/>
                    <a:pt x="275" y="0"/>
                    <a:pt x="258" y="18"/>
                  </a:cubicBezTo>
                  <a:cubicBezTo>
                    <a:pt x="251" y="26"/>
                    <a:pt x="241" y="33"/>
                    <a:pt x="232" y="39"/>
                  </a:cubicBezTo>
                  <a:cubicBezTo>
                    <a:pt x="231" y="56"/>
                    <a:pt x="228" y="75"/>
                    <a:pt x="225" y="80"/>
                  </a:cubicBezTo>
                  <a:cubicBezTo>
                    <a:pt x="221" y="88"/>
                    <a:pt x="186" y="103"/>
                    <a:pt x="185" y="112"/>
                  </a:cubicBezTo>
                  <a:cubicBezTo>
                    <a:pt x="184" y="120"/>
                    <a:pt x="189" y="132"/>
                    <a:pt x="183" y="137"/>
                  </a:cubicBezTo>
                  <a:cubicBezTo>
                    <a:pt x="176" y="142"/>
                    <a:pt x="198" y="169"/>
                    <a:pt x="186" y="175"/>
                  </a:cubicBezTo>
                  <a:cubicBezTo>
                    <a:pt x="174" y="182"/>
                    <a:pt x="194" y="192"/>
                    <a:pt x="187" y="198"/>
                  </a:cubicBezTo>
                  <a:cubicBezTo>
                    <a:pt x="180" y="205"/>
                    <a:pt x="166" y="208"/>
                    <a:pt x="166" y="215"/>
                  </a:cubicBezTo>
                  <a:cubicBezTo>
                    <a:pt x="166" y="223"/>
                    <a:pt x="165" y="241"/>
                    <a:pt x="155" y="245"/>
                  </a:cubicBezTo>
                  <a:cubicBezTo>
                    <a:pt x="146" y="249"/>
                    <a:pt x="139" y="265"/>
                    <a:pt x="139" y="277"/>
                  </a:cubicBezTo>
                  <a:cubicBezTo>
                    <a:pt x="139" y="288"/>
                    <a:pt x="125" y="281"/>
                    <a:pt x="130" y="296"/>
                  </a:cubicBezTo>
                  <a:cubicBezTo>
                    <a:pt x="135" y="310"/>
                    <a:pt x="142" y="328"/>
                    <a:pt x="130" y="331"/>
                  </a:cubicBezTo>
                  <a:cubicBezTo>
                    <a:pt x="118" y="335"/>
                    <a:pt x="121" y="359"/>
                    <a:pt x="115" y="359"/>
                  </a:cubicBezTo>
                  <a:cubicBezTo>
                    <a:pt x="109" y="359"/>
                    <a:pt x="106" y="384"/>
                    <a:pt x="115" y="397"/>
                  </a:cubicBezTo>
                  <a:cubicBezTo>
                    <a:pt x="125" y="410"/>
                    <a:pt x="127" y="420"/>
                    <a:pt x="127" y="432"/>
                  </a:cubicBezTo>
                  <a:cubicBezTo>
                    <a:pt x="127" y="443"/>
                    <a:pt x="139" y="450"/>
                    <a:pt x="135" y="462"/>
                  </a:cubicBezTo>
                  <a:cubicBezTo>
                    <a:pt x="131" y="475"/>
                    <a:pt x="133" y="487"/>
                    <a:pt x="126" y="492"/>
                  </a:cubicBezTo>
                  <a:cubicBezTo>
                    <a:pt x="118" y="497"/>
                    <a:pt x="125" y="513"/>
                    <a:pt x="115" y="517"/>
                  </a:cubicBezTo>
                  <a:cubicBezTo>
                    <a:pt x="106" y="522"/>
                    <a:pt x="123" y="555"/>
                    <a:pt x="115" y="562"/>
                  </a:cubicBezTo>
                  <a:cubicBezTo>
                    <a:pt x="108" y="568"/>
                    <a:pt x="89" y="573"/>
                    <a:pt x="89" y="597"/>
                  </a:cubicBezTo>
                  <a:cubicBezTo>
                    <a:pt x="89" y="620"/>
                    <a:pt x="92" y="633"/>
                    <a:pt x="90" y="643"/>
                  </a:cubicBezTo>
                  <a:cubicBezTo>
                    <a:pt x="88" y="651"/>
                    <a:pt x="100" y="649"/>
                    <a:pt x="98" y="663"/>
                  </a:cubicBezTo>
                  <a:cubicBezTo>
                    <a:pt x="96" y="677"/>
                    <a:pt x="79" y="668"/>
                    <a:pt x="78" y="677"/>
                  </a:cubicBezTo>
                  <a:cubicBezTo>
                    <a:pt x="77" y="685"/>
                    <a:pt x="82" y="702"/>
                    <a:pt x="76" y="703"/>
                  </a:cubicBezTo>
                  <a:cubicBezTo>
                    <a:pt x="70" y="704"/>
                    <a:pt x="67" y="711"/>
                    <a:pt x="67" y="725"/>
                  </a:cubicBezTo>
                  <a:cubicBezTo>
                    <a:pt x="67" y="740"/>
                    <a:pt x="58" y="742"/>
                    <a:pt x="57" y="750"/>
                  </a:cubicBezTo>
                  <a:cubicBezTo>
                    <a:pt x="56" y="757"/>
                    <a:pt x="64" y="765"/>
                    <a:pt x="64" y="774"/>
                  </a:cubicBezTo>
                  <a:cubicBezTo>
                    <a:pt x="64" y="782"/>
                    <a:pt x="70" y="811"/>
                    <a:pt x="62" y="812"/>
                  </a:cubicBezTo>
                  <a:cubicBezTo>
                    <a:pt x="55" y="813"/>
                    <a:pt x="51" y="845"/>
                    <a:pt x="57" y="849"/>
                  </a:cubicBezTo>
                  <a:cubicBezTo>
                    <a:pt x="63" y="853"/>
                    <a:pt x="63" y="862"/>
                    <a:pt x="60" y="868"/>
                  </a:cubicBezTo>
                  <a:cubicBezTo>
                    <a:pt x="57" y="874"/>
                    <a:pt x="75" y="881"/>
                    <a:pt x="66" y="890"/>
                  </a:cubicBezTo>
                  <a:cubicBezTo>
                    <a:pt x="56" y="900"/>
                    <a:pt x="64" y="912"/>
                    <a:pt x="76" y="908"/>
                  </a:cubicBezTo>
                  <a:cubicBezTo>
                    <a:pt x="87" y="905"/>
                    <a:pt x="93" y="924"/>
                    <a:pt x="81" y="924"/>
                  </a:cubicBezTo>
                  <a:cubicBezTo>
                    <a:pt x="70" y="924"/>
                    <a:pt x="58" y="924"/>
                    <a:pt x="68" y="931"/>
                  </a:cubicBezTo>
                  <a:cubicBezTo>
                    <a:pt x="77" y="939"/>
                    <a:pt x="87" y="949"/>
                    <a:pt x="73" y="954"/>
                  </a:cubicBezTo>
                  <a:cubicBezTo>
                    <a:pt x="59" y="960"/>
                    <a:pt x="71" y="969"/>
                    <a:pt x="68" y="982"/>
                  </a:cubicBezTo>
                  <a:cubicBezTo>
                    <a:pt x="64" y="995"/>
                    <a:pt x="77" y="1006"/>
                    <a:pt x="67" y="1009"/>
                  </a:cubicBezTo>
                  <a:cubicBezTo>
                    <a:pt x="56" y="1013"/>
                    <a:pt x="71" y="1032"/>
                    <a:pt x="56" y="1034"/>
                  </a:cubicBezTo>
                  <a:cubicBezTo>
                    <a:pt x="41" y="1036"/>
                    <a:pt x="51" y="1049"/>
                    <a:pt x="41" y="1057"/>
                  </a:cubicBezTo>
                  <a:cubicBezTo>
                    <a:pt x="32" y="1064"/>
                    <a:pt x="54" y="1077"/>
                    <a:pt x="42" y="1084"/>
                  </a:cubicBezTo>
                  <a:cubicBezTo>
                    <a:pt x="31" y="1092"/>
                    <a:pt x="39" y="1109"/>
                    <a:pt x="28" y="1109"/>
                  </a:cubicBezTo>
                  <a:cubicBezTo>
                    <a:pt x="16" y="1109"/>
                    <a:pt x="10" y="1124"/>
                    <a:pt x="9" y="1132"/>
                  </a:cubicBezTo>
                  <a:cubicBezTo>
                    <a:pt x="7" y="1139"/>
                    <a:pt x="0" y="1154"/>
                    <a:pt x="10" y="1165"/>
                  </a:cubicBezTo>
                  <a:cubicBezTo>
                    <a:pt x="19" y="1175"/>
                    <a:pt x="7" y="1184"/>
                    <a:pt x="16" y="1188"/>
                  </a:cubicBezTo>
                  <a:cubicBezTo>
                    <a:pt x="24" y="1192"/>
                    <a:pt x="53" y="1186"/>
                    <a:pt x="49" y="1198"/>
                  </a:cubicBezTo>
                  <a:cubicBezTo>
                    <a:pt x="44" y="1211"/>
                    <a:pt x="45" y="1239"/>
                    <a:pt x="51" y="1239"/>
                  </a:cubicBezTo>
                  <a:cubicBezTo>
                    <a:pt x="56" y="1239"/>
                    <a:pt x="59" y="1254"/>
                    <a:pt x="68" y="1253"/>
                  </a:cubicBezTo>
                  <a:cubicBezTo>
                    <a:pt x="76" y="1252"/>
                    <a:pt x="114" y="1248"/>
                    <a:pt x="130" y="1252"/>
                  </a:cubicBezTo>
                  <a:cubicBezTo>
                    <a:pt x="138" y="1254"/>
                    <a:pt x="144" y="1259"/>
                    <a:pt x="149" y="1263"/>
                  </a:cubicBezTo>
                  <a:cubicBezTo>
                    <a:pt x="158" y="1259"/>
                    <a:pt x="178" y="1272"/>
                    <a:pt x="182" y="1268"/>
                  </a:cubicBezTo>
                  <a:cubicBezTo>
                    <a:pt x="188" y="1262"/>
                    <a:pt x="163" y="1242"/>
                    <a:pt x="164" y="1235"/>
                  </a:cubicBezTo>
                  <a:cubicBezTo>
                    <a:pt x="164" y="1228"/>
                    <a:pt x="160" y="1216"/>
                    <a:pt x="160" y="1208"/>
                  </a:cubicBezTo>
                  <a:cubicBezTo>
                    <a:pt x="160" y="1201"/>
                    <a:pt x="156" y="1183"/>
                    <a:pt x="167" y="1176"/>
                  </a:cubicBezTo>
                  <a:cubicBezTo>
                    <a:pt x="178" y="1168"/>
                    <a:pt x="178" y="1160"/>
                    <a:pt x="185" y="1162"/>
                  </a:cubicBezTo>
                  <a:cubicBezTo>
                    <a:pt x="192" y="1163"/>
                    <a:pt x="206" y="1155"/>
                    <a:pt x="207" y="1137"/>
                  </a:cubicBezTo>
                  <a:cubicBezTo>
                    <a:pt x="208" y="1118"/>
                    <a:pt x="217" y="1111"/>
                    <a:pt x="232" y="1098"/>
                  </a:cubicBezTo>
                  <a:cubicBezTo>
                    <a:pt x="249" y="1083"/>
                    <a:pt x="277" y="1069"/>
                    <a:pt x="274" y="1063"/>
                  </a:cubicBezTo>
                  <a:cubicBezTo>
                    <a:pt x="270" y="1057"/>
                    <a:pt x="280" y="1037"/>
                    <a:pt x="280" y="1029"/>
                  </a:cubicBezTo>
                  <a:cubicBezTo>
                    <a:pt x="280" y="1021"/>
                    <a:pt x="253" y="1023"/>
                    <a:pt x="245" y="1020"/>
                  </a:cubicBezTo>
                  <a:cubicBezTo>
                    <a:pt x="236" y="1016"/>
                    <a:pt x="205" y="995"/>
                    <a:pt x="220" y="966"/>
                  </a:cubicBezTo>
                  <a:cubicBezTo>
                    <a:pt x="236" y="937"/>
                    <a:pt x="269" y="934"/>
                    <a:pt x="278" y="933"/>
                  </a:cubicBezTo>
                  <a:cubicBezTo>
                    <a:pt x="288" y="932"/>
                    <a:pt x="279" y="919"/>
                    <a:pt x="287" y="914"/>
                  </a:cubicBezTo>
                  <a:cubicBezTo>
                    <a:pt x="295" y="910"/>
                    <a:pt x="296" y="902"/>
                    <a:pt x="296" y="890"/>
                  </a:cubicBezTo>
                  <a:cubicBezTo>
                    <a:pt x="296" y="877"/>
                    <a:pt x="296" y="856"/>
                    <a:pt x="310" y="854"/>
                  </a:cubicBezTo>
                  <a:cubicBezTo>
                    <a:pt x="324" y="853"/>
                    <a:pt x="328" y="845"/>
                    <a:pt x="320" y="842"/>
                  </a:cubicBezTo>
                  <a:cubicBezTo>
                    <a:pt x="311" y="840"/>
                    <a:pt x="307" y="830"/>
                    <a:pt x="321" y="828"/>
                  </a:cubicBezTo>
                  <a:cubicBezTo>
                    <a:pt x="335" y="827"/>
                    <a:pt x="330" y="840"/>
                    <a:pt x="341" y="840"/>
                  </a:cubicBezTo>
                  <a:cubicBezTo>
                    <a:pt x="351" y="840"/>
                    <a:pt x="368" y="823"/>
                    <a:pt x="355" y="813"/>
                  </a:cubicBezTo>
                  <a:cubicBezTo>
                    <a:pt x="341" y="803"/>
                    <a:pt x="337" y="818"/>
                    <a:pt x="330" y="819"/>
                  </a:cubicBezTo>
                  <a:cubicBezTo>
                    <a:pt x="323" y="821"/>
                    <a:pt x="318" y="810"/>
                    <a:pt x="311" y="810"/>
                  </a:cubicBezTo>
                  <a:cubicBezTo>
                    <a:pt x="304" y="810"/>
                    <a:pt x="309" y="790"/>
                    <a:pt x="306" y="783"/>
                  </a:cubicBezTo>
                  <a:cubicBezTo>
                    <a:pt x="302" y="776"/>
                    <a:pt x="298" y="759"/>
                    <a:pt x="304" y="750"/>
                  </a:cubicBezTo>
                  <a:cubicBezTo>
                    <a:pt x="310" y="742"/>
                    <a:pt x="337" y="764"/>
                    <a:pt x="360" y="765"/>
                  </a:cubicBezTo>
                  <a:cubicBezTo>
                    <a:pt x="384" y="767"/>
                    <a:pt x="401" y="754"/>
                    <a:pt x="401" y="745"/>
                  </a:cubicBezTo>
                  <a:cubicBezTo>
                    <a:pt x="401" y="736"/>
                    <a:pt x="390" y="721"/>
                    <a:pt x="404" y="711"/>
                  </a:cubicBezTo>
                  <a:cubicBezTo>
                    <a:pt x="418" y="702"/>
                    <a:pt x="406" y="699"/>
                    <a:pt x="402" y="686"/>
                  </a:cubicBezTo>
                  <a:cubicBezTo>
                    <a:pt x="398" y="674"/>
                    <a:pt x="408" y="666"/>
                    <a:pt x="415" y="672"/>
                  </a:cubicBezTo>
                  <a:cubicBezTo>
                    <a:pt x="421" y="679"/>
                    <a:pt x="467" y="675"/>
                    <a:pt x="505" y="667"/>
                  </a:cubicBezTo>
                  <a:cubicBezTo>
                    <a:pt x="543" y="659"/>
                    <a:pt x="570" y="645"/>
                    <a:pt x="572" y="634"/>
                  </a:cubicBezTo>
                  <a:cubicBezTo>
                    <a:pt x="575" y="623"/>
                    <a:pt x="599" y="598"/>
                    <a:pt x="604" y="588"/>
                  </a:cubicBezTo>
                  <a:cubicBezTo>
                    <a:pt x="610" y="579"/>
                    <a:pt x="605" y="567"/>
                    <a:pt x="589" y="565"/>
                  </a:cubicBezTo>
                  <a:cubicBezTo>
                    <a:pt x="574" y="562"/>
                    <a:pt x="575" y="545"/>
                    <a:pt x="583" y="534"/>
                  </a:cubicBezTo>
                  <a:cubicBezTo>
                    <a:pt x="592" y="524"/>
                    <a:pt x="579" y="515"/>
                    <a:pt x="564" y="513"/>
                  </a:cubicBezTo>
                  <a:cubicBezTo>
                    <a:pt x="549" y="512"/>
                    <a:pt x="525" y="502"/>
                    <a:pt x="539" y="489"/>
                  </a:cubicBezTo>
                  <a:cubicBezTo>
                    <a:pt x="545" y="483"/>
                    <a:pt x="548" y="484"/>
                    <a:pt x="551" y="487"/>
                  </a:cubicBezTo>
                  <a:cubicBezTo>
                    <a:pt x="554" y="481"/>
                    <a:pt x="556" y="474"/>
                    <a:pt x="554" y="472"/>
                  </a:cubicBezTo>
                  <a:cubicBezTo>
                    <a:pt x="551" y="469"/>
                    <a:pt x="543" y="473"/>
                    <a:pt x="544" y="451"/>
                  </a:cubicBezTo>
                  <a:cubicBezTo>
                    <a:pt x="544" y="429"/>
                    <a:pt x="552" y="434"/>
                    <a:pt x="553" y="405"/>
                  </a:cubicBezTo>
                  <a:cubicBezTo>
                    <a:pt x="554" y="377"/>
                    <a:pt x="565" y="360"/>
                    <a:pt x="565" y="345"/>
                  </a:cubicBezTo>
                  <a:cubicBezTo>
                    <a:pt x="565" y="330"/>
                    <a:pt x="592" y="313"/>
                    <a:pt x="607" y="288"/>
                  </a:cubicBezTo>
                  <a:cubicBezTo>
                    <a:pt x="622" y="264"/>
                    <a:pt x="654" y="233"/>
                    <a:pt x="668" y="224"/>
                  </a:cubicBezTo>
                  <a:cubicBezTo>
                    <a:pt x="681" y="215"/>
                    <a:pt x="707" y="208"/>
                    <a:pt x="710" y="200"/>
                  </a:cubicBezTo>
                  <a:cubicBezTo>
                    <a:pt x="714" y="193"/>
                    <a:pt x="710" y="150"/>
                    <a:pt x="704" y="14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0" name="Freeform 110"/>
            <p:cNvSpPr>
              <a:spLocks/>
            </p:cNvSpPr>
            <p:nvPr/>
          </p:nvSpPr>
          <p:spPr bwMode="auto">
            <a:xfrm>
              <a:off x="8201026" y="10044113"/>
              <a:ext cx="404813" cy="2058988"/>
            </a:xfrm>
            <a:custGeom>
              <a:avLst/>
              <a:gdLst>
                <a:gd name="T0" fmla="*/ 125 w 312"/>
                <a:gd name="T1" fmla="*/ 1355 h 1590"/>
                <a:gd name="T2" fmla="*/ 85 w 312"/>
                <a:gd name="T3" fmla="*/ 1289 h 1590"/>
                <a:gd name="T4" fmla="*/ 117 w 312"/>
                <a:gd name="T5" fmla="*/ 1214 h 1590"/>
                <a:gd name="T6" fmla="*/ 144 w 312"/>
                <a:gd name="T7" fmla="*/ 1139 h 1590"/>
                <a:gd name="T8" fmla="*/ 157 w 312"/>
                <a:gd name="T9" fmla="*/ 1081 h 1590"/>
                <a:gd name="T10" fmla="*/ 136 w 312"/>
                <a:gd name="T11" fmla="*/ 1025 h 1590"/>
                <a:gd name="T12" fmla="*/ 140 w 312"/>
                <a:gd name="T13" fmla="*/ 931 h 1590"/>
                <a:gd name="T14" fmla="*/ 152 w 312"/>
                <a:gd name="T15" fmla="*/ 860 h 1590"/>
                <a:gd name="T16" fmla="*/ 166 w 312"/>
                <a:gd name="T17" fmla="*/ 800 h 1590"/>
                <a:gd name="T18" fmla="*/ 191 w 312"/>
                <a:gd name="T19" fmla="*/ 674 h 1590"/>
                <a:gd name="T20" fmla="*/ 203 w 312"/>
                <a:gd name="T21" fmla="*/ 589 h 1590"/>
                <a:gd name="T22" fmla="*/ 206 w 312"/>
                <a:gd name="T23" fmla="*/ 488 h 1590"/>
                <a:gd name="T24" fmla="*/ 231 w 312"/>
                <a:gd name="T25" fmla="*/ 402 h 1590"/>
                <a:gd name="T26" fmla="*/ 262 w 312"/>
                <a:gd name="T27" fmla="*/ 332 h 1590"/>
                <a:gd name="T28" fmla="*/ 301 w 312"/>
                <a:gd name="T29" fmla="*/ 237 h 1590"/>
                <a:gd name="T30" fmla="*/ 278 w 312"/>
                <a:gd name="T31" fmla="*/ 164 h 1590"/>
                <a:gd name="T32" fmla="*/ 260 w 312"/>
                <a:gd name="T33" fmla="*/ 78 h 1590"/>
                <a:gd name="T34" fmla="*/ 222 w 312"/>
                <a:gd name="T35" fmla="*/ 5 h 1590"/>
                <a:gd name="T36" fmla="*/ 200 w 312"/>
                <a:gd name="T37" fmla="*/ 70 h 1590"/>
                <a:gd name="T38" fmla="*/ 193 w 312"/>
                <a:gd name="T39" fmla="*/ 234 h 1590"/>
                <a:gd name="T40" fmla="*/ 164 w 312"/>
                <a:gd name="T41" fmla="*/ 398 h 1590"/>
                <a:gd name="T42" fmla="*/ 148 w 312"/>
                <a:gd name="T43" fmla="*/ 509 h 1590"/>
                <a:gd name="T44" fmla="*/ 128 w 312"/>
                <a:gd name="T45" fmla="*/ 654 h 1590"/>
                <a:gd name="T46" fmla="*/ 80 w 312"/>
                <a:gd name="T47" fmla="*/ 783 h 1590"/>
                <a:gd name="T48" fmla="*/ 75 w 312"/>
                <a:gd name="T49" fmla="*/ 893 h 1590"/>
                <a:gd name="T50" fmla="*/ 52 w 312"/>
                <a:gd name="T51" fmla="*/ 993 h 1590"/>
                <a:gd name="T52" fmla="*/ 98 w 312"/>
                <a:gd name="T53" fmla="*/ 940 h 1590"/>
                <a:gd name="T54" fmla="*/ 106 w 312"/>
                <a:gd name="T55" fmla="*/ 999 h 1590"/>
                <a:gd name="T56" fmla="*/ 93 w 312"/>
                <a:gd name="T57" fmla="*/ 1067 h 1590"/>
                <a:gd name="T58" fmla="*/ 76 w 312"/>
                <a:gd name="T59" fmla="*/ 1113 h 1590"/>
                <a:gd name="T60" fmla="*/ 72 w 312"/>
                <a:gd name="T61" fmla="*/ 1103 h 1590"/>
                <a:gd name="T62" fmla="*/ 46 w 312"/>
                <a:gd name="T63" fmla="*/ 1114 h 1590"/>
                <a:gd name="T64" fmla="*/ 6 w 312"/>
                <a:gd name="T65" fmla="*/ 1167 h 1590"/>
                <a:gd name="T66" fmla="*/ 51 w 312"/>
                <a:gd name="T67" fmla="*/ 1171 h 1590"/>
                <a:gd name="T68" fmla="*/ 76 w 312"/>
                <a:gd name="T69" fmla="*/ 1214 h 1590"/>
                <a:gd name="T70" fmla="*/ 32 w 312"/>
                <a:gd name="T71" fmla="*/ 1224 h 1590"/>
                <a:gd name="T72" fmla="*/ 39 w 312"/>
                <a:gd name="T73" fmla="*/ 1248 h 1590"/>
                <a:gd name="T74" fmla="*/ 17 w 312"/>
                <a:gd name="T75" fmla="*/ 1286 h 1590"/>
                <a:gd name="T76" fmla="*/ 45 w 312"/>
                <a:gd name="T77" fmla="*/ 1297 h 1590"/>
                <a:gd name="T78" fmla="*/ 49 w 312"/>
                <a:gd name="T79" fmla="*/ 1333 h 1590"/>
                <a:gd name="T80" fmla="*/ 27 w 312"/>
                <a:gd name="T81" fmla="*/ 1376 h 1590"/>
                <a:gd name="T82" fmla="*/ 71 w 312"/>
                <a:gd name="T83" fmla="*/ 1383 h 1590"/>
                <a:gd name="T84" fmla="*/ 87 w 312"/>
                <a:gd name="T85" fmla="*/ 1398 h 1590"/>
                <a:gd name="T86" fmla="*/ 69 w 312"/>
                <a:gd name="T87" fmla="*/ 1439 h 1590"/>
                <a:gd name="T88" fmla="*/ 126 w 312"/>
                <a:gd name="T89" fmla="*/ 1441 h 1590"/>
                <a:gd name="T90" fmla="*/ 86 w 312"/>
                <a:gd name="T91" fmla="*/ 1471 h 1590"/>
                <a:gd name="T92" fmla="*/ 131 w 312"/>
                <a:gd name="T93" fmla="*/ 1465 h 1590"/>
                <a:gd name="T94" fmla="*/ 80 w 312"/>
                <a:gd name="T95" fmla="*/ 1501 h 1590"/>
                <a:gd name="T96" fmla="*/ 126 w 312"/>
                <a:gd name="T97" fmla="*/ 1506 h 1590"/>
                <a:gd name="T98" fmla="*/ 199 w 312"/>
                <a:gd name="T99" fmla="*/ 1437 h 1590"/>
                <a:gd name="T100" fmla="*/ 221 w 312"/>
                <a:gd name="T101" fmla="*/ 1476 h 1590"/>
                <a:gd name="T102" fmla="*/ 188 w 312"/>
                <a:gd name="T103" fmla="*/ 1488 h 1590"/>
                <a:gd name="T104" fmla="*/ 155 w 312"/>
                <a:gd name="T105" fmla="*/ 1517 h 1590"/>
                <a:gd name="T106" fmla="*/ 180 w 312"/>
                <a:gd name="T107" fmla="*/ 1567 h 1590"/>
                <a:gd name="T108" fmla="*/ 230 w 312"/>
                <a:gd name="T109" fmla="*/ 1560 h 1590"/>
                <a:gd name="T110" fmla="*/ 282 w 312"/>
                <a:gd name="T111" fmla="*/ 1563 h 1590"/>
                <a:gd name="T112" fmla="*/ 252 w 312"/>
                <a:gd name="T113" fmla="*/ 1555 h 1590"/>
                <a:gd name="T114" fmla="*/ 221 w 312"/>
                <a:gd name="T115" fmla="*/ 1425 h 1590"/>
                <a:gd name="T116" fmla="*/ 144 w 312"/>
                <a:gd name="T117" fmla="*/ 141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1590">
                  <a:moveTo>
                    <a:pt x="144" y="1410"/>
                  </a:moveTo>
                  <a:cubicBezTo>
                    <a:pt x="135" y="1411"/>
                    <a:pt x="132" y="1396"/>
                    <a:pt x="127" y="1396"/>
                  </a:cubicBezTo>
                  <a:cubicBezTo>
                    <a:pt x="121" y="1396"/>
                    <a:pt x="120" y="1368"/>
                    <a:pt x="125" y="1355"/>
                  </a:cubicBezTo>
                  <a:cubicBezTo>
                    <a:pt x="129" y="1343"/>
                    <a:pt x="100" y="1349"/>
                    <a:pt x="92" y="1345"/>
                  </a:cubicBezTo>
                  <a:cubicBezTo>
                    <a:pt x="83" y="1341"/>
                    <a:pt x="95" y="1332"/>
                    <a:pt x="86" y="1322"/>
                  </a:cubicBezTo>
                  <a:cubicBezTo>
                    <a:pt x="76" y="1311"/>
                    <a:pt x="83" y="1296"/>
                    <a:pt x="85" y="1289"/>
                  </a:cubicBezTo>
                  <a:cubicBezTo>
                    <a:pt x="86" y="1281"/>
                    <a:pt x="92" y="1266"/>
                    <a:pt x="104" y="1266"/>
                  </a:cubicBezTo>
                  <a:cubicBezTo>
                    <a:pt x="115" y="1266"/>
                    <a:pt x="107" y="1249"/>
                    <a:pt x="118" y="1241"/>
                  </a:cubicBezTo>
                  <a:cubicBezTo>
                    <a:pt x="130" y="1234"/>
                    <a:pt x="108" y="1221"/>
                    <a:pt x="117" y="1214"/>
                  </a:cubicBezTo>
                  <a:cubicBezTo>
                    <a:pt x="127" y="1206"/>
                    <a:pt x="117" y="1193"/>
                    <a:pt x="132" y="1191"/>
                  </a:cubicBezTo>
                  <a:cubicBezTo>
                    <a:pt x="147" y="1189"/>
                    <a:pt x="132" y="1170"/>
                    <a:pt x="143" y="1166"/>
                  </a:cubicBezTo>
                  <a:cubicBezTo>
                    <a:pt x="153" y="1163"/>
                    <a:pt x="140" y="1152"/>
                    <a:pt x="144" y="1139"/>
                  </a:cubicBezTo>
                  <a:cubicBezTo>
                    <a:pt x="147" y="1126"/>
                    <a:pt x="135" y="1117"/>
                    <a:pt x="149" y="1111"/>
                  </a:cubicBezTo>
                  <a:cubicBezTo>
                    <a:pt x="163" y="1106"/>
                    <a:pt x="153" y="1096"/>
                    <a:pt x="144" y="1088"/>
                  </a:cubicBezTo>
                  <a:cubicBezTo>
                    <a:pt x="134" y="1081"/>
                    <a:pt x="146" y="1081"/>
                    <a:pt x="157" y="1081"/>
                  </a:cubicBezTo>
                  <a:cubicBezTo>
                    <a:pt x="169" y="1081"/>
                    <a:pt x="163" y="1062"/>
                    <a:pt x="152" y="1065"/>
                  </a:cubicBezTo>
                  <a:cubicBezTo>
                    <a:pt x="140" y="1069"/>
                    <a:pt x="132" y="1057"/>
                    <a:pt x="142" y="1047"/>
                  </a:cubicBezTo>
                  <a:cubicBezTo>
                    <a:pt x="151" y="1038"/>
                    <a:pt x="133" y="1031"/>
                    <a:pt x="136" y="1025"/>
                  </a:cubicBezTo>
                  <a:cubicBezTo>
                    <a:pt x="139" y="1019"/>
                    <a:pt x="139" y="1010"/>
                    <a:pt x="133" y="1006"/>
                  </a:cubicBezTo>
                  <a:cubicBezTo>
                    <a:pt x="127" y="1002"/>
                    <a:pt x="131" y="970"/>
                    <a:pt x="138" y="969"/>
                  </a:cubicBezTo>
                  <a:cubicBezTo>
                    <a:pt x="146" y="968"/>
                    <a:pt x="140" y="939"/>
                    <a:pt x="140" y="931"/>
                  </a:cubicBezTo>
                  <a:cubicBezTo>
                    <a:pt x="140" y="922"/>
                    <a:pt x="132" y="914"/>
                    <a:pt x="133" y="907"/>
                  </a:cubicBezTo>
                  <a:cubicBezTo>
                    <a:pt x="134" y="899"/>
                    <a:pt x="143" y="897"/>
                    <a:pt x="143" y="882"/>
                  </a:cubicBezTo>
                  <a:cubicBezTo>
                    <a:pt x="143" y="868"/>
                    <a:pt x="146" y="861"/>
                    <a:pt x="152" y="860"/>
                  </a:cubicBezTo>
                  <a:cubicBezTo>
                    <a:pt x="158" y="859"/>
                    <a:pt x="153" y="842"/>
                    <a:pt x="154" y="834"/>
                  </a:cubicBezTo>
                  <a:cubicBezTo>
                    <a:pt x="155" y="825"/>
                    <a:pt x="172" y="834"/>
                    <a:pt x="174" y="820"/>
                  </a:cubicBezTo>
                  <a:cubicBezTo>
                    <a:pt x="176" y="806"/>
                    <a:pt x="164" y="808"/>
                    <a:pt x="166" y="800"/>
                  </a:cubicBezTo>
                  <a:cubicBezTo>
                    <a:pt x="168" y="790"/>
                    <a:pt x="165" y="777"/>
                    <a:pt x="165" y="754"/>
                  </a:cubicBezTo>
                  <a:cubicBezTo>
                    <a:pt x="165" y="730"/>
                    <a:pt x="184" y="725"/>
                    <a:pt x="191" y="719"/>
                  </a:cubicBezTo>
                  <a:cubicBezTo>
                    <a:pt x="199" y="712"/>
                    <a:pt x="182" y="679"/>
                    <a:pt x="191" y="674"/>
                  </a:cubicBezTo>
                  <a:cubicBezTo>
                    <a:pt x="201" y="670"/>
                    <a:pt x="194" y="654"/>
                    <a:pt x="202" y="649"/>
                  </a:cubicBezTo>
                  <a:cubicBezTo>
                    <a:pt x="209" y="644"/>
                    <a:pt x="207" y="632"/>
                    <a:pt x="211" y="619"/>
                  </a:cubicBezTo>
                  <a:cubicBezTo>
                    <a:pt x="215" y="607"/>
                    <a:pt x="203" y="600"/>
                    <a:pt x="203" y="589"/>
                  </a:cubicBezTo>
                  <a:cubicBezTo>
                    <a:pt x="203" y="577"/>
                    <a:pt x="201" y="567"/>
                    <a:pt x="191" y="554"/>
                  </a:cubicBezTo>
                  <a:cubicBezTo>
                    <a:pt x="182" y="541"/>
                    <a:pt x="185" y="516"/>
                    <a:pt x="191" y="516"/>
                  </a:cubicBezTo>
                  <a:cubicBezTo>
                    <a:pt x="197" y="516"/>
                    <a:pt x="194" y="492"/>
                    <a:pt x="206" y="488"/>
                  </a:cubicBezTo>
                  <a:cubicBezTo>
                    <a:pt x="218" y="485"/>
                    <a:pt x="211" y="467"/>
                    <a:pt x="206" y="453"/>
                  </a:cubicBezTo>
                  <a:cubicBezTo>
                    <a:pt x="201" y="438"/>
                    <a:pt x="215" y="445"/>
                    <a:pt x="215" y="434"/>
                  </a:cubicBezTo>
                  <a:cubicBezTo>
                    <a:pt x="215" y="422"/>
                    <a:pt x="222" y="406"/>
                    <a:pt x="231" y="402"/>
                  </a:cubicBezTo>
                  <a:cubicBezTo>
                    <a:pt x="241" y="398"/>
                    <a:pt x="242" y="380"/>
                    <a:pt x="242" y="372"/>
                  </a:cubicBezTo>
                  <a:cubicBezTo>
                    <a:pt x="242" y="365"/>
                    <a:pt x="256" y="362"/>
                    <a:pt x="263" y="355"/>
                  </a:cubicBezTo>
                  <a:cubicBezTo>
                    <a:pt x="270" y="349"/>
                    <a:pt x="250" y="339"/>
                    <a:pt x="262" y="332"/>
                  </a:cubicBezTo>
                  <a:cubicBezTo>
                    <a:pt x="274" y="326"/>
                    <a:pt x="252" y="299"/>
                    <a:pt x="259" y="294"/>
                  </a:cubicBezTo>
                  <a:cubicBezTo>
                    <a:pt x="265" y="289"/>
                    <a:pt x="260" y="277"/>
                    <a:pt x="261" y="269"/>
                  </a:cubicBezTo>
                  <a:cubicBezTo>
                    <a:pt x="262" y="260"/>
                    <a:pt x="297" y="245"/>
                    <a:pt x="301" y="237"/>
                  </a:cubicBezTo>
                  <a:cubicBezTo>
                    <a:pt x="304" y="232"/>
                    <a:pt x="307" y="213"/>
                    <a:pt x="308" y="196"/>
                  </a:cubicBezTo>
                  <a:cubicBezTo>
                    <a:pt x="297" y="203"/>
                    <a:pt x="288" y="207"/>
                    <a:pt x="286" y="203"/>
                  </a:cubicBezTo>
                  <a:cubicBezTo>
                    <a:pt x="283" y="196"/>
                    <a:pt x="287" y="174"/>
                    <a:pt x="278" y="164"/>
                  </a:cubicBezTo>
                  <a:cubicBezTo>
                    <a:pt x="268" y="155"/>
                    <a:pt x="275" y="136"/>
                    <a:pt x="265" y="132"/>
                  </a:cubicBezTo>
                  <a:cubicBezTo>
                    <a:pt x="256" y="128"/>
                    <a:pt x="244" y="109"/>
                    <a:pt x="253" y="103"/>
                  </a:cubicBezTo>
                  <a:cubicBezTo>
                    <a:pt x="261" y="97"/>
                    <a:pt x="253" y="84"/>
                    <a:pt x="260" y="78"/>
                  </a:cubicBezTo>
                  <a:cubicBezTo>
                    <a:pt x="267" y="72"/>
                    <a:pt x="256" y="71"/>
                    <a:pt x="246" y="58"/>
                  </a:cubicBezTo>
                  <a:cubicBezTo>
                    <a:pt x="235" y="46"/>
                    <a:pt x="250" y="30"/>
                    <a:pt x="237" y="21"/>
                  </a:cubicBezTo>
                  <a:cubicBezTo>
                    <a:pt x="225" y="11"/>
                    <a:pt x="225" y="0"/>
                    <a:pt x="222" y="5"/>
                  </a:cubicBezTo>
                  <a:cubicBezTo>
                    <a:pt x="218" y="10"/>
                    <a:pt x="217" y="28"/>
                    <a:pt x="207" y="33"/>
                  </a:cubicBezTo>
                  <a:cubicBezTo>
                    <a:pt x="205" y="34"/>
                    <a:pt x="203" y="36"/>
                    <a:pt x="199" y="39"/>
                  </a:cubicBezTo>
                  <a:cubicBezTo>
                    <a:pt x="199" y="47"/>
                    <a:pt x="196" y="62"/>
                    <a:pt x="200" y="70"/>
                  </a:cubicBezTo>
                  <a:cubicBezTo>
                    <a:pt x="204" y="82"/>
                    <a:pt x="207" y="139"/>
                    <a:pt x="202" y="161"/>
                  </a:cubicBezTo>
                  <a:cubicBezTo>
                    <a:pt x="197" y="183"/>
                    <a:pt x="193" y="201"/>
                    <a:pt x="188" y="214"/>
                  </a:cubicBezTo>
                  <a:cubicBezTo>
                    <a:pt x="183" y="227"/>
                    <a:pt x="199" y="228"/>
                    <a:pt x="193" y="234"/>
                  </a:cubicBezTo>
                  <a:cubicBezTo>
                    <a:pt x="187" y="241"/>
                    <a:pt x="189" y="256"/>
                    <a:pt x="189" y="281"/>
                  </a:cubicBezTo>
                  <a:cubicBezTo>
                    <a:pt x="189" y="306"/>
                    <a:pt x="174" y="348"/>
                    <a:pt x="173" y="361"/>
                  </a:cubicBezTo>
                  <a:cubicBezTo>
                    <a:pt x="172" y="375"/>
                    <a:pt x="162" y="383"/>
                    <a:pt x="164" y="398"/>
                  </a:cubicBezTo>
                  <a:cubicBezTo>
                    <a:pt x="165" y="413"/>
                    <a:pt x="157" y="422"/>
                    <a:pt x="148" y="429"/>
                  </a:cubicBezTo>
                  <a:cubicBezTo>
                    <a:pt x="140" y="436"/>
                    <a:pt x="162" y="458"/>
                    <a:pt x="162" y="471"/>
                  </a:cubicBezTo>
                  <a:cubicBezTo>
                    <a:pt x="161" y="483"/>
                    <a:pt x="144" y="489"/>
                    <a:pt x="148" y="509"/>
                  </a:cubicBezTo>
                  <a:cubicBezTo>
                    <a:pt x="153" y="534"/>
                    <a:pt x="148" y="577"/>
                    <a:pt x="148" y="586"/>
                  </a:cubicBezTo>
                  <a:cubicBezTo>
                    <a:pt x="148" y="595"/>
                    <a:pt x="138" y="594"/>
                    <a:pt x="140" y="610"/>
                  </a:cubicBezTo>
                  <a:cubicBezTo>
                    <a:pt x="143" y="627"/>
                    <a:pt x="130" y="631"/>
                    <a:pt x="128" y="654"/>
                  </a:cubicBezTo>
                  <a:cubicBezTo>
                    <a:pt x="126" y="677"/>
                    <a:pt x="108" y="711"/>
                    <a:pt x="101" y="729"/>
                  </a:cubicBezTo>
                  <a:cubicBezTo>
                    <a:pt x="94" y="747"/>
                    <a:pt x="94" y="757"/>
                    <a:pt x="84" y="757"/>
                  </a:cubicBezTo>
                  <a:cubicBezTo>
                    <a:pt x="75" y="757"/>
                    <a:pt x="73" y="767"/>
                    <a:pt x="80" y="783"/>
                  </a:cubicBezTo>
                  <a:cubicBezTo>
                    <a:pt x="87" y="798"/>
                    <a:pt x="75" y="812"/>
                    <a:pt x="84" y="827"/>
                  </a:cubicBezTo>
                  <a:cubicBezTo>
                    <a:pt x="94" y="843"/>
                    <a:pt x="91" y="848"/>
                    <a:pt x="86" y="863"/>
                  </a:cubicBezTo>
                  <a:cubicBezTo>
                    <a:pt x="81" y="878"/>
                    <a:pt x="75" y="879"/>
                    <a:pt x="75" y="893"/>
                  </a:cubicBezTo>
                  <a:cubicBezTo>
                    <a:pt x="75" y="907"/>
                    <a:pt x="64" y="918"/>
                    <a:pt x="70" y="934"/>
                  </a:cubicBezTo>
                  <a:cubicBezTo>
                    <a:pt x="77" y="950"/>
                    <a:pt x="75" y="955"/>
                    <a:pt x="67" y="955"/>
                  </a:cubicBezTo>
                  <a:cubicBezTo>
                    <a:pt x="59" y="955"/>
                    <a:pt x="55" y="968"/>
                    <a:pt x="52" y="993"/>
                  </a:cubicBezTo>
                  <a:cubicBezTo>
                    <a:pt x="49" y="1019"/>
                    <a:pt x="50" y="1018"/>
                    <a:pt x="69" y="1017"/>
                  </a:cubicBezTo>
                  <a:cubicBezTo>
                    <a:pt x="87" y="1015"/>
                    <a:pt x="73" y="953"/>
                    <a:pt x="84" y="953"/>
                  </a:cubicBezTo>
                  <a:cubicBezTo>
                    <a:pt x="96" y="953"/>
                    <a:pt x="86" y="943"/>
                    <a:pt x="98" y="940"/>
                  </a:cubicBezTo>
                  <a:cubicBezTo>
                    <a:pt x="109" y="937"/>
                    <a:pt x="99" y="951"/>
                    <a:pt x="107" y="953"/>
                  </a:cubicBezTo>
                  <a:cubicBezTo>
                    <a:pt x="115" y="956"/>
                    <a:pt x="120" y="962"/>
                    <a:pt x="109" y="969"/>
                  </a:cubicBezTo>
                  <a:cubicBezTo>
                    <a:pt x="98" y="976"/>
                    <a:pt x="112" y="990"/>
                    <a:pt x="106" y="999"/>
                  </a:cubicBezTo>
                  <a:cubicBezTo>
                    <a:pt x="101" y="1007"/>
                    <a:pt x="93" y="1017"/>
                    <a:pt x="98" y="1027"/>
                  </a:cubicBezTo>
                  <a:cubicBezTo>
                    <a:pt x="102" y="1037"/>
                    <a:pt x="92" y="1036"/>
                    <a:pt x="91" y="1049"/>
                  </a:cubicBezTo>
                  <a:cubicBezTo>
                    <a:pt x="91" y="1063"/>
                    <a:pt x="98" y="1063"/>
                    <a:pt x="93" y="1067"/>
                  </a:cubicBezTo>
                  <a:cubicBezTo>
                    <a:pt x="87" y="1070"/>
                    <a:pt x="100" y="1080"/>
                    <a:pt x="92" y="1081"/>
                  </a:cubicBezTo>
                  <a:cubicBezTo>
                    <a:pt x="84" y="1083"/>
                    <a:pt x="89" y="1093"/>
                    <a:pt x="94" y="1102"/>
                  </a:cubicBezTo>
                  <a:cubicBezTo>
                    <a:pt x="98" y="1112"/>
                    <a:pt x="84" y="1106"/>
                    <a:pt x="76" y="1113"/>
                  </a:cubicBezTo>
                  <a:cubicBezTo>
                    <a:pt x="68" y="1119"/>
                    <a:pt x="84" y="1127"/>
                    <a:pt x="79" y="1136"/>
                  </a:cubicBezTo>
                  <a:cubicBezTo>
                    <a:pt x="74" y="1145"/>
                    <a:pt x="62" y="1131"/>
                    <a:pt x="56" y="1127"/>
                  </a:cubicBezTo>
                  <a:cubicBezTo>
                    <a:pt x="51" y="1122"/>
                    <a:pt x="65" y="1113"/>
                    <a:pt x="72" y="1103"/>
                  </a:cubicBezTo>
                  <a:cubicBezTo>
                    <a:pt x="79" y="1094"/>
                    <a:pt x="65" y="1073"/>
                    <a:pt x="53" y="1077"/>
                  </a:cubicBezTo>
                  <a:cubicBezTo>
                    <a:pt x="41" y="1082"/>
                    <a:pt x="65" y="1095"/>
                    <a:pt x="65" y="1106"/>
                  </a:cubicBezTo>
                  <a:cubicBezTo>
                    <a:pt x="65" y="1116"/>
                    <a:pt x="45" y="1103"/>
                    <a:pt x="46" y="1114"/>
                  </a:cubicBezTo>
                  <a:cubicBezTo>
                    <a:pt x="47" y="1125"/>
                    <a:pt x="33" y="1121"/>
                    <a:pt x="26" y="1129"/>
                  </a:cubicBezTo>
                  <a:cubicBezTo>
                    <a:pt x="19" y="1137"/>
                    <a:pt x="35" y="1144"/>
                    <a:pt x="27" y="1146"/>
                  </a:cubicBezTo>
                  <a:cubicBezTo>
                    <a:pt x="20" y="1148"/>
                    <a:pt x="6" y="1159"/>
                    <a:pt x="6" y="1167"/>
                  </a:cubicBezTo>
                  <a:cubicBezTo>
                    <a:pt x="5" y="1175"/>
                    <a:pt x="14" y="1177"/>
                    <a:pt x="14" y="1169"/>
                  </a:cubicBezTo>
                  <a:cubicBezTo>
                    <a:pt x="14" y="1161"/>
                    <a:pt x="27" y="1159"/>
                    <a:pt x="30" y="1169"/>
                  </a:cubicBezTo>
                  <a:cubicBezTo>
                    <a:pt x="34" y="1179"/>
                    <a:pt x="40" y="1169"/>
                    <a:pt x="51" y="1171"/>
                  </a:cubicBezTo>
                  <a:cubicBezTo>
                    <a:pt x="62" y="1173"/>
                    <a:pt x="60" y="1190"/>
                    <a:pt x="54" y="1189"/>
                  </a:cubicBezTo>
                  <a:cubicBezTo>
                    <a:pt x="48" y="1188"/>
                    <a:pt x="41" y="1199"/>
                    <a:pt x="43" y="1211"/>
                  </a:cubicBezTo>
                  <a:cubicBezTo>
                    <a:pt x="45" y="1223"/>
                    <a:pt x="66" y="1211"/>
                    <a:pt x="76" y="1214"/>
                  </a:cubicBezTo>
                  <a:cubicBezTo>
                    <a:pt x="85" y="1217"/>
                    <a:pt x="82" y="1234"/>
                    <a:pt x="77" y="1228"/>
                  </a:cubicBezTo>
                  <a:cubicBezTo>
                    <a:pt x="71" y="1223"/>
                    <a:pt x="59" y="1213"/>
                    <a:pt x="53" y="1223"/>
                  </a:cubicBezTo>
                  <a:cubicBezTo>
                    <a:pt x="48" y="1232"/>
                    <a:pt x="39" y="1227"/>
                    <a:pt x="32" y="1224"/>
                  </a:cubicBezTo>
                  <a:cubicBezTo>
                    <a:pt x="25" y="1221"/>
                    <a:pt x="0" y="1237"/>
                    <a:pt x="9" y="1244"/>
                  </a:cubicBezTo>
                  <a:cubicBezTo>
                    <a:pt x="17" y="1250"/>
                    <a:pt x="16" y="1260"/>
                    <a:pt x="22" y="1259"/>
                  </a:cubicBezTo>
                  <a:cubicBezTo>
                    <a:pt x="27" y="1258"/>
                    <a:pt x="36" y="1255"/>
                    <a:pt x="39" y="1248"/>
                  </a:cubicBezTo>
                  <a:cubicBezTo>
                    <a:pt x="42" y="1242"/>
                    <a:pt x="53" y="1236"/>
                    <a:pt x="54" y="1250"/>
                  </a:cubicBezTo>
                  <a:cubicBezTo>
                    <a:pt x="55" y="1264"/>
                    <a:pt x="39" y="1257"/>
                    <a:pt x="36" y="1265"/>
                  </a:cubicBezTo>
                  <a:cubicBezTo>
                    <a:pt x="33" y="1273"/>
                    <a:pt x="27" y="1279"/>
                    <a:pt x="17" y="1286"/>
                  </a:cubicBezTo>
                  <a:cubicBezTo>
                    <a:pt x="8" y="1293"/>
                    <a:pt x="17" y="1304"/>
                    <a:pt x="25" y="1301"/>
                  </a:cubicBezTo>
                  <a:cubicBezTo>
                    <a:pt x="33" y="1297"/>
                    <a:pt x="23" y="1310"/>
                    <a:pt x="34" y="1312"/>
                  </a:cubicBezTo>
                  <a:cubicBezTo>
                    <a:pt x="44" y="1313"/>
                    <a:pt x="47" y="1305"/>
                    <a:pt x="45" y="1297"/>
                  </a:cubicBezTo>
                  <a:cubicBezTo>
                    <a:pt x="42" y="1290"/>
                    <a:pt x="50" y="1273"/>
                    <a:pt x="59" y="1281"/>
                  </a:cubicBezTo>
                  <a:cubicBezTo>
                    <a:pt x="69" y="1290"/>
                    <a:pt x="55" y="1298"/>
                    <a:pt x="55" y="1306"/>
                  </a:cubicBezTo>
                  <a:cubicBezTo>
                    <a:pt x="55" y="1314"/>
                    <a:pt x="49" y="1324"/>
                    <a:pt x="49" y="1333"/>
                  </a:cubicBezTo>
                  <a:cubicBezTo>
                    <a:pt x="49" y="1341"/>
                    <a:pt x="39" y="1336"/>
                    <a:pt x="40" y="1346"/>
                  </a:cubicBezTo>
                  <a:cubicBezTo>
                    <a:pt x="41" y="1355"/>
                    <a:pt x="18" y="1349"/>
                    <a:pt x="28" y="1355"/>
                  </a:cubicBezTo>
                  <a:cubicBezTo>
                    <a:pt x="38" y="1361"/>
                    <a:pt x="22" y="1370"/>
                    <a:pt x="27" y="1376"/>
                  </a:cubicBezTo>
                  <a:cubicBezTo>
                    <a:pt x="33" y="1382"/>
                    <a:pt x="38" y="1368"/>
                    <a:pt x="46" y="1371"/>
                  </a:cubicBezTo>
                  <a:cubicBezTo>
                    <a:pt x="55" y="1374"/>
                    <a:pt x="53" y="1376"/>
                    <a:pt x="64" y="1372"/>
                  </a:cubicBezTo>
                  <a:cubicBezTo>
                    <a:pt x="75" y="1367"/>
                    <a:pt x="81" y="1380"/>
                    <a:pt x="71" y="1383"/>
                  </a:cubicBezTo>
                  <a:cubicBezTo>
                    <a:pt x="61" y="1386"/>
                    <a:pt x="50" y="1398"/>
                    <a:pt x="55" y="1400"/>
                  </a:cubicBezTo>
                  <a:cubicBezTo>
                    <a:pt x="59" y="1401"/>
                    <a:pt x="73" y="1392"/>
                    <a:pt x="76" y="1402"/>
                  </a:cubicBezTo>
                  <a:cubicBezTo>
                    <a:pt x="79" y="1412"/>
                    <a:pt x="87" y="1409"/>
                    <a:pt x="87" y="1398"/>
                  </a:cubicBezTo>
                  <a:cubicBezTo>
                    <a:pt x="88" y="1387"/>
                    <a:pt x="107" y="1397"/>
                    <a:pt x="110" y="1406"/>
                  </a:cubicBezTo>
                  <a:cubicBezTo>
                    <a:pt x="113" y="1415"/>
                    <a:pt x="91" y="1421"/>
                    <a:pt x="79" y="1418"/>
                  </a:cubicBezTo>
                  <a:cubicBezTo>
                    <a:pt x="67" y="1416"/>
                    <a:pt x="61" y="1429"/>
                    <a:pt x="69" y="1439"/>
                  </a:cubicBezTo>
                  <a:cubicBezTo>
                    <a:pt x="77" y="1450"/>
                    <a:pt x="86" y="1439"/>
                    <a:pt x="94" y="1431"/>
                  </a:cubicBezTo>
                  <a:cubicBezTo>
                    <a:pt x="103" y="1422"/>
                    <a:pt x="145" y="1425"/>
                    <a:pt x="148" y="1434"/>
                  </a:cubicBezTo>
                  <a:cubicBezTo>
                    <a:pt x="151" y="1443"/>
                    <a:pt x="129" y="1436"/>
                    <a:pt x="126" y="1441"/>
                  </a:cubicBezTo>
                  <a:cubicBezTo>
                    <a:pt x="124" y="1446"/>
                    <a:pt x="107" y="1451"/>
                    <a:pt x="105" y="1445"/>
                  </a:cubicBezTo>
                  <a:cubicBezTo>
                    <a:pt x="102" y="1439"/>
                    <a:pt x="86" y="1447"/>
                    <a:pt x="85" y="1457"/>
                  </a:cubicBezTo>
                  <a:cubicBezTo>
                    <a:pt x="84" y="1467"/>
                    <a:pt x="72" y="1467"/>
                    <a:pt x="86" y="1471"/>
                  </a:cubicBezTo>
                  <a:cubicBezTo>
                    <a:pt x="100" y="1475"/>
                    <a:pt x="96" y="1457"/>
                    <a:pt x="118" y="1458"/>
                  </a:cubicBezTo>
                  <a:cubicBezTo>
                    <a:pt x="140" y="1460"/>
                    <a:pt x="151" y="1438"/>
                    <a:pt x="158" y="1450"/>
                  </a:cubicBezTo>
                  <a:cubicBezTo>
                    <a:pt x="164" y="1463"/>
                    <a:pt x="140" y="1473"/>
                    <a:pt x="131" y="1465"/>
                  </a:cubicBezTo>
                  <a:cubicBezTo>
                    <a:pt x="123" y="1457"/>
                    <a:pt x="112" y="1471"/>
                    <a:pt x="113" y="1482"/>
                  </a:cubicBezTo>
                  <a:cubicBezTo>
                    <a:pt x="114" y="1494"/>
                    <a:pt x="88" y="1479"/>
                    <a:pt x="76" y="1478"/>
                  </a:cubicBezTo>
                  <a:cubicBezTo>
                    <a:pt x="63" y="1476"/>
                    <a:pt x="69" y="1489"/>
                    <a:pt x="80" y="1501"/>
                  </a:cubicBezTo>
                  <a:cubicBezTo>
                    <a:pt x="91" y="1513"/>
                    <a:pt x="97" y="1499"/>
                    <a:pt x="110" y="1508"/>
                  </a:cubicBezTo>
                  <a:cubicBezTo>
                    <a:pt x="123" y="1517"/>
                    <a:pt x="123" y="1526"/>
                    <a:pt x="133" y="1517"/>
                  </a:cubicBezTo>
                  <a:cubicBezTo>
                    <a:pt x="142" y="1509"/>
                    <a:pt x="133" y="1510"/>
                    <a:pt x="126" y="1506"/>
                  </a:cubicBezTo>
                  <a:cubicBezTo>
                    <a:pt x="120" y="1502"/>
                    <a:pt x="126" y="1489"/>
                    <a:pt x="140" y="1496"/>
                  </a:cubicBezTo>
                  <a:cubicBezTo>
                    <a:pt x="155" y="1503"/>
                    <a:pt x="172" y="1489"/>
                    <a:pt x="168" y="1471"/>
                  </a:cubicBezTo>
                  <a:cubicBezTo>
                    <a:pt x="163" y="1452"/>
                    <a:pt x="181" y="1443"/>
                    <a:pt x="199" y="1437"/>
                  </a:cubicBezTo>
                  <a:cubicBezTo>
                    <a:pt x="217" y="1431"/>
                    <a:pt x="208" y="1449"/>
                    <a:pt x="194" y="1454"/>
                  </a:cubicBezTo>
                  <a:cubicBezTo>
                    <a:pt x="181" y="1460"/>
                    <a:pt x="179" y="1464"/>
                    <a:pt x="189" y="1475"/>
                  </a:cubicBezTo>
                  <a:cubicBezTo>
                    <a:pt x="199" y="1485"/>
                    <a:pt x="212" y="1467"/>
                    <a:pt x="221" y="1476"/>
                  </a:cubicBezTo>
                  <a:cubicBezTo>
                    <a:pt x="229" y="1485"/>
                    <a:pt x="205" y="1483"/>
                    <a:pt x="201" y="1492"/>
                  </a:cubicBezTo>
                  <a:cubicBezTo>
                    <a:pt x="197" y="1500"/>
                    <a:pt x="216" y="1510"/>
                    <a:pt x="203" y="1517"/>
                  </a:cubicBezTo>
                  <a:cubicBezTo>
                    <a:pt x="190" y="1523"/>
                    <a:pt x="196" y="1491"/>
                    <a:pt x="188" y="1488"/>
                  </a:cubicBezTo>
                  <a:cubicBezTo>
                    <a:pt x="180" y="1485"/>
                    <a:pt x="173" y="1492"/>
                    <a:pt x="181" y="1510"/>
                  </a:cubicBezTo>
                  <a:cubicBezTo>
                    <a:pt x="189" y="1528"/>
                    <a:pt x="172" y="1512"/>
                    <a:pt x="164" y="1503"/>
                  </a:cubicBezTo>
                  <a:cubicBezTo>
                    <a:pt x="156" y="1495"/>
                    <a:pt x="145" y="1507"/>
                    <a:pt x="155" y="1517"/>
                  </a:cubicBezTo>
                  <a:cubicBezTo>
                    <a:pt x="164" y="1526"/>
                    <a:pt x="137" y="1516"/>
                    <a:pt x="137" y="1531"/>
                  </a:cubicBezTo>
                  <a:cubicBezTo>
                    <a:pt x="137" y="1545"/>
                    <a:pt x="148" y="1533"/>
                    <a:pt x="162" y="1536"/>
                  </a:cubicBezTo>
                  <a:cubicBezTo>
                    <a:pt x="176" y="1539"/>
                    <a:pt x="170" y="1560"/>
                    <a:pt x="180" y="1567"/>
                  </a:cubicBezTo>
                  <a:cubicBezTo>
                    <a:pt x="190" y="1575"/>
                    <a:pt x="182" y="1542"/>
                    <a:pt x="193" y="1540"/>
                  </a:cubicBezTo>
                  <a:cubicBezTo>
                    <a:pt x="204" y="1538"/>
                    <a:pt x="194" y="1565"/>
                    <a:pt x="218" y="1573"/>
                  </a:cubicBezTo>
                  <a:cubicBezTo>
                    <a:pt x="242" y="1581"/>
                    <a:pt x="219" y="1568"/>
                    <a:pt x="230" y="1560"/>
                  </a:cubicBezTo>
                  <a:cubicBezTo>
                    <a:pt x="241" y="1553"/>
                    <a:pt x="255" y="1584"/>
                    <a:pt x="267" y="1587"/>
                  </a:cubicBezTo>
                  <a:cubicBezTo>
                    <a:pt x="279" y="1590"/>
                    <a:pt x="271" y="1573"/>
                    <a:pt x="262" y="1563"/>
                  </a:cubicBezTo>
                  <a:cubicBezTo>
                    <a:pt x="254" y="1554"/>
                    <a:pt x="271" y="1560"/>
                    <a:pt x="282" y="1563"/>
                  </a:cubicBezTo>
                  <a:cubicBezTo>
                    <a:pt x="294" y="1567"/>
                    <a:pt x="303" y="1569"/>
                    <a:pt x="306" y="1560"/>
                  </a:cubicBezTo>
                  <a:cubicBezTo>
                    <a:pt x="307" y="1557"/>
                    <a:pt x="309" y="1557"/>
                    <a:pt x="312" y="1558"/>
                  </a:cubicBezTo>
                  <a:cubicBezTo>
                    <a:pt x="299" y="1550"/>
                    <a:pt x="258" y="1556"/>
                    <a:pt x="252" y="1555"/>
                  </a:cubicBezTo>
                  <a:cubicBezTo>
                    <a:pt x="247" y="1554"/>
                    <a:pt x="251" y="1461"/>
                    <a:pt x="252" y="1439"/>
                  </a:cubicBezTo>
                  <a:cubicBezTo>
                    <a:pt x="251" y="1439"/>
                    <a:pt x="250" y="1439"/>
                    <a:pt x="250" y="1439"/>
                  </a:cubicBezTo>
                  <a:cubicBezTo>
                    <a:pt x="240" y="1439"/>
                    <a:pt x="217" y="1441"/>
                    <a:pt x="221" y="1425"/>
                  </a:cubicBezTo>
                  <a:cubicBezTo>
                    <a:pt x="221" y="1423"/>
                    <a:pt x="223" y="1421"/>
                    <a:pt x="225" y="1420"/>
                  </a:cubicBezTo>
                  <a:cubicBezTo>
                    <a:pt x="220" y="1416"/>
                    <a:pt x="214" y="1411"/>
                    <a:pt x="206" y="1409"/>
                  </a:cubicBezTo>
                  <a:cubicBezTo>
                    <a:pt x="190" y="1405"/>
                    <a:pt x="152" y="1409"/>
                    <a:pt x="144" y="14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1" name="Freeform 111"/>
            <p:cNvSpPr>
              <a:spLocks/>
            </p:cNvSpPr>
            <p:nvPr/>
          </p:nvSpPr>
          <p:spPr bwMode="auto">
            <a:xfrm>
              <a:off x="8799513" y="10134600"/>
              <a:ext cx="403225" cy="406400"/>
            </a:xfrm>
            <a:custGeom>
              <a:avLst/>
              <a:gdLst>
                <a:gd name="T0" fmla="*/ 299 w 312"/>
                <a:gd name="T1" fmla="*/ 169 h 314"/>
                <a:gd name="T2" fmla="*/ 270 w 312"/>
                <a:gd name="T3" fmla="*/ 176 h 314"/>
                <a:gd name="T4" fmla="*/ 253 w 312"/>
                <a:gd name="T5" fmla="*/ 137 h 314"/>
                <a:gd name="T6" fmla="*/ 229 w 312"/>
                <a:gd name="T7" fmla="*/ 107 h 314"/>
                <a:gd name="T8" fmla="*/ 198 w 312"/>
                <a:gd name="T9" fmla="*/ 104 h 314"/>
                <a:gd name="T10" fmla="*/ 180 w 312"/>
                <a:gd name="T11" fmla="*/ 75 h 314"/>
                <a:gd name="T12" fmla="*/ 174 w 312"/>
                <a:gd name="T13" fmla="*/ 32 h 314"/>
                <a:gd name="T14" fmla="*/ 172 w 312"/>
                <a:gd name="T15" fmla="*/ 13 h 314"/>
                <a:gd name="T16" fmla="*/ 166 w 312"/>
                <a:gd name="T17" fmla="*/ 15 h 314"/>
                <a:gd name="T18" fmla="*/ 133 w 312"/>
                <a:gd name="T19" fmla="*/ 1 h 314"/>
                <a:gd name="T20" fmla="*/ 92 w 312"/>
                <a:gd name="T21" fmla="*/ 5 h 314"/>
                <a:gd name="T22" fmla="*/ 50 w 312"/>
                <a:gd name="T23" fmla="*/ 12 h 314"/>
                <a:gd name="T24" fmla="*/ 23 w 312"/>
                <a:gd name="T25" fmla="*/ 45 h 314"/>
                <a:gd name="T26" fmla="*/ 12 w 312"/>
                <a:gd name="T27" fmla="*/ 100 h 314"/>
                <a:gd name="T28" fmla="*/ 0 w 312"/>
                <a:gd name="T29" fmla="*/ 99 h 314"/>
                <a:gd name="T30" fmla="*/ 49 w 312"/>
                <a:gd name="T31" fmla="*/ 149 h 314"/>
                <a:gd name="T32" fmla="*/ 88 w 312"/>
                <a:gd name="T33" fmla="*/ 173 h 314"/>
                <a:gd name="T34" fmla="*/ 127 w 312"/>
                <a:gd name="T35" fmla="*/ 194 h 314"/>
                <a:gd name="T36" fmla="*/ 193 w 312"/>
                <a:gd name="T37" fmla="*/ 226 h 314"/>
                <a:gd name="T38" fmla="*/ 165 w 312"/>
                <a:gd name="T39" fmla="*/ 274 h 314"/>
                <a:gd name="T40" fmla="*/ 154 w 312"/>
                <a:gd name="T41" fmla="*/ 297 h 314"/>
                <a:gd name="T42" fmla="*/ 186 w 312"/>
                <a:gd name="T43" fmla="*/ 304 h 314"/>
                <a:gd name="T44" fmla="*/ 220 w 312"/>
                <a:gd name="T45" fmla="*/ 308 h 314"/>
                <a:gd name="T46" fmla="*/ 251 w 312"/>
                <a:gd name="T47" fmla="*/ 301 h 314"/>
                <a:gd name="T48" fmla="*/ 278 w 312"/>
                <a:gd name="T49" fmla="*/ 288 h 314"/>
                <a:gd name="T50" fmla="*/ 296 w 312"/>
                <a:gd name="T51" fmla="*/ 236 h 314"/>
                <a:gd name="T52" fmla="*/ 299 w 312"/>
                <a:gd name="T53" fmla="*/ 16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2" h="314">
                  <a:moveTo>
                    <a:pt x="299" y="169"/>
                  </a:moveTo>
                  <a:cubicBezTo>
                    <a:pt x="287" y="163"/>
                    <a:pt x="274" y="176"/>
                    <a:pt x="270" y="176"/>
                  </a:cubicBezTo>
                  <a:cubicBezTo>
                    <a:pt x="266" y="176"/>
                    <a:pt x="256" y="148"/>
                    <a:pt x="253" y="137"/>
                  </a:cubicBezTo>
                  <a:cubicBezTo>
                    <a:pt x="250" y="125"/>
                    <a:pt x="237" y="102"/>
                    <a:pt x="229" y="107"/>
                  </a:cubicBezTo>
                  <a:cubicBezTo>
                    <a:pt x="220" y="112"/>
                    <a:pt x="222" y="105"/>
                    <a:pt x="198" y="104"/>
                  </a:cubicBezTo>
                  <a:cubicBezTo>
                    <a:pt x="174" y="103"/>
                    <a:pt x="175" y="99"/>
                    <a:pt x="180" y="75"/>
                  </a:cubicBezTo>
                  <a:cubicBezTo>
                    <a:pt x="185" y="52"/>
                    <a:pt x="164" y="37"/>
                    <a:pt x="174" y="32"/>
                  </a:cubicBezTo>
                  <a:cubicBezTo>
                    <a:pt x="181" y="28"/>
                    <a:pt x="180" y="23"/>
                    <a:pt x="172" y="13"/>
                  </a:cubicBezTo>
                  <a:cubicBezTo>
                    <a:pt x="170" y="14"/>
                    <a:pt x="168" y="15"/>
                    <a:pt x="166" y="15"/>
                  </a:cubicBezTo>
                  <a:cubicBezTo>
                    <a:pt x="158" y="15"/>
                    <a:pt x="147" y="1"/>
                    <a:pt x="133" y="1"/>
                  </a:cubicBezTo>
                  <a:cubicBezTo>
                    <a:pt x="118" y="1"/>
                    <a:pt x="103" y="0"/>
                    <a:pt x="92" y="5"/>
                  </a:cubicBezTo>
                  <a:cubicBezTo>
                    <a:pt x="82" y="10"/>
                    <a:pt x="62" y="4"/>
                    <a:pt x="50" y="12"/>
                  </a:cubicBezTo>
                  <a:cubicBezTo>
                    <a:pt x="37" y="21"/>
                    <a:pt x="22" y="38"/>
                    <a:pt x="23" y="45"/>
                  </a:cubicBezTo>
                  <a:cubicBezTo>
                    <a:pt x="24" y="53"/>
                    <a:pt x="19" y="97"/>
                    <a:pt x="12" y="100"/>
                  </a:cubicBezTo>
                  <a:cubicBezTo>
                    <a:pt x="10" y="100"/>
                    <a:pt x="6" y="100"/>
                    <a:pt x="0" y="99"/>
                  </a:cubicBezTo>
                  <a:cubicBezTo>
                    <a:pt x="9" y="114"/>
                    <a:pt x="33" y="140"/>
                    <a:pt x="49" y="149"/>
                  </a:cubicBezTo>
                  <a:cubicBezTo>
                    <a:pt x="68" y="161"/>
                    <a:pt x="67" y="171"/>
                    <a:pt x="88" y="173"/>
                  </a:cubicBezTo>
                  <a:cubicBezTo>
                    <a:pt x="109" y="176"/>
                    <a:pt x="120" y="184"/>
                    <a:pt x="127" y="194"/>
                  </a:cubicBezTo>
                  <a:cubicBezTo>
                    <a:pt x="135" y="203"/>
                    <a:pt x="188" y="219"/>
                    <a:pt x="193" y="226"/>
                  </a:cubicBezTo>
                  <a:cubicBezTo>
                    <a:pt x="197" y="234"/>
                    <a:pt x="165" y="255"/>
                    <a:pt x="165" y="274"/>
                  </a:cubicBezTo>
                  <a:cubicBezTo>
                    <a:pt x="165" y="293"/>
                    <a:pt x="154" y="291"/>
                    <a:pt x="154" y="297"/>
                  </a:cubicBezTo>
                  <a:cubicBezTo>
                    <a:pt x="154" y="303"/>
                    <a:pt x="178" y="299"/>
                    <a:pt x="186" y="304"/>
                  </a:cubicBezTo>
                  <a:cubicBezTo>
                    <a:pt x="195" y="310"/>
                    <a:pt x="210" y="301"/>
                    <a:pt x="220" y="308"/>
                  </a:cubicBezTo>
                  <a:cubicBezTo>
                    <a:pt x="231" y="314"/>
                    <a:pt x="242" y="299"/>
                    <a:pt x="251" y="301"/>
                  </a:cubicBezTo>
                  <a:cubicBezTo>
                    <a:pt x="259" y="303"/>
                    <a:pt x="268" y="286"/>
                    <a:pt x="278" y="288"/>
                  </a:cubicBezTo>
                  <a:cubicBezTo>
                    <a:pt x="289" y="289"/>
                    <a:pt x="298" y="251"/>
                    <a:pt x="296" y="236"/>
                  </a:cubicBezTo>
                  <a:cubicBezTo>
                    <a:pt x="294" y="221"/>
                    <a:pt x="312" y="176"/>
                    <a:pt x="299" y="16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2" name="Freeform 112"/>
            <p:cNvSpPr>
              <a:spLocks/>
            </p:cNvSpPr>
            <p:nvPr/>
          </p:nvSpPr>
          <p:spPr bwMode="auto">
            <a:xfrm>
              <a:off x="7740651" y="8724900"/>
              <a:ext cx="150813" cy="122238"/>
            </a:xfrm>
            <a:custGeom>
              <a:avLst/>
              <a:gdLst>
                <a:gd name="T0" fmla="*/ 111 w 116"/>
                <a:gd name="T1" fmla="*/ 75 h 95"/>
                <a:gd name="T2" fmla="*/ 116 w 116"/>
                <a:gd name="T3" fmla="*/ 53 h 95"/>
                <a:gd name="T4" fmla="*/ 82 w 116"/>
                <a:gd name="T5" fmla="*/ 9 h 95"/>
                <a:gd name="T6" fmla="*/ 64 w 116"/>
                <a:gd name="T7" fmla="*/ 8 h 95"/>
                <a:gd name="T8" fmla="*/ 29 w 116"/>
                <a:gd name="T9" fmla="*/ 2 h 95"/>
                <a:gd name="T10" fmla="*/ 10 w 116"/>
                <a:gd name="T11" fmla="*/ 1 h 95"/>
                <a:gd name="T12" fmla="*/ 7 w 116"/>
                <a:gd name="T13" fmla="*/ 14 h 95"/>
                <a:gd name="T14" fmla="*/ 17 w 116"/>
                <a:gd name="T15" fmla="*/ 45 h 95"/>
                <a:gd name="T16" fmla="*/ 37 w 116"/>
                <a:gd name="T17" fmla="*/ 41 h 95"/>
                <a:gd name="T18" fmla="*/ 53 w 116"/>
                <a:gd name="T19" fmla="*/ 54 h 95"/>
                <a:gd name="T20" fmla="*/ 78 w 116"/>
                <a:gd name="T21" fmla="*/ 76 h 95"/>
                <a:gd name="T22" fmla="*/ 98 w 116"/>
                <a:gd name="T23" fmla="*/ 94 h 95"/>
                <a:gd name="T24" fmla="*/ 106 w 116"/>
                <a:gd name="T25" fmla="*/ 95 h 95"/>
                <a:gd name="T26" fmla="*/ 111 w 116"/>
                <a:gd name="T27" fmla="*/ 7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5">
                  <a:moveTo>
                    <a:pt x="111" y="75"/>
                  </a:moveTo>
                  <a:cubicBezTo>
                    <a:pt x="110" y="71"/>
                    <a:pt x="111" y="61"/>
                    <a:pt x="116" y="53"/>
                  </a:cubicBezTo>
                  <a:cubicBezTo>
                    <a:pt x="104" y="39"/>
                    <a:pt x="89" y="21"/>
                    <a:pt x="82" y="9"/>
                  </a:cubicBezTo>
                  <a:cubicBezTo>
                    <a:pt x="74" y="10"/>
                    <a:pt x="68" y="10"/>
                    <a:pt x="64" y="8"/>
                  </a:cubicBezTo>
                  <a:cubicBezTo>
                    <a:pt x="57" y="2"/>
                    <a:pt x="37" y="6"/>
                    <a:pt x="29" y="2"/>
                  </a:cubicBezTo>
                  <a:cubicBezTo>
                    <a:pt x="25" y="0"/>
                    <a:pt x="18" y="0"/>
                    <a:pt x="10" y="1"/>
                  </a:cubicBezTo>
                  <a:cubicBezTo>
                    <a:pt x="12" y="6"/>
                    <a:pt x="11" y="12"/>
                    <a:pt x="7" y="14"/>
                  </a:cubicBezTo>
                  <a:cubicBezTo>
                    <a:pt x="0" y="19"/>
                    <a:pt x="0" y="38"/>
                    <a:pt x="17" y="45"/>
                  </a:cubicBezTo>
                  <a:cubicBezTo>
                    <a:pt x="34" y="52"/>
                    <a:pt x="28" y="41"/>
                    <a:pt x="37" y="41"/>
                  </a:cubicBezTo>
                  <a:cubicBezTo>
                    <a:pt x="46" y="41"/>
                    <a:pt x="45" y="54"/>
                    <a:pt x="53" y="54"/>
                  </a:cubicBezTo>
                  <a:cubicBezTo>
                    <a:pt x="60" y="54"/>
                    <a:pt x="78" y="64"/>
                    <a:pt x="78" y="76"/>
                  </a:cubicBezTo>
                  <a:cubicBezTo>
                    <a:pt x="77" y="88"/>
                    <a:pt x="84" y="94"/>
                    <a:pt x="98" y="94"/>
                  </a:cubicBezTo>
                  <a:cubicBezTo>
                    <a:pt x="100" y="94"/>
                    <a:pt x="103" y="94"/>
                    <a:pt x="106" y="95"/>
                  </a:cubicBezTo>
                  <a:cubicBezTo>
                    <a:pt x="109" y="86"/>
                    <a:pt x="112" y="80"/>
                    <a:pt x="111" y="7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3" name="Freeform 113"/>
            <p:cNvSpPr>
              <a:spLocks/>
            </p:cNvSpPr>
            <p:nvPr/>
          </p:nvSpPr>
          <p:spPr bwMode="auto">
            <a:xfrm>
              <a:off x="7878763" y="8783638"/>
              <a:ext cx="266700" cy="128588"/>
            </a:xfrm>
            <a:custGeom>
              <a:avLst/>
              <a:gdLst>
                <a:gd name="T0" fmla="*/ 184 w 206"/>
                <a:gd name="T1" fmla="*/ 29 h 99"/>
                <a:gd name="T2" fmla="*/ 135 w 206"/>
                <a:gd name="T3" fmla="*/ 6 h 99"/>
                <a:gd name="T4" fmla="*/ 85 w 206"/>
                <a:gd name="T5" fmla="*/ 25 h 99"/>
                <a:gd name="T6" fmla="*/ 29 w 206"/>
                <a:gd name="T7" fmla="*/ 23 h 99"/>
                <a:gd name="T8" fmla="*/ 10 w 206"/>
                <a:gd name="T9" fmla="*/ 7 h 99"/>
                <a:gd name="T10" fmla="*/ 5 w 206"/>
                <a:gd name="T11" fmla="*/ 29 h 99"/>
                <a:gd name="T12" fmla="*/ 0 w 206"/>
                <a:gd name="T13" fmla="*/ 49 h 99"/>
                <a:gd name="T14" fmla="*/ 46 w 206"/>
                <a:gd name="T15" fmla="*/ 69 h 99"/>
                <a:gd name="T16" fmla="*/ 71 w 206"/>
                <a:gd name="T17" fmla="*/ 86 h 99"/>
                <a:gd name="T18" fmla="*/ 99 w 206"/>
                <a:gd name="T19" fmla="*/ 79 h 99"/>
                <a:gd name="T20" fmla="*/ 89 w 206"/>
                <a:gd name="T21" fmla="*/ 60 h 99"/>
                <a:gd name="T22" fmla="*/ 107 w 206"/>
                <a:gd name="T23" fmla="*/ 42 h 99"/>
                <a:gd name="T24" fmla="*/ 146 w 206"/>
                <a:gd name="T25" fmla="*/ 30 h 99"/>
                <a:gd name="T26" fmla="*/ 156 w 206"/>
                <a:gd name="T27" fmla="*/ 54 h 99"/>
                <a:gd name="T28" fmla="*/ 177 w 206"/>
                <a:gd name="T29" fmla="*/ 91 h 99"/>
                <a:gd name="T30" fmla="*/ 201 w 206"/>
                <a:gd name="T31" fmla="*/ 68 h 99"/>
                <a:gd name="T32" fmla="*/ 206 w 206"/>
                <a:gd name="T33" fmla="*/ 57 h 99"/>
                <a:gd name="T34" fmla="*/ 184 w 206"/>
                <a:gd name="T35"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99">
                  <a:moveTo>
                    <a:pt x="184" y="29"/>
                  </a:moveTo>
                  <a:cubicBezTo>
                    <a:pt x="171" y="11"/>
                    <a:pt x="149" y="12"/>
                    <a:pt x="135" y="6"/>
                  </a:cubicBezTo>
                  <a:cubicBezTo>
                    <a:pt x="121" y="0"/>
                    <a:pt x="103" y="8"/>
                    <a:pt x="85" y="25"/>
                  </a:cubicBezTo>
                  <a:cubicBezTo>
                    <a:pt x="67" y="41"/>
                    <a:pt x="44" y="32"/>
                    <a:pt x="29" y="23"/>
                  </a:cubicBezTo>
                  <a:cubicBezTo>
                    <a:pt x="24" y="20"/>
                    <a:pt x="17" y="14"/>
                    <a:pt x="10" y="7"/>
                  </a:cubicBezTo>
                  <a:cubicBezTo>
                    <a:pt x="5" y="15"/>
                    <a:pt x="4" y="25"/>
                    <a:pt x="5" y="29"/>
                  </a:cubicBezTo>
                  <a:cubicBezTo>
                    <a:pt x="6" y="34"/>
                    <a:pt x="3" y="40"/>
                    <a:pt x="0" y="49"/>
                  </a:cubicBezTo>
                  <a:cubicBezTo>
                    <a:pt x="16" y="51"/>
                    <a:pt x="36" y="57"/>
                    <a:pt x="46" y="69"/>
                  </a:cubicBezTo>
                  <a:cubicBezTo>
                    <a:pt x="57" y="83"/>
                    <a:pt x="64" y="74"/>
                    <a:pt x="71" y="86"/>
                  </a:cubicBezTo>
                  <a:cubicBezTo>
                    <a:pt x="78" y="99"/>
                    <a:pt x="95" y="87"/>
                    <a:pt x="99" y="79"/>
                  </a:cubicBezTo>
                  <a:cubicBezTo>
                    <a:pt x="103" y="71"/>
                    <a:pt x="90" y="68"/>
                    <a:pt x="89" y="60"/>
                  </a:cubicBezTo>
                  <a:cubicBezTo>
                    <a:pt x="87" y="51"/>
                    <a:pt x="104" y="54"/>
                    <a:pt x="107" y="42"/>
                  </a:cubicBezTo>
                  <a:cubicBezTo>
                    <a:pt x="110" y="31"/>
                    <a:pt x="135" y="25"/>
                    <a:pt x="146" y="30"/>
                  </a:cubicBezTo>
                  <a:cubicBezTo>
                    <a:pt x="157" y="35"/>
                    <a:pt x="167" y="42"/>
                    <a:pt x="156" y="54"/>
                  </a:cubicBezTo>
                  <a:cubicBezTo>
                    <a:pt x="149" y="63"/>
                    <a:pt x="164" y="79"/>
                    <a:pt x="177" y="91"/>
                  </a:cubicBezTo>
                  <a:cubicBezTo>
                    <a:pt x="186" y="82"/>
                    <a:pt x="197" y="71"/>
                    <a:pt x="201" y="68"/>
                  </a:cubicBezTo>
                  <a:cubicBezTo>
                    <a:pt x="203" y="66"/>
                    <a:pt x="205" y="62"/>
                    <a:pt x="206" y="57"/>
                  </a:cubicBezTo>
                  <a:cubicBezTo>
                    <a:pt x="200" y="54"/>
                    <a:pt x="192" y="42"/>
                    <a:pt x="184" y="2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4" name="Freeform 114"/>
            <p:cNvSpPr>
              <a:spLocks/>
            </p:cNvSpPr>
            <p:nvPr/>
          </p:nvSpPr>
          <p:spPr bwMode="auto">
            <a:xfrm>
              <a:off x="8059738" y="8650288"/>
              <a:ext cx="546100" cy="777875"/>
            </a:xfrm>
            <a:custGeom>
              <a:avLst/>
              <a:gdLst>
                <a:gd name="T0" fmla="*/ 65 w 422"/>
                <a:gd name="T1" fmla="*/ 438 h 600"/>
                <a:gd name="T2" fmla="*/ 92 w 422"/>
                <a:gd name="T3" fmla="*/ 438 h 600"/>
                <a:gd name="T4" fmla="*/ 118 w 422"/>
                <a:gd name="T5" fmla="*/ 457 h 600"/>
                <a:gd name="T6" fmla="*/ 119 w 422"/>
                <a:gd name="T7" fmla="*/ 459 h 600"/>
                <a:gd name="T8" fmla="*/ 149 w 422"/>
                <a:gd name="T9" fmla="*/ 458 h 600"/>
                <a:gd name="T10" fmla="*/ 170 w 422"/>
                <a:gd name="T11" fmla="*/ 488 h 600"/>
                <a:gd name="T12" fmla="*/ 192 w 422"/>
                <a:gd name="T13" fmla="*/ 510 h 600"/>
                <a:gd name="T14" fmla="*/ 206 w 422"/>
                <a:gd name="T15" fmla="*/ 532 h 600"/>
                <a:gd name="T16" fmla="*/ 246 w 422"/>
                <a:gd name="T17" fmla="*/ 537 h 600"/>
                <a:gd name="T18" fmla="*/ 267 w 422"/>
                <a:gd name="T19" fmla="*/ 534 h 600"/>
                <a:gd name="T20" fmla="*/ 290 w 422"/>
                <a:gd name="T21" fmla="*/ 533 h 600"/>
                <a:gd name="T22" fmla="*/ 316 w 422"/>
                <a:gd name="T23" fmla="*/ 554 h 600"/>
                <a:gd name="T24" fmla="*/ 298 w 422"/>
                <a:gd name="T25" fmla="*/ 583 h 600"/>
                <a:gd name="T26" fmla="*/ 318 w 422"/>
                <a:gd name="T27" fmla="*/ 600 h 600"/>
                <a:gd name="T28" fmla="*/ 320 w 422"/>
                <a:gd name="T29" fmla="*/ 600 h 600"/>
                <a:gd name="T30" fmla="*/ 334 w 422"/>
                <a:gd name="T31" fmla="*/ 552 h 600"/>
                <a:gd name="T32" fmla="*/ 341 w 422"/>
                <a:gd name="T33" fmla="*/ 504 h 600"/>
                <a:gd name="T34" fmla="*/ 318 w 422"/>
                <a:gd name="T35" fmla="*/ 447 h 600"/>
                <a:gd name="T36" fmla="*/ 342 w 422"/>
                <a:gd name="T37" fmla="*/ 428 h 600"/>
                <a:gd name="T38" fmla="*/ 335 w 422"/>
                <a:gd name="T39" fmla="*/ 413 h 600"/>
                <a:gd name="T40" fmla="*/ 326 w 422"/>
                <a:gd name="T41" fmla="*/ 394 h 600"/>
                <a:gd name="T42" fmla="*/ 379 w 422"/>
                <a:gd name="T43" fmla="*/ 390 h 600"/>
                <a:gd name="T44" fmla="*/ 419 w 422"/>
                <a:gd name="T45" fmla="*/ 377 h 600"/>
                <a:gd name="T46" fmla="*/ 412 w 422"/>
                <a:gd name="T47" fmla="*/ 359 h 600"/>
                <a:gd name="T48" fmla="*/ 414 w 422"/>
                <a:gd name="T49" fmla="*/ 333 h 600"/>
                <a:gd name="T50" fmla="*/ 400 w 422"/>
                <a:gd name="T51" fmla="*/ 306 h 600"/>
                <a:gd name="T52" fmla="*/ 408 w 422"/>
                <a:gd name="T53" fmla="*/ 241 h 600"/>
                <a:gd name="T54" fmla="*/ 367 w 422"/>
                <a:gd name="T55" fmla="*/ 231 h 600"/>
                <a:gd name="T56" fmla="*/ 318 w 422"/>
                <a:gd name="T57" fmla="*/ 209 h 600"/>
                <a:gd name="T58" fmla="*/ 258 w 422"/>
                <a:gd name="T59" fmla="*/ 204 h 600"/>
                <a:gd name="T60" fmla="*/ 235 w 422"/>
                <a:gd name="T61" fmla="*/ 157 h 600"/>
                <a:gd name="T62" fmla="*/ 220 w 422"/>
                <a:gd name="T63" fmla="*/ 134 h 600"/>
                <a:gd name="T64" fmla="*/ 203 w 422"/>
                <a:gd name="T65" fmla="*/ 126 h 600"/>
                <a:gd name="T66" fmla="*/ 208 w 422"/>
                <a:gd name="T67" fmla="*/ 110 h 600"/>
                <a:gd name="T68" fmla="*/ 214 w 422"/>
                <a:gd name="T69" fmla="*/ 84 h 600"/>
                <a:gd name="T70" fmla="*/ 244 w 422"/>
                <a:gd name="T71" fmla="*/ 44 h 600"/>
                <a:gd name="T72" fmla="*/ 255 w 422"/>
                <a:gd name="T73" fmla="*/ 38 h 600"/>
                <a:gd name="T74" fmla="*/ 264 w 422"/>
                <a:gd name="T75" fmla="*/ 31 h 600"/>
                <a:gd name="T76" fmla="*/ 272 w 422"/>
                <a:gd name="T77" fmla="*/ 9 h 600"/>
                <a:gd name="T78" fmla="*/ 233 w 422"/>
                <a:gd name="T79" fmla="*/ 28 h 600"/>
                <a:gd name="T80" fmla="*/ 202 w 422"/>
                <a:gd name="T81" fmla="*/ 46 h 600"/>
                <a:gd name="T82" fmla="*/ 170 w 422"/>
                <a:gd name="T83" fmla="*/ 56 h 600"/>
                <a:gd name="T84" fmla="*/ 154 w 422"/>
                <a:gd name="T85" fmla="*/ 53 h 600"/>
                <a:gd name="T86" fmla="*/ 121 w 422"/>
                <a:gd name="T87" fmla="*/ 84 h 600"/>
                <a:gd name="T88" fmla="*/ 109 w 422"/>
                <a:gd name="T89" fmla="*/ 117 h 600"/>
                <a:gd name="T90" fmla="*/ 73 w 422"/>
                <a:gd name="T91" fmla="*/ 158 h 600"/>
                <a:gd name="T92" fmla="*/ 66 w 422"/>
                <a:gd name="T93" fmla="*/ 160 h 600"/>
                <a:gd name="T94" fmla="*/ 61 w 422"/>
                <a:gd name="T95" fmla="*/ 171 h 600"/>
                <a:gd name="T96" fmla="*/ 37 w 422"/>
                <a:gd name="T97" fmla="*/ 194 h 600"/>
                <a:gd name="T98" fmla="*/ 48 w 422"/>
                <a:gd name="T99" fmla="*/ 205 h 600"/>
                <a:gd name="T100" fmla="*/ 55 w 422"/>
                <a:gd name="T101" fmla="*/ 232 h 600"/>
                <a:gd name="T102" fmla="*/ 55 w 422"/>
                <a:gd name="T103" fmla="*/ 252 h 600"/>
                <a:gd name="T104" fmla="*/ 62 w 422"/>
                <a:gd name="T105" fmla="*/ 306 h 600"/>
                <a:gd name="T106" fmla="*/ 54 w 422"/>
                <a:gd name="T107" fmla="*/ 337 h 600"/>
                <a:gd name="T108" fmla="*/ 25 w 422"/>
                <a:gd name="T109" fmla="*/ 360 h 600"/>
                <a:gd name="T110" fmla="*/ 7 w 422"/>
                <a:gd name="T111" fmla="*/ 383 h 600"/>
                <a:gd name="T112" fmla="*/ 0 w 422"/>
                <a:gd name="T113" fmla="*/ 397 h 600"/>
                <a:gd name="T114" fmla="*/ 44 w 422"/>
                <a:gd name="T115" fmla="*/ 422 h 600"/>
                <a:gd name="T116" fmla="*/ 65 w 422"/>
                <a:gd name="T117" fmla="*/ 43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600">
                  <a:moveTo>
                    <a:pt x="65" y="438"/>
                  </a:moveTo>
                  <a:cubicBezTo>
                    <a:pt x="75" y="444"/>
                    <a:pt x="89" y="442"/>
                    <a:pt x="92" y="438"/>
                  </a:cubicBezTo>
                  <a:cubicBezTo>
                    <a:pt x="96" y="434"/>
                    <a:pt x="105" y="443"/>
                    <a:pt x="118" y="457"/>
                  </a:cubicBezTo>
                  <a:cubicBezTo>
                    <a:pt x="118" y="458"/>
                    <a:pt x="119" y="459"/>
                    <a:pt x="119" y="459"/>
                  </a:cubicBezTo>
                  <a:cubicBezTo>
                    <a:pt x="130" y="457"/>
                    <a:pt x="144" y="455"/>
                    <a:pt x="149" y="458"/>
                  </a:cubicBezTo>
                  <a:cubicBezTo>
                    <a:pt x="159" y="464"/>
                    <a:pt x="157" y="486"/>
                    <a:pt x="170" y="488"/>
                  </a:cubicBezTo>
                  <a:cubicBezTo>
                    <a:pt x="184" y="489"/>
                    <a:pt x="193" y="502"/>
                    <a:pt x="192" y="510"/>
                  </a:cubicBezTo>
                  <a:cubicBezTo>
                    <a:pt x="191" y="517"/>
                    <a:pt x="207" y="521"/>
                    <a:pt x="206" y="532"/>
                  </a:cubicBezTo>
                  <a:cubicBezTo>
                    <a:pt x="204" y="543"/>
                    <a:pt x="241" y="540"/>
                    <a:pt x="246" y="537"/>
                  </a:cubicBezTo>
                  <a:cubicBezTo>
                    <a:pt x="251" y="533"/>
                    <a:pt x="261" y="530"/>
                    <a:pt x="267" y="534"/>
                  </a:cubicBezTo>
                  <a:cubicBezTo>
                    <a:pt x="273" y="538"/>
                    <a:pt x="284" y="530"/>
                    <a:pt x="290" y="533"/>
                  </a:cubicBezTo>
                  <a:cubicBezTo>
                    <a:pt x="296" y="535"/>
                    <a:pt x="321" y="545"/>
                    <a:pt x="316" y="554"/>
                  </a:cubicBezTo>
                  <a:cubicBezTo>
                    <a:pt x="311" y="562"/>
                    <a:pt x="294" y="576"/>
                    <a:pt x="298" y="583"/>
                  </a:cubicBezTo>
                  <a:cubicBezTo>
                    <a:pt x="300" y="589"/>
                    <a:pt x="313" y="593"/>
                    <a:pt x="318" y="600"/>
                  </a:cubicBezTo>
                  <a:cubicBezTo>
                    <a:pt x="319" y="600"/>
                    <a:pt x="320" y="600"/>
                    <a:pt x="320" y="600"/>
                  </a:cubicBezTo>
                  <a:cubicBezTo>
                    <a:pt x="330" y="598"/>
                    <a:pt x="334" y="562"/>
                    <a:pt x="334" y="552"/>
                  </a:cubicBezTo>
                  <a:cubicBezTo>
                    <a:pt x="334" y="541"/>
                    <a:pt x="338" y="514"/>
                    <a:pt x="341" y="504"/>
                  </a:cubicBezTo>
                  <a:cubicBezTo>
                    <a:pt x="347" y="483"/>
                    <a:pt x="318" y="469"/>
                    <a:pt x="318" y="447"/>
                  </a:cubicBezTo>
                  <a:cubicBezTo>
                    <a:pt x="318" y="425"/>
                    <a:pt x="330" y="437"/>
                    <a:pt x="342" y="428"/>
                  </a:cubicBezTo>
                  <a:cubicBezTo>
                    <a:pt x="355" y="419"/>
                    <a:pt x="342" y="415"/>
                    <a:pt x="335" y="413"/>
                  </a:cubicBezTo>
                  <a:cubicBezTo>
                    <a:pt x="329" y="412"/>
                    <a:pt x="324" y="401"/>
                    <a:pt x="326" y="394"/>
                  </a:cubicBezTo>
                  <a:cubicBezTo>
                    <a:pt x="328" y="387"/>
                    <a:pt x="367" y="390"/>
                    <a:pt x="379" y="390"/>
                  </a:cubicBezTo>
                  <a:cubicBezTo>
                    <a:pt x="392" y="390"/>
                    <a:pt x="418" y="379"/>
                    <a:pt x="419" y="377"/>
                  </a:cubicBezTo>
                  <a:cubicBezTo>
                    <a:pt x="419" y="376"/>
                    <a:pt x="422" y="367"/>
                    <a:pt x="412" y="359"/>
                  </a:cubicBezTo>
                  <a:cubicBezTo>
                    <a:pt x="403" y="352"/>
                    <a:pt x="406" y="341"/>
                    <a:pt x="414" y="333"/>
                  </a:cubicBezTo>
                  <a:cubicBezTo>
                    <a:pt x="421" y="324"/>
                    <a:pt x="409" y="316"/>
                    <a:pt x="400" y="306"/>
                  </a:cubicBezTo>
                  <a:cubicBezTo>
                    <a:pt x="391" y="296"/>
                    <a:pt x="398" y="259"/>
                    <a:pt x="408" y="241"/>
                  </a:cubicBezTo>
                  <a:cubicBezTo>
                    <a:pt x="419" y="224"/>
                    <a:pt x="387" y="228"/>
                    <a:pt x="367" y="231"/>
                  </a:cubicBezTo>
                  <a:cubicBezTo>
                    <a:pt x="348" y="233"/>
                    <a:pt x="331" y="225"/>
                    <a:pt x="318" y="209"/>
                  </a:cubicBezTo>
                  <a:cubicBezTo>
                    <a:pt x="305" y="193"/>
                    <a:pt x="288" y="203"/>
                    <a:pt x="258" y="204"/>
                  </a:cubicBezTo>
                  <a:cubicBezTo>
                    <a:pt x="228" y="205"/>
                    <a:pt x="234" y="170"/>
                    <a:pt x="235" y="157"/>
                  </a:cubicBezTo>
                  <a:cubicBezTo>
                    <a:pt x="236" y="144"/>
                    <a:pt x="220" y="143"/>
                    <a:pt x="220" y="134"/>
                  </a:cubicBezTo>
                  <a:cubicBezTo>
                    <a:pt x="220" y="126"/>
                    <a:pt x="211" y="126"/>
                    <a:pt x="203" y="126"/>
                  </a:cubicBezTo>
                  <a:cubicBezTo>
                    <a:pt x="195" y="127"/>
                    <a:pt x="203" y="117"/>
                    <a:pt x="208" y="110"/>
                  </a:cubicBezTo>
                  <a:cubicBezTo>
                    <a:pt x="214" y="104"/>
                    <a:pt x="213" y="98"/>
                    <a:pt x="214" y="84"/>
                  </a:cubicBezTo>
                  <a:cubicBezTo>
                    <a:pt x="214" y="70"/>
                    <a:pt x="234" y="58"/>
                    <a:pt x="244" y="44"/>
                  </a:cubicBezTo>
                  <a:cubicBezTo>
                    <a:pt x="247" y="41"/>
                    <a:pt x="251" y="39"/>
                    <a:pt x="255" y="38"/>
                  </a:cubicBezTo>
                  <a:cubicBezTo>
                    <a:pt x="256" y="34"/>
                    <a:pt x="259" y="32"/>
                    <a:pt x="264" y="31"/>
                  </a:cubicBezTo>
                  <a:cubicBezTo>
                    <a:pt x="279" y="28"/>
                    <a:pt x="287" y="18"/>
                    <a:pt x="272" y="9"/>
                  </a:cubicBezTo>
                  <a:cubicBezTo>
                    <a:pt x="257" y="0"/>
                    <a:pt x="249" y="25"/>
                    <a:pt x="233" y="28"/>
                  </a:cubicBezTo>
                  <a:cubicBezTo>
                    <a:pt x="216" y="30"/>
                    <a:pt x="213" y="40"/>
                    <a:pt x="202" y="46"/>
                  </a:cubicBezTo>
                  <a:cubicBezTo>
                    <a:pt x="191" y="51"/>
                    <a:pt x="171" y="46"/>
                    <a:pt x="170" y="56"/>
                  </a:cubicBezTo>
                  <a:cubicBezTo>
                    <a:pt x="169" y="66"/>
                    <a:pt x="163" y="56"/>
                    <a:pt x="154" y="53"/>
                  </a:cubicBezTo>
                  <a:cubicBezTo>
                    <a:pt x="144" y="51"/>
                    <a:pt x="120" y="72"/>
                    <a:pt x="121" y="84"/>
                  </a:cubicBezTo>
                  <a:cubicBezTo>
                    <a:pt x="122" y="96"/>
                    <a:pt x="126" y="107"/>
                    <a:pt x="109" y="117"/>
                  </a:cubicBezTo>
                  <a:cubicBezTo>
                    <a:pt x="91" y="128"/>
                    <a:pt x="81" y="149"/>
                    <a:pt x="73" y="158"/>
                  </a:cubicBezTo>
                  <a:cubicBezTo>
                    <a:pt x="71" y="161"/>
                    <a:pt x="68" y="161"/>
                    <a:pt x="66" y="160"/>
                  </a:cubicBezTo>
                  <a:cubicBezTo>
                    <a:pt x="65" y="165"/>
                    <a:pt x="63" y="169"/>
                    <a:pt x="61" y="171"/>
                  </a:cubicBezTo>
                  <a:cubicBezTo>
                    <a:pt x="57" y="174"/>
                    <a:pt x="46" y="185"/>
                    <a:pt x="37" y="194"/>
                  </a:cubicBezTo>
                  <a:cubicBezTo>
                    <a:pt x="42" y="198"/>
                    <a:pt x="46" y="202"/>
                    <a:pt x="48" y="205"/>
                  </a:cubicBezTo>
                  <a:cubicBezTo>
                    <a:pt x="59" y="216"/>
                    <a:pt x="52" y="226"/>
                    <a:pt x="55" y="232"/>
                  </a:cubicBezTo>
                  <a:cubicBezTo>
                    <a:pt x="59" y="238"/>
                    <a:pt x="62" y="248"/>
                    <a:pt x="55" y="252"/>
                  </a:cubicBezTo>
                  <a:cubicBezTo>
                    <a:pt x="49" y="255"/>
                    <a:pt x="55" y="298"/>
                    <a:pt x="62" y="306"/>
                  </a:cubicBezTo>
                  <a:cubicBezTo>
                    <a:pt x="69" y="314"/>
                    <a:pt x="62" y="321"/>
                    <a:pt x="54" y="337"/>
                  </a:cubicBezTo>
                  <a:cubicBezTo>
                    <a:pt x="46" y="352"/>
                    <a:pt x="39" y="359"/>
                    <a:pt x="25" y="360"/>
                  </a:cubicBezTo>
                  <a:cubicBezTo>
                    <a:pt x="11" y="361"/>
                    <a:pt x="12" y="383"/>
                    <a:pt x="7" y="383"/>
                  </a:cubicBezTo>
                  <a:cubicBezTo>
                    <a:pt x="3" y="383"/>
                    <a:pt x="1" y="391"/>
                    <a:pt x="0" y="397"/>
                  </a:cubicBezTo>
                  <a:cubicBezTo>
                    <a:pt x="13" y="408"/>
                    <a:pt x="37" y="422"/>
                    <a:pt x="44" y="422"/>
                  </a:cubicBezTo>
                  <a:cubicBezTo>
                    <a:pt x="51" y="422"/>
                    <a:pt x="56" y="432"/>
                    <a:pt x="65" y="43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5" name="Freeform 115"/>
            <p:cNvSpPr>
              <a:spLocks/>
            </p:cNvSpPr>
            <p:nvPr/>
          </p:nvSpPr>
          <p:spPr bwMode="auto">
            <a:xfrm>
              <a:off x="8489951" y="9680575"/>
              <a:ext cx="557213" cy="635000"/>
            </a:xfrm>
            <a:custGeom>
              <a:avLst/>
              <a:gdLst>
                <a:gd name="T0" fmla="*/ 426 w 431"/>
                <a:gd name="T1" fmla="*/ 294 h 490"/>
                <a:gd name="T2" fmla="*/ 405 w 431"/>
                <a:gd name="T3" fmla="*/ 259 h 490"/>
                <a:gd name="T4" fmla="*/ 376 w 431"/>
                <a:gd name="T5" fmla="*/ 242 h 490"/>
                <a:gd name="T6" fmla="*/ 338 w 431"/>
                <a:gd name="T7" fmla="*/ 224 h 490"/>
                <a:gd name="T8" fmla="*/ 333 w 431"/>
                <a:gd name="T9" fmla="*/ 195 h 490"/>
                <a:gd name="T10" fmla="*/ 328 w 431"/>
                <a:gd name="T11" fmla="*/ 168 h 490"/>
                <a:gd name="T12" fmla="*/ 315 w 431"/>
                <a:gd name="T13" fmla="*/ 144 h 490"/>
                <a:gd name="T14" fmla="*/ 276 w 431"/>
                <a:gd name="T15" fmla="*/ 135 h 490"/>
                <a:gd name="T16" fmla="*/ 247 w 431"/>
                <a:gd name="T17" fmla="*/ 122 h 490"/>
                <a:gd name="T18" fmla="*/ 233 w 431"/>
                <a:gd name="T19" fmla="*/ 109 h 490"/>
                <a:gd name="T20" fmla="*/ 208 w 431"/>
                <a:gd name="T21" fmla="*/ 104 h 490"/>
                <a:gd name="T22" fmla="*/ 166 w 431"/>
                <a:gd name="T23" fmla="*/ 79 h 490"/>
                <a:gd name="T24" fmla="*/ 155 w 431"/>
                <a:gd name="T25" fmla="*/ 11 h 490"/>
                <a:gd name="T26" fmla="*/ 121 w 431"/>
                <a:gd name="T27" fmla="*/ 9 h 490"/>
                <a:gd name="T28" fmla="*/ 80 w 431"/>
                <a:gd name="T29" fmla="*/ 27 h 490"/>
                <a:gd name="T30" fmla="*/ 50 w 431"/>
                <a:gd name="T31" fmla="*/ 43 h 490"/>
                <a:gd name="T32" fmla="*/ 19 w 431"/>
                <a:gd name="T33" fmla="*/ 50 h 490"/>
                <a:gd name="T34" fmla="*/ 8 w 431"/>
                <a:gd name="T35" fmla="*/ 48 h 490"/>
                <a:gd name="T36" fmla="*/ 32 w 431"/>
                <a:gd name="T37" fmla="*/ 97 h 490"/>
                <a:gd name="T38" fmla="*/ 22 w 431"/>
                <a:gd name="T39" fmla="*/ 116 h 490"/>
                <a:gd name="T40" fmla="*/ 26 w 431"/>
                <a:gd name="T41" fmla="*/ 166 h 490"/>
                <a:gd name="T42" fmla="*/ 17 w 431"/>
                <a:gd name="T43" fmla="*/ 195 h 490"/>
                <a:gd name="T44" fmla="*/ 9 w 431"/>
                <a:gd name="T45" fmla="*/ 225 h 490"/>
                <a:gd name="T46" fmla="*/ 22 w 431"/>
                <a:gd name="T47" fmla="*/ 242 h 490"/>
                <a:gd name="T48" fmla="*/ 4 w 431"/>
                <a:gd name="T49" fmla="*/ 270 h 490"/>
                <a:gd name="T50" fmla="*/ 1 w 431"/>
                <a:gd name="T51" fmla="*/ 284 h 490"/>
                <a:gd name="T52" fmla="*/ 15 w 431"/>
                <a:gd name="T53" fmla="*/ 301 h 490"/>
                <a:gd name="T54" fmla="*/ 24 w 431"/>
                <a:gd name="T55" fmla="*/ 338 h 490"/>
                <a:gd name="T56" fmla="*/ 38 w 431"/>
                <a:gd name="T57" fmla="*/ 358 h 490"/>
                <a:gd name="T58" fmla="*/ 31 w 431"/>
                <a:gd name="T59" fmla="*/ 383 h 490"/>
                <a:gd name="T60" fmla="*/ 43 w 431"/>
                <a:gd name="T61" fmla="*/ 412 h 490"/>
                <a:gd name="T62" fmla="*/ 56 w 431"/>
                <a:gd name="T63" fmla="*/ 444 h 490"/>
                <a:gd name="T64" fmla="*/ 64 w 431"/>
                <a:gd name="T65" fmla="*/ 483 h 490"/>
                <a:gd name="T66" fmla="*/ 112 w 431"/>
                <a:gd name="T67" fmla="*/ 455 h 490"/>
                <a:gd name="T68" fmla="*/ 143 w 431"/>
                <a:gd name="T69" fmla="*/ 454 h 490"/>
                <a:gd name="T70" fmla="*/ 184 w 431"/>
                <a:gd name="T71" fmla="*/ 470 h 490"/>
                <a:gd name="T72" fmla="*/ 204 w 431"/>
                <a:gd name="T73" fmla="*/ 450 h 490"/>
                <a:gd name="T74" fmla="*/ 251 w 431"/>
                <a:gd name="T75" fmla="*/ 450 h 490"/>
                <a:gd name="T76" fmla="*/ 262 w 431"/>
                <a:gd name="T77" fmla="*/ 395 h 490"/>
                <a:gd name="T78" fmla="*/ 289 w 431"/>
                <a:gd name="T79" fmla="*/ 362 h 490"/>
                <a:gd name="T80" fmla="*/ 331 w 431"/>
                <a:gd name="T81" fmla="*/ 355 h 490"/>
                <a:gd name="T82" fmla="*/ 372 w 431"/>
                <a:gd name="T83" fmla="*/ 351 h 490"/>
                <a:gd name="T84" fmla="*/ 405 w 431"/>
                <a:gd name="T85" fmla="*/ 365 h 490"/>
                <a:gd name="T86" fmla="*/ 422 w 431"/>
                <a:gd name="T87" fmla="*/ 339 h 490"/>
                <a:gd name="T88" fmla="*/ 426 w 431"/>
                <a:gd name="T89" fmla="*/ 29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 h="490">
                  <a:moveTo>
                    <a:pt x="426" y="294"/>
                  </a:moveTo>
                  <a:cubicBezTo>
                    <a:pt x="421" y="278"/>
                    <a:pt x="405" y="276"/>
                    <a:pt x="405" y="259"/>
                  </a:cubicBezTo>
                  <a:cubicBezTo>
                    <a:pt x="405" y="243"/>
                    <a:pt x="399" y="241"/>
                    <a:pt x="376" y="242"/>
                  </a:cubicBezTo>
                  <a:cubicBezTo>
                    <a:pt x="353" y="243"/>
                    <a:pt x="339" y="237"/>
                    <a:pt x="338" y="224"/>
                  </a:cubicBezTo>
                  <a:cubicBezTo>
                    <a:pt x="337" y="210"/>
                    <a:pt x="323" y="200"/>
                    <a:pt x="333" y="195"/>
                  </a:cubicBezTo>
                  <a:cubicBezTo>
                    <a:pt x="344" y="190"/>
                    <a:pt x="326" y="180"/>
                    <a:pt x="328" y="168"/>
                  </a:cubicBezTo>
                  <a:cubicBezTo>
                    <a:pt x="330" y="155"/>
                    <a:pt x="322" y="150"/>
                    <a:pt x="315" y="144"/>
                  </a:cubicBezTo>
                  <a:cubicBezTo>
                    <a:pt x="307" y="138"/>
                    <a:pt x="276" y="147"/>
                    <a:pt x="276" y="135"/>
                  </a:cubicBezTo>
                  <a:cubicBezTo>
                    <a:pt x="276" y="124"/>
                    <a:pt x="258" y="122"/>
                    <a:pt x="247" y="122"/>
                  </a:cubicBezTo>
                  <a:cubicBezTo>
                    <a:pt x="237" y="122"/>
                    <a:pt x="244" y="108"/>
                    <a:pt x="233" y="109"/>
                  </a:cubicBezTo>
                  <a:cubicBezTo>
                    <a:pt x="221" y="110"/>
                    <a:pt x="223" y="102"/>
                    <a:pt x="208" y="104"/>
                  </a:cubicBezTo>
                  <a:cubicBezTo>
                    <a:pt x="192" y="106"/>
                    <a:pt x="183" y="99"/>
                    <a:pt x="166" y="79"/>
                  </a:cubicBezTo>
                  <a:cubicBezTo>
                    <a:pt x="149" y="60"/>
                    <a:pt x="151" y="21"/>
                    <a:pt x="155" y="11"/>
                  </a:cubicBezTo>
                  <a:cubicBezTo>
                    <a:pt x="158" y="0"/>
                    <a:pt x="135" y="9"/>
                    <a:pt x="121" y="9"/>
                  </a:cubicBezTo>
                  <a:cubicBezTo>
                    <a:pt x="108" y="9"/>
                    <a:pt x="94" y="19"/>
                    <a:pt x="80" y="27"/>
                  </a:cubicBezTo>
                  <a:cubicBezTo>
                    <a:pt x="65" y="36"/>
                    <a:pt x="57" y="36"/>
                    <a:pt x="50" y="43"/>
                  </a:cubicBezTo>
                  <a:cubicBezTo>
                    <a:pt x="42" y="50"/>
                    <a:pt x="31" y="54"/>
                    <a:pt x="19" y="50"/>
                  </a:cubicBezTo>
                  <a:cubicBezTo>
                    <a:pt x="16" y="49"/>
                    <a:pt x="12" y="48"/>
                    <a:pt x="8" y="48"/>
                  </a:cubicBezTo>
                  <a:cubicBezTo>
                    <a:pt x="14" y="63"/>
                    <a:pt x="29" y="88"/>
                    <a:pt x="32" y="97"/>
                  </a:cubicBezTo>
                  <a:cubicBezTo>
                    <a:pt x="36" y="108"/>
                    <a:pt x="27" y="112"/>
                    <a:pt x="22" y="116"/>
                  </a:cubicBezTo>
                  <a:cubicBezTo>
                    <a:pt x="18" y="120"/>
                    <a:pt x="25" y="157"/>
                    <a:pt x="26" y="166"/>
                  </a:cubicBezTo>
                  <a:cubicBezTo>
                    <a:pt x="27" y="174"/>
                    <a:pt x="11" y="190"/>
                    <a:pt x="17" y="195"/>
                  </a:cubicBezTo>
                  <a:cubicBezTo>
                    <a:pt x="24" y="200"/>
                    <a:pt x="9" y="216"/>
                    <a:pt x="9" y="225"/>
                  </a:cubicBezTo>
                  <a:cubicBezTo>
                    <a:pt x="9" y="234"/>
                    <a:pt x="22" y="234"/>
                    <a:pt x="22" y="242"/>
                  </a:cubicBezTo>
                  <a:cubicBezTo>
                    <a:pt x="22" y="249"/>
                    <a:pt x="11" y="265"/>
                    <a:pt x="4" y="270"/>
                  </a:cubicBezTo>
                  <a:cubicBezTo>
                    <a:pt x="0" y="272"/>
                    <a:pt x="0" y="278"/>
                    <a:pt x="1" y="284"/>
                  </a:cubicBezTo>
                  <a:cubicBezTo>
                    <a:pt x="3" y="283"/>
                    <a:pt x="4" y="293"/>
                    <a:pt x="15" y="301"/>
                  </a:cubicBezTo>
                  <a:cubicBezTo>
                    <a:pt x="28" y="310"/>
                    <a:pt x="13" y="326"/>
                    <a:pt x="24" y="338"/>
                  </a:cubicBezTo>
                  <a:cubicBezTo>
                    <a:pt x="34" y="351"/>
                    <a:pt x="45" y="352"/>
                    <a:pt x="38" y="358"/>
                  </a:cubicBezTo>
                  <a:cubicBezTo>
                    <a:pt x="31" y="364"/>
                    <a:pt x="39" y="377"/>
                    <a:pt x="31" y="383"/>
                  </a:cubicBezTo>
                  <a:cubicBezTo>
                    <a:pt x="22" y="389"/>
                    <a:pt x="34" y="408"/>
                    <a:pt x="43" y="412"/>
                  </a:cubicBezTo>
                  <a:cubicBezTo>
                    <a:pt x="53" y="416"/>
                    <a:pt x="46" y="435"/>
                    <a:pt x="56" y="444"/>
                  </a:cubicBezTo>
                  <a:cubicBezTo>
                    <a:pt x="65" y="454"/>
                    <a:pt x="61" y="476"/>
                    <a:pt x="64" y="483"/>
                  </a:cubicBezTo>
                  <a:cubicBezTo>
                    <a:pt x="67" y="490"/>
                    <a:pt x="95" y="472"/>
                    <a:pt x="112" y="455"/>
                  </a:cubicBezTo>
                  <a:cubicBezTo>
                    <a:pt x="129" y="437"/>
                    <a:pt x="128" y="452"/>
                    <a:pt x="143" y="454"/>
                  </a:cubicBezTo>
                  <a:cubicBezTo>
                    <a:pt x="159" y="456"/>
                    <a:pt x="176" y="456"/>
                    <a:pt x="184" y="470"/>
                  </a:cubicBezTo>
                  <a:cubicBezTo>
                    <a:pt x="191" y="485"/>
                    <a:pt x="199" y="456"/>
                    <a:pt x="204" y="450"/>
                  </a:cubicBezTo>
                  <a:cubicBezTo>
                    <a:pt x="210" y="443"/>
                    <a:pt x="245" y="452"/>
                    <a:pt x="251" y="450"/>
                  </a:cubicBezTo>
                  <a:cubicBezTo>
                    <a:pt x="258" y="447"/>
                    <a:pt x="263" y="403"/>
                    <a:pt x="262" y="395"/>
                  </a:cubicBezTo>
                  <a:cubicBezTo>
                    <a:pt x="261" y="388"/>
                    <a:pt x="276" y="371"/>
                    <a:pt x="289" y="362"/>
                  </a:cubicBezTo>
                  <a:cubicBezTo>
                    <a:pt x="301" y="354"/>
                    <a:pt x="321" y="360"/>
                    <a:pt x="331" y="355"/>
                  </a:cubicBezTo>
                  <a:cubicBezTo>
                    <a:pt x="342" y="350"/>
                    <a:pt x="357" y="351"/>
                    <a:pt x="372" y="351"/>
                  </a:cubicBezTo>
                  <a:cubicBezTo>
                    <a:pt x="386" y="351"/>
                    <a:pt x="397" y="365"/>
                    <a:pt x="405" y="365"/>
                  </a:cubicBezTo>
                  <a:cubicBezTo>
                    <a:pt x="414" y="365"/>
                    <a:pt x="424" y="352"/>
                    <a:pt x="422" y="339"/>
                  </a:cubicBezTo>
                  <a:cubicBezTo>
                    <a:pt x="420" y="327"/>
                    <a:pt x="431" y="309"/>
                    <a:pt x="426" y="29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6" name="Freeform 116"/>
            <p:cNvSpPr>
              <a:spLocks/>
            </p:cNvSpPr>
            <p:nvPr/>
          </p:nvSpPr>
          <p:spPr bwMode="auto">
            <a:xfrm>
              <a:off x="7947026" y="9240838"/>
              <a:ext cx="588963" cy="852488"/>
            </a:xfrm>
            <a:custGeom>
              <a:avLst/>
              <a:gdLst>
                <a:gd name="T0" fmla="*/ 419 w 455"/>
                <a:gd name="T1" fmla="*/ 625 h 659"/>
                <a:gd name="T2" fmla="*/ 420 w 455"/>
                <a:gd name="T3" fmla="*/ 624 h 659"/>
                <a:gd name="T4" fmla="*/ 423 w 455"/>
                <a:gd name="T5" fmla="*/ 610 h 659"/>
                <a:gd name="T6" fmla="*/ 441 w 455"/>
                <a:gd name="T7" fmla="*/ 582 h 659"/>
                <a:gd name="T8" fmla="*/ 428 w 455"/>
                <a:gd name="T9" fmla="*/ 565 h 659"/>
                <a:gd name="T10" fmla="*/ 436 w 455"/>
                <a:gd name="T11" fmla="*/ 535 h 659"/>
                <a:gd name="T12" fmla="*/ 445 w 455"/>
                <a:gd name="T13" fmla="*/ 506 h 659"/>
                <a:gd name="T14" fmla="*/ 441 w 455"/>
                <a:gd name="T15" fmla="*/ 456 h 659"/>
                <a:gd name="T16" fmla="*/ 451 w 455"/>
                <a:gd name="T17" fmla="*/ 437 h 659"/>
                <a:gd name="T18" fmla="*/ 427 w 455"/>
                <a:gd name="T19" fmla="*/ 388 h 659"/>
                <a:gd name="T20" fmla="*/ 393 w 455"/>
                <a:gd name="T21" fmla="*/ 389 h 659"/>
                <a:gd name="T22" fmla="*/ 384 w 455"/>
                <a:gd name="T23" fmla="*/ 343 h 659"/>
                <a:gd name="T24" fmla="*/ 369 w 455"/>
                <a:gd name="T25" fmla="*/ 346 h 659"/>
                <a:gd name="T26" fmla="*/ 331 w 455"/>
                <a:gd name="T27" fmla="*/ 352 h 659"/>
                <a:gd name="T28" fmla="*/ 313 w 455"/>
                <a:gd name="T29" fmla="*/ 332 h 659"/>
                <a:gd name="T30" fmla="*/ 295 w 455"/>
                <a:gd name="T31" fmla="*/ 318 h 659"/>
                <a:gd name="T32" fmla="*/ 280 w 455"/>
                <a:gd name="T33" fmla="*/ 288 h 659"/>
                <a:gd name="T34" fmla="*/ 271 w 455"/>
                <a:gd name="T35" fmla="*/ 258 h 659"/>
                <a:gd name="T36" fmla="*/ 276 w 455"/>
                <a:gd name="T37" fmla="*/ 235 h 659"/>
                <a:gd name="T38" fmla="*/ 292 w 455"/>
                <a:gd name="T39" fmla="*/ 216 h 659"/>
                <a:gd name="T40" fmla="*/ 303 w 455"/>
                <a:gd name="T41" fmla="*/ 183 h 659"/>
                <a:gd name="T42" fmla="*/ 334 w 455"/>
                <a:gd name="T43" fmla="*/ 162 h 659"/>
                <a:gd name="T44" fmla="*/ 377 w 455"/>
                <a:gd name="T45" fmla="*/ 147 h 659"/>
                <a:gd name="T46" fmla="*/ 405 w 455"/>
                <a:gd name="T47" fmla="*/ 145 h 659"/>
                <a:gd name="T48" fmla="*/ 385 w 455"/>
                <a:gd name="T49" fmla="*/ 128 h 659"/>
                <a:gd name="T50" fmla="*/ 403 w 455"/>
                <a:gd name="T51" fmla="*/ 99 h 659"/>
                <a:gd name="T52" fmla="*/ 377 w 455"/>
                <a:gd name="T53" fmla="*/ 78 h 659"/>
                <a:gd name="T54" fmla="*/ 354 w 455"/>
                <a:gd name="T55" fmla="*/ 79 h 659"/>
                <a:gd name="T56" fmla="*/ 333 w 455"/>
                <a:gd name="T57" fmla="*/ 82 h 659"/>
                <a:gd name="T58" fmla="*/ 293 w 455"/>
                <a:gd name="T59" fmla="*/ 77 h 659"/>
                <a:gd name="T60" fmla="*/ 279 w 455"/>
                <a:gd name="T61" fmla="*/ 55 h 659"/>
                <a:gd name="T62" fmla="*/ 257 w 455"/>
                <a:gd name="T63" fmla="*/ 33 h 659"/>
                <a:gd name="T64" fmla="*/ 236 w 455"/>
                <a:gd name="T65" fmla="*/ 3 h 659"/>
                <a:gd name="T66" fmla="*/ 206 w 455"/>
                <a:gd name="T67" fmla="*/ 4 h 659"/>
                <a:gd name="T68" fmla="*/ 214 w 455"/>
                <a:gd name="T69" fmla="*/ 29 h 659"/>
                <a:gd name="T70" fmla="*/ 195 w 455"/>
                <a:gd name="T71" fmla="*/ 65 h 659"/>
                <a:gd name="T72" fmla="*/ 126 w 455"/>
                <a:gd name="T73" fmla="*/ 102 h 659"/>
                <a:gd name="T74" fmla="*/ 94 w 455"/>
                <a:gd name="T75" fmla="*/ 159 h 659"/>
                <a:gd name="T76" fmla="*/ 69 w 455"/>
                <a:gd name="T77" fmla="*/ 160 h 659"/>
                <a:gd name="T78" fmla="*/ 42 w 455"/>
                <a:gd name="T79" fmla="*/ 153 h 659"/>
                <a:gd name="T80" fmla="*/ 42 w 455"/>
                <a:gd name="T81" fmla="*/ 135 h 659"/>
                <a:gd name="T82" fmla="*/ 35 w 455"/>
                <a:gd name="T83" fmla="*/ 117 h 659"/>
                <a:gd name="T84" fmla="*/ 6 w 455"/>
                <a:gd name="T85" fmla="*/ 148 h 659"/>
                <a:gd name="T86" fmla="*/ 19 w 455"/>
                <a:gd name="T87" fmla="*/ 196 h 659"/>
                <a:gd name="T88" fmla="*/ 8 w 455"/>
                <a:gd name="T89" fmla="*/ 205 h 659"/>
                <a:gd name="T90" fmla="*/ 47 w 455"/>
                <a:gd name="T91" fmla="*/ 236 h 659"/>
                <a:gd name="T92" fmla="*/ 82 w 455"/>
                <a:gd name="T93" fmla="*/ 284 h 659"/>
                <a:gd name="T94" fmla="*/ 107 w 455"/>
                <a:gd name="T95" fmla="*/ 338 h 659"/>
                <a:gd name="T96" fmla="*/ 161 w 455"/>
                <a:gd name="T97" fmla="*/ 442 h 659"/>
                <a:gd name="T98" fmla="*/ 182 w 455"/>
                <a:gd name="T99" fmla="*/ 487 h 659"/>
                <a:gd name="T100" fmla="*/ 196 w 455"/>
                <a:gd name="T101" fmla="*/ 519 h 659"/>
                <a:gd name="T102" fmla="*/ 251 w 455"/>
                <a:gd name="T103" fmla="*/ 558 h 659"/>
                <a:gd name="T104" fmla="*/ 352 w 455"/>
                <a:gd name="T105" fmla="*/ 620 h 659"/>
                <a:gd name="T106" fmla="*/ 394 w 455"/>
                <a:gd name="T107" fmla="*/ 652 h 659"/>
                <a:gd name="T108" fmla="*/ 396 w 455"/>
                <a:gd name="T109" fmla="*/ 659 h 659"/>
                <a:gd name="T110" fmla="*/ 404 w 455"/>
                <a:gd name="T111" fmla="*/ 653 h 659"/>
                <a:gd name="T112" fmla="*/ 419 w 455"/>
                <a:gd name="T113" fmla="*/ 625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5" h="659">
                  <a:moveTo>
                    <a:pt x="419" y="625"/>
                  </a:moveTo>
                  <a:cubicBezTo>
                    <a:pt x="419" y="624"/>
                    <a:pt x="419" y="624"/>
                    <a:pt x="420" y="624"/>
                  </a:cubicBezTo>
                  <a:cubicBezTo>
                    <a:pt x="419" y="618"/>
                    <a:pt x="419" y="612"/>
                    <a:pt x="423" y="610"/>
                  </a:cubicBezTo>
                  <a:cubicBezTo>
                    <a:pt x="430" y="605"/>
                    <a:pt x="441" y="589"/>
                    <a:pt x="441" y="582"/>
                  </a:cubicBezTo>
                  <a:cubicBezTo>
                    <a:pt x="441" y="574"/>
                    <a:pt x="428" y="574"/>
                    <a:pt x="428" y="565"/>
                  </a:cubicBezTo>
                  <a:cubicBezTo>
                    <a:pt x="428" y="556"/>
                    <a:pt x="443" y="540"/>
                    <a:pt x="436" y="535"/>
                  </a:cubicBezTo>
                  <a:cubicBezTo>
                    <a:pt x="430" y="530"/>
                    <a:pt x="446" y="514"/>
                    <a:pt x="445" y="506"/>
                  </a:cubicBezTo>
                  <a:cubicBezTo>
                    <a:pt x="444" y="497"/>
                    <a:pt x="437" y="460"/>
                    <a:pt x="441" y="456"/>
                  </a:cubicBezTo>
                  <a:cubicBezTo>
                    <a:pt x="446" y="452"/>
                    <a:pt x="455" y="448"/>
                    <a:pt x="451" y="437"/>
                  </a:cubicBezTo>
                  <a:cubicBezTo>
                    <a:pt x="448" y="428"/>
                    <a:pt x="433" y="403"/>
                    <a:pt x="427" y="388"/>
                  </a:cubicBezTo>
                  <a:cubicBezTo>
                    <a:pt x="415" y="386"/>
                    <a:pt x="401" y="386"/>
                    <a:pt x="393" y="389"/>
                  </a:cubicBezTo>
                  <a:cubicBezTo>
                    <a:pt x="381" y="393"/>
                    <a:pt x="384" y="357"/>
                    <a:pt x="384" y="343"/>
                  </a:cubicBezTo>
                  <a:cubicBezTo>
                    <a:pt x="384" y="330"/>
                    <a:pt x="373" y="337"/>
                    <a:pt x="369" y="346"/>
                  </a:cubicBezTo>
                  <a:cubicBezTo>
                    <a:pt x="365" y="356"/>
                    <a:pt x="348" y="352"/>
                    <a:pt x="331" y="352"/>
                  </a:cubicBezTo>
                  <a:cubicBezTo>
                    <a:pt x="315" y="352"/>
                    <a:pt x="323" y="331"/>
                    <a:pt x="313" y="332"/>
                  </a:cubicBezTo>
                  <a:cubicBezTo>
                    <a:pt x="302" y="333"/>
                    <a:pt x="294" y="329"/>
                    <a:pt x="295" y="318"/>
                  </a:cubicBezTo>
                  <a:cubicBezTo>
                    <a:pt x="296" y="308"/>
                    <a:pt x="288" y="300"/>
                    <a:pt x="280" y="288"/>
                  </a:cubicBezTo>
                  <a:cubicBezTo>
                    <a:pt x="273" y="277"/>
                    <a:pt x="265" y="265"/>
                    <a:pt x="271" y="258"/>
                  </a:cubicBezTo>
                  <a:cubicBezTo>
                    <a:pt x="277" y="251"/>
                    <a:pt x="267" y="245"/>
                    <a:pt x="276" y="235"/>
                  </a:cubicBezTo>
                  <a:cubicBezTo>
                    <a:pt x="285" y="226"/>
                    <a:pt x="295" y="229"/>
                    <a:pt x="292" y="216"/>
                  </a:cubicBezTo>
                  <a:cubicBezTo>
                    <a:pt x="289" y="204"/>
                    <a:pt x="302" y="197"/>
                    <a:pt x="303" y="183"/>
                  </a:cubicBezTo>
                  <a:cubicBezTo>
                    <a:pt x="304" y="170"/>
                    <a:pt x="320" y="174"/>
                    <a:pt x="334" y="162"/>
                  </a:cubicBezTo>
                  <a:cubicBezTo>
                    <a:pt x="349" y="151"/>
                    <a:pt x="365" y="157"/>
                    <a:pt x="377" y="147"/>
                  </a:cubicBezTo>
                  <a:cubicBezTo>
                    <a:pt x="389" y="137"/>
                    <a:pt x="397" y="145"/>
                    <a:pt x="405" y="145"/>
                  </a:cubicBezTo>
                  <a:cubicBezTo>
                    <a:pt x="400" y="138"/>
                    <a:pt x="387" y="134"/>
                    <a:pt x="385" y="128"/>
                  </a:cubicBezTo>
                  <a:cubicBezTo>
                    <a:pt x="381" y="121"/>
                    <a:pt x="398" y="107"/>
                    <a:pt x="403" y="99"/>
                  </a:cubicBezTo>
                  <a:cubicBezTo>
                    <a:pt x="408" y="90"/>
                    <a:pt x="383" y="80"/>
                    <a:pt x="377" y="78"/>
                  </a:cubicBezTo>
                  <a:cubicBezTo>
                    <a:pt x="371" y="75"/>
                    <a:pt x="360" y="83"/>
                    <a:pt x="354" y="79"/>
                  </a:cubicBezTo>
                  <a:cubicBezTo>
                    <a:pt x="348" y="75"/>
                    <a:pt x="338" y="78"/>
                    <a:pt x="333" y="82"/>
                  </a:cubicBezTo>
                  <a:cubicBezTo>
                    <a:pt x="328" y="85"/>
                    <a:pt x="291" y="88"/>
                    <a:pt x="293" y="77"/>
                  </a:cubicBezTo>
                  <a:cubicBezTo>
                    <a:pt x="294" y="66"/>
                    <a:pt x="278" y="62"/>
                    <a:pt x="279" y="55"/>
                  </a:cubicBezTo>
                  <a:cubicBezTo>
                    <a:pt x="280" y="47"/>
                    <a:pt x="271" y="34"/>
                    <a:pt x="257" y="33"/>
                  </a:cubicBezTo>
                  <a:cubicBezTo>
                    <a:pt x="244" y="31"/>
                    <a:pt x="246" y="9"/>
                    <a:pt x="236" y="3"/>
                  </a:cubicBezTo>
                  <a:cubicBezTo>
                    <a:pt x="231" y="0"/>
                    <a:pt x="217" y="2"/>
                    <a:pt x="206" y="4"/>
                  </a:cubicBezTo>
                  <a:cubicBezTo>
                    <a:pt x="218" y="17"/>
                    <a:pt x="222" y="23"/>
                    <a:pt x="214" y="29"/>
                  </a:cubicBezTo>
                  <a:cubicBezTo>
                    <a:pt x="204" y="38"/>
                    <a:pt x="214" y="39"/>
                    <a:pt x="195" y="65"/>
                  </a:cubicBezTo>
                  <a:cubicBezTo>
                    <a:pt x="175" y="91"/>
                    <a:pt x="142" y="98"/>
                    <a:pt x="126" y="102"/>
                  </a:cubicBezTo>
                  <a:cubicBezTo>
                    <a:pt x="109" y="107"/>
                    <a:pt x="103" y="137"/>
                    <a:pt x="94" y="159"/>
                  </a:cubicBezTo>
                  <a:cubicBezTo>
                    <a:pt x="85" y="180"/>
                    <a:pt x="78" y="172"/>
                    <a:pt x="69" y="160"/>
                  </a:cubicBezTo>
                  <a:cubicBezTo>
                    <a:pt x="60" y="148"/>
                    <a:pt x="52" y="163"/>
                    <a:pt x="42" y="153"/>
                  </a:cubicBezTo>
                  <a:cubicBezTo>
                    <a:pt x="31" y="143"/>
                    <a:pt x="36" y="143"/>
                    <a:pt x="42" y="135"/>
                  </a:cubicBezTo>
                  <a:cubicBezTo>
                    <a:pt x="45" y="131"/>
                    <a:pt x="42" y="124"/>
                    <a:pt x="35" y="117"/>
                  </a:cubicBezTo>
                  <a:cubicBezTo>
                    <a:pt x="23" y="119"/>
                    <a:pt x="12" y="135"/>
                    <a:pt x="6" y="148"/>
                  </a:cubicBezTo>
                  <a:cubicBezTo>
                    <a:pt x="0" y="161"/>
                    <a:pt x="17" y="187"/>
                    <a:pt x="19" y="196"/>
                  </a:cubicBezTo>
                  <a:cubicBezTo>
                    <a:pt x="22" y="205"/>
                    <a:pt x="10" y="197"/>
                    <a:pt x="8" y="205"/>
                  </a:cubicBezTo>
                  <a:cubicBezTo>
                    <a:pt x="7" y="214"/>
                    <a:pt x="34" y="226"/>
                    <a:pt x="47" y="236"/>
                  </a:cubicBezTo>
                  <a:cubicBezTo>
                    <a:pt x="59" y="245"/>
                    <a:pt x="70" y="272"/>
                    <a:pt x="82" y="284"/>
                  </a:cubicBezTo>
                  <a:cubicBezTo>
                    <a:pt x="93" y="297"/>
                    <a:pt x="94" y="307"/>
                    <a:pt x="107" y="338"/>
                  </a:cubicBezTo>
                  <a:cubicBezTo>
                    <a:pt x="119" y="368"/>
                    <a:pt x="144" y="420"/>
                    <a:pt x="161" y="442"/>
                  </a:cubicBezTo>
                  <a:cubicBezTo>
                    <a:pt x="178" y="463"/>
                    <a:pt x="186" y="481"/>
                    <a:pt x="182" y="487"/>
                  </a:cubicBezTo>
                  <a:cubicBezTo>
                    <a:pt x="178" y="493"/>
                    <a:pt x="183" y="510"/>
                    <a:pt x="196" y="519"/>
                  </a:cubicBezTo>
                  <a:cubicBezTo>
                    <a:pt x="208" y="527"/>
                    <a:pt x="218" y="542"/>
                    <a:pt x="251" y="558"/>
                  </a:cubicBezTo>
                  <a:cubicBezTo>
                    <a:pt x="284" y="574"/>
                    <a:pt x="344" y="605"/>
                    <a:pt x="352" y="620"/>
                  </a:cubicBezTo>
                  <a:cubicBezTo>
                    <a:pt x="361" y="635"/>
                    <a:pt x="389" y="649"/>
                    <a:pt x="394" y="652"/>
                  </a:cubicBezTo>
                  <a:cubicBezTo>
                    <a:pt x="396" y="653"/>
                    <a:pt x="396" y="656"/>
                    <a:pt x="396" y="659"/>
                  </a:cubicBezTo>
                  <a:cubicBezTo>
                    <a:pt x="400" y="656"/>
                    <a:pt x="402" y="654"/>
                    <a:pt x="404" y="653"/>
                  </a:cubicBezTo>
                  <a:cubicBezTo>
                    <a:pt x="414" y="648"/>
                    <a:pt x="415" y="630"/>
                    <a:pt x="419" y="62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7" name="Freeform 117"/>
            <p:cNvSpPr>
              <a:spLocks/>
            </p:cNvSpPr>
            <p:nvPr/>
          </p:nvSpPr>
          <p:spPr bwMode="auto">
            <a:xfrm>
              <a:off x="8312151" y="8675688"/>
              <a:ext cx="633413" cy="530225"/>
            </a:xfrm>
            <a:custGeom>
              <a:avLst/>
              <a:gdLst>
                <a:gd name="T0" fmla="*/ 49 w 489"/>
                <a:gd name="T1" fmla="*/ 25 h 409"/>
                <a:gd name="T2" fmla="*/ 19 w 489"/>
                <a:gd name="T3" fmla="*/ 65 h 409"/>
                <a:gd name="T4" fmla="*/ 13 w 489"/>
                <a:gd name="T5" fmla="*/ 91 h 409"/>
                <a:gd name="T6" fmla="*/ 8 w 489"/>
                <a:gd name="T7" fmla="*/ 107 h 409"/>
                <a:gd name="T8" fmla="*/ 25 w 489"/>
                <a:gd name="T9" fmla="*/ 115 h 409"/>
                <a:gd name="T10" fmla="*/ 40 w 489"/>
                <a:gd name="T11" fmla="*/ 138 h 409"/>
                <a:gd name="T12" fmla="*/ 63 w 489"/>
                <a:gd name="T13" fmla="*/ 185 h 409"/>
                <a:gd name="T14" fmla="*/ 123 w 489"/>
                <a:gd name="T15" fmla="*/ 190 h 409"/>
                <a:gd name="T16" fmla="*/ 172 w 489"/>
                <a:gd name="T17" fmla="*/ 212 h 409"/>
                <a:gd name="T18" fmla="*/ 213 w 489"/>
                <a:gd name="T19" fmla="*/ 222 h 409"/>
                <a:gd name="T20" fmla="*/ 205 w 489"/>
                <a:gd name="T21" fmla="*/ 287 h 409"/>
                <a:gd name="T22" fmla="*/ 219 w 489"/>
                <a:gd name="T23" fmla="*/ 314 h 409"/>
                <a:gd name="T24" fmla="*/ 217 w 489"/>
                <a:gd name="T25" fmla="*/ 340 h 409"/>
                <a:gd name="T26" fmla="*/ 224 w 489"/>
                <a:gd name="T27" fmla="*/ 358 h 409"/>
                <a:gd name="T28" fmla="*/ 219 w 489"/>
                <a:gd name="T29" fmla="*/ 361 h 409"/>
                <a:gd name="T30" fmla="*/ 246 w 489"/>
                <a:gd name="T31" fmla="*/ 397 h 409"/>
                <a:gd name="T32" fmla="*/ 267 w 489"/>
                <a:gd name="T33" fmla="*/ 405 h 409"/>
                <a:gd name="T34" fmla="*/ 286 w 489"/>
                <a:gd name="T35" fmla="*/ 402 h 409"/>
                <a:gd name="T36" fmla="*/ 310 w 489"/>
                <a:gd name="T37" fmla="*/ 389 h 409"/>
                <a:gd name="T38" fmla="*/ 333 w 489"/>
                <a:gd name="T39" fmla="*/ 378 h 409"/>
                <a:gd name="T40" fmla="*/ 353 w 489"/>
                <a:gd name="T41" fmla="*/ 359 h 409"/>
                <a:gd name="T42" fmla="*/ 357 w 489"/>
                <a:gd name="T43" fmla="*/ 344 h 409"/>
                <a:gd name="T44" fmla="*/ 340 w 489"/>
                <a:gd name="T45" fmla="*/ 340 h 409"/>
                <a:gd name="T46" fmla="*/ 330 w 489"/>
                <a:gd name="T47" fmla="*/ 317 h 409"/>
                <a:gd name="T48" fmla="*/ 316 w 489"/>
                <a:gd name="T49" fmla="*/ 291 h 409"/>
                <a:gd name="T50" fmla="*/ 340 w 489"/>
                <a:gd name="T51" fmla="*/ 287 h 409"/>
                <a:gd name="T52" fmla="*/ 370 w 489"/>
                <a:gd name="T53" fmla="*/ 297 h 409"/>
                <a:gd name="T54" fmla="*/ 384 w 489"/>
                <a:gd name="T55" fmla="*/ 298 h 409"/>
                <a:gd name="T56" fmla="*/ 408 w 489"/>
                <a:gd name="T57" fmla="*/ 285 h 409"/>
                <a:gd name="T58" fmla="*/ 451 w 489"/>
                <a:gd name="T59" fmla="*/ 268 h 409"/>
                <a:gd name="T60" fmla="*/ 461 w 489"/>
                <a:gd name="T61" fmla="*/ 255 h 409"/>
                <a:gd name="T62" fmla="*/ 438 w 489"/>
                <a:gd name="T63" fmla="*/ 227 h 409"/>
                <a:gd name="T64" fmla="*/ 442 w 489"/>
                <a:gd name="T65" fmla="*/ 208 h 409"/>
                <a:gd name="T66" fmla="*/ 458 w 489"/>
                <a:gd name="T67" fmla="*/ 192 h 409"/>
                <a:gd name="T68" fmla="*/ 463 w 489"/>
                <a:gd name="T69" fmla="*/ 173 h 409"/>
                <a:gd name="T70" fmla="*/ 476 w 489"/>
                <a:gd name="T71" fmla="*/ 149 h 409"/>
                <a:gd name="T72" fmla="*/ 489 w 489"/>
                <a:gd name="T73" fmla="*/ 132 h 409"/>
                <a:gd name="T74" fmla="*/ 438 w 489"/>
                <a:gd name="T75" fmla="*/ 126 h 409"/>
                <a:gd name="T76" fmla="*/ 447 w 489"/>
                <a:gd name="T77" fmla="*/ 98 h 409"/>
                <a:gd name="T78" fmla="*/ 395 w 489"/>
                <a:gd name="T79" fmla="*/ 78 h 409"/>
                <a:gd name="T80" fmla="*/ 399 w 489"/>
                <a:gd name="T81" fmla="*/ 59 h 409"/>
                <a:gd name="T82" fmla="*/ 370 w 489"/>
                <a:gd name="T83" fmla="*/ 50 h 409"/>
                <a:gd name="T84" fmla="*/ 302 w 489"/>
                <a:gd name="T85" fmla="*/ 74 h 409"/>
                <a:gd name="T86" fmla="*/ 236 w 489"/>
                <a:gd name="T87" fmla="*/ 55 h 409"/>
                <a:gd name="T88" fmla="*/ 190 w 489"/>
                <a:gd name="T89" fmla="*/ 47 h 409"/>
                <a:gd name="T90" fmla="*/ 162 w 489"/>
                <a:gd name="T91" fmla="*/ 20 h 409"/>
                <a:gd name="T92" fmla="*/ 133 w 489"/>
                <a:gd name="T93" fmla="*/ 0 h 409"/>
                <a:gd name="T94" fmla="*/ 123 w 489"/>
                <a:gd name="T95" fmla="*/ 23 h 409"/>
                <a:gd name="T96" fmla="*/ 75 w 489"/>
                <a:gd name="T97" fmla="*/ 50 h 409"/>
                <a:gd name="T98" fmla="*/ 87 w 489"/>
                <a:gd name="T99" fmla="*/ 102 h 409"/>
                <a:gd name="T100" fmla="*/ 49 w 489"/>
                <a:gd name="T101" fmla="*/ 89 h 409"/>
                <a:gd name="T102" fmla="*/ 65 w 489"/>
                <a:gd name="T103" fmla="*/ 43 h 409"/>
                <a:gd name="T104" fmla="*/ 60 w 489"/>
                <a:gd name="T105" fmla="*/ 19 h 409"/>
                <a:gd name="T106" fmla="*/ 49 w 489"/>
                <a:gd name="T107" fmla="*/ 2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9" h="409">
                  <a:moveTo>
                    <a:pt x="49" y="25"/>
                  </a:moveTo>
                  <a:cubicBezTo>
                    <a:pt x="39" y="39"/>
                    <a:pt x="19" y="51"/>
                    <a:pt x="19" y="65"/>
                  </a:cubicBezTo>
                  <a:cubicBezTo>
                    <a:pt x="18" y="79"/>
                    <a:pt x="19" y="85"/>
                    <a:pt x="13" y="91"/>
                  </a:cubicBezTo>
                  <a:cubicBezTo>
                    <a:pt x="8" y="98"/>
                    <a:pt x="0" y="108"/>
                    <a:pt x="8" y="107"/>
                  </a:cubicBezTo>
                  <a:cubicBezTo>
                    <a:pt x="16" y="107"/>
                    <a:pt x="25" y="107"/>
                    <a:pt x="25" y="115"/>
                  </a:cubicBezTo>
                  <a:cubicBezTo>
                    <a:pt x="25" y="124"/>
                    <a:pt x="41" y="125"/>
                    <a:pt x="40" y="138"/>
                  </a:cubicBezTo>
                  <a:cubicBezTo>
                    <a:pt x="39" y="151"/>
                    <a:pt x="33" y="186"/>
                    <a:pt x="63" y="185"/>
                  </a:cubicBezTo>
                  <a:cubicBezTo>
                    <a:pt x="93" y="184"/>
                    <a:pt x="110" y="174"/>
                    <a:pt x="123" y="190"/>
                  </a:cubicBezTo>
                  <a:cubicBezTo>
                    <a:pt x="136" y="206"/>
                    <a:pt x="153" y="214"/>
                    <a:pt x="172" y="212"/>
                  </a:cubicBezTo>
                  <a:cubicBezTo>
                    <a:pt x="192" y="209"/>
                    <a:pt x="224" y="205"/>
                    <a:pt x="213" y="222"/>
                  </a:cubicBezTo>
                  <a:cubicBezTo>
                    <a:pt x="203" y="240"/>
                    <a:pt x="196" y="277"/>
                    <a:pt x="205" y="287"/>
                  </a:cubicBezTo>
                  <a:cubicBezTo>
                    <a:pt x="214" y="297"/>
                    <a:pt x="226" y="305"/>
                    <a:pt x="219" y="314"/>
                  </a:cubicBezTo>
                  <a:cubicBezTo>
                    <a:pt x="211" y="322"/>
                    <a:pt x="208" y="333"/>
                    <a:pt x="217" y="340"/>
                  </a:cubicBezTo>
                  <a:cubicBezTo>
                    <a:pt x="227" y="348"/>
                    <a:pt x="224" y="357"/>
                    <a:pt x="224" y="358"/>
                  </a:cubicBezTo>
                  <a:cubicBezTo>
                    <a:pt x="224" y="359"/>
                    <a:pt x="222" y="360"/>
                    <a:pt x="219" y="361"/>
                  </a:cubicBezTo>
                  <a:cubicBezTo>
                    <a:pt x="233" y="375"/>
                    <a:pt x="238" y="390"/>
                    <a:pt x="246" y="397"/>
                  </a:cubicBezTo>
                  <a:cubicBezTo>
                    <a:pt x="256" y="405"/>
                    <a:pt x="259" y="409"/>
                    <a:pt x="267" y="405"/>
                  </a:cubicBezTo>
                  <a:cubicBezTo>
                    <a:pt x="274" y="401"/>
                    <a:pt x="279" y="398"/>
                    <a:pt x="286" y="402"/>
                  </a:cubicBezTo>
                  <a:cubicBezTo>
                    <a:pt x="292" y="406"/>
                    <a:pt x="300" y="398"/>
                    <a:pt x="310" y="389"/>
                  </a:cubicBezTo>
                  <a:cubicBezTo>
                    <a:pt x="319" y="381"/>
                    <a:pt x="330" y="388"/>
                    <a:pt x="333" y="378"/>
                  </a:cubicBezTo>
                  <a:cubicBezTo>
                    <a:pt x="336" y="367"/>
                    <a:pt x="342" y="361"/>
                    <a:pt x="353" y="359"/>
                  </a:cubicBezTo>
                  <a:cubicBezTo>
                    <a:pt x="365" y="357"/>
                    <a:pt x="365" y="344"/>
                    <a:pt x="357" y="344"/>
                  </a:cubicBezTo>
                  <a:cubicBezTo>
                    <a:pt x="350" y="344"/>
                    <a:pt x="340" y="353"/>
                    <a:pt x="340" y="340"/>
                  </a:cubicBezTo>
                  <a:cubicBezTo>
                    <a:pt x="340" y="326"/>
                    <a:pt x="330" y="329"/>
                    <a:pt x="330" y="317"/>
                  </a:cubicBezTo>
                  <a:cubicBezTo>
                    <a:pt x="330" y="306"/>
                    <a:pt x="329" y="298"/>
                    <a:pt x="316" y="291"/>
                  </a:cubicBezTo>
                  <a:cubicBezTo>
                    <a:pt x="304" y="284"/>
                    <a:pt x="333" y="281"/>
                    <a:pt x="340" y="287"/>
                  </a:cubicBezTo>
                  <a:cubicBezTo>
                    <a:pt x="346" y="293"/>
                    <a:pt x="368" y="288"/>
                    <a:pt x="370" y="297"/>
                  </a:cubicBezTo>
                  <a:cubicBezTo>
                    <a:pt x="372" y="307"/>
                    <a:pt x="384" y="310"/>
                    <a:pt x="384" y="298"/>
                  </a:cubicBezTo>
                  <a:cubicBezTo>
                    <a:pt x="384" y="287"/>
                    <a:pt x="398" y="283"/>
                    <a:pt x="408" y="285"/>
                  </a:cubicBezTo>
                  <a:cubicBezTo>
                    <a:pt x="419" y="287"/>
                    <a:pt x="442" y="271"/>
                    <a:pt x="451" y="268"/>
                  </a:cubicBezTo>
                  <a:cubicBezTo>
                    <a:pt x="456" y="266"/>
                    <a:pt x="458" y="260"/>
                    <a:pt x="461" y="255"/>
                  </a:cubicBezTo>
                  <a:cubicBezTo>
                    <a:pt x="454" y="246"/>
                    <a:pt x="443" y="231"/>
                    <a:pt x="438" y="227"/>
                  </a:cubicBezTo>
                  <a:cubicBezTo>
                    <a:pt x="430" y="221"/>
                    <a:pt x="443" y="217"/>
                    <a:pt x="442" y="208"/>
                  </a:cubicBezTo>
                  <a:cubicBezTo>
                    <a:pt x="440" y="199"/>
                    <a:pt x="442" y="193"/>
                    <a:pt x="458" y="192"/>
                  </a:cubicBezTo>
                  <a:cubicBezTo>
                    <a:pt x="475" y="190"/>
                    <a:pt x="472" y="178"/>
                    <a:pt x="463" y="173"/>
                  </a:cubicBezTo>
                  <a:cubicBezTo>
                    <a:pt x="454" y="167"/>
                    <a:pt x="467" y="154"/>
                    <a:pt x="476" y="149"/>
                  </a:cubicBezTo>
                  <a:cubicBezTo>
                    <a:pt x="479" y="146"/>
                    <a:pt x="484" y="140"/>
                    <a:pt x="489" y="132"/>
                  </a:cubicBezTo>
                  <a:cubicBezTo>
                    <a:pt x="472" y="125"/>
                    <a:pt x="448" y="126"/>
                    <a:pt x="438" y="126"/>
                  </a:cubicBezTo>
                  <a:cubicBezTo>
                    <a:pt x="424" y="127"/>
                    <a:pt x="446" y="112"/>
                    <a:pt x="447" y="98"/>
                  </a:cubicBezTo>
                  <a:cubicBezTo>
                    <a:pt x="448" y="84"/>
                    <a:pt x="410" y="81"/>
                    <a:pt x="395" y="78"/>
                  </a:cubicBezTo>
                  <a:cubicBezTo>
                    <a:pt x="380" y="75"/>
                    <a:pt x="384" y="59"/>
                    <a:pt x="399" y="59"/>
                  </a:cubicBezTo>
                  <a:cubicBezTo>
                    <a:pt x="415" y="58"/>
                    <a:pt x="391" y="47"/>
                    <a:pt x="370" y="50"/>
                  </a:cubicBezTo>
                  <a:cubicBezTo>
                    <a:pt x="349" y="53"/>
                    <a:pt x="319" y="65"/>
                    <a:pt x="302" y="74"/>
                  </a:cubicBezTo>
                  <a:cubicBezTo>
                    <a:pt x="285" y="84"/>
                    <a:pt x="255" y="47"/>
                    <a:pt x="236" y="55"/>
                  </a:cubicBezTo>
                  <a:cubicBezTo>
                    <a:pt x="216" y="63"/>
                    <a:pt x="189" y="63"/>
                    <a:pt x="190" y="47"/>
                  </a:cubicBezTo>
                  <a:cubicBezTo>
                    <a:pt x="190" y="31"/>
                    <a:pt x="182" y="18"/>
                    <a:pt x="162" y="20"/>
                  </a:cubicBezTo>
                  <a:cubicBezTo>
                    <a:pt x="143" y="21"/>
                    <a:pt x="148" y="0"/>
                    <a:pt x="133" y="0"/>
                  </a:cubicBezTo>
                  <a:cubicBezTo>
                    <a:pt x="118" y="0"/>
                    <a:pt x="133" y="18"/>
                    <a:pt x="123" y="23"/>
                  </a:cubicBezTo>
                  <a:cubicBezTo>
                    <a:pt x="112" y="27"/>
                    <a:pt x="77" y="36"/>
                    <a:pt x="75" y="50"/>
                  </a:cubicBezTo>
                  <a:cubicBezTo>
                    <a:pt x="73" y="64"/>
                    <a:pt x="94" y="88"/>
                    <a:pt x="87" y="102"/>
                  </a:cubicBezTo>
                  <a:cubicBezTo>
                    <a:pt x="80" y="116"/>
                    <a:pt x="56" y="104"/>
                    <a:pt x="49" y="89"/>
                  </a:cubicBezTo>
                  <a:cubicBezTo>
                    <a:pt x="42" y="74"/>
                    <a:pt x="70" y="52"/>
                    <a:pt x="65" y="43"/>
                  </a:cubicBezTo>
                  <a:cubicBezTo>
                    <a:pt x="62" y="37"/>
                    <a:pt x="57" y="26"/>
                    <a:pt x="60" y="19"/>
                  </a:cubicBezTo>
                  <a:cubicBezTo>
                    <a:pt x="56" y="20"/>
                    <a:pt x="52" y="22"/>
                    <a:pt x="49" y="2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8" name="Freeform 118"/>
            <p:cNvSpPr>
              <a:spLocks/>
            </p:cNvSpPr>
            <p:nvPr/>
          </p:nvSpPr>
          <p:spPr bwMode="auto">
            <a:xfrm>
              <a:off x="9020176" y="8945563"/>
              <a:ext cx="195263" cy="206375"/>
            </a:xfrm>
            <a:custGeom>
              <a:avLst/>
              <a:gdLst>
                <a:gd name="T0" fmla="*/ 36 w 151"/>
                <a:gd name="T1" fmla="*/ 33 h 159"/>
                <a:gd name="T2" fmla="*/ 20 w 151"/>
                <a:gd name="T3" fmla="*/ 49 h 159"/>
                <a:gd name="T4" fmla="*/ 6 w 151"/>
                <a:gd name="T5" fmla="*/ 80 h 159"/>
                <a:gd name="T6" fmla="*/ 35 w 151"/>
                <a:gd name="T7" fmla="*/ 116 h 159"/>
                <a:gd name="T8" fmla="*/ 56 w 151"/>
                <a:gd name="T9" fmla="*/ 156 h 159"/>
                <a:gd name="T10" fmla="*/ 73 w 151"/>
                <a:gd name="T11" fmla="*/ 157 h 159"/>
                <a:gd name="T12" fmla="*/ 88 w 151"/>
                <a:gd name="T13" fmla="*/ 135 h 159"/>
                <a:gd name="T14" fmla="*/ 127 w 151"/>
                <a:gd name="T15" fmla="*/ 136 h 159"/>
                <a:gd name="T16" fmla="*/ 131 w 151"/>
                <a:gd name="T17" fmla="*/ 140 h 159"/>
                <a:gd name="T18" fmla="*/ 141 w 151"/>
                <a:gd name="T19" fmla="*/ 124 h 159"/>
                <a:gd name="T20" fmla="*/ 137 w 151"/>
                <a:gd name="T21" fmla="*/ 77 h 159"/>
                <a:gd name="T22" fmla="*/ 144 w 151"/>
                <a:gd name="T23" fmla="*/ 36 h 159"/>
                <a:gd name="T24" fmla="*/ 151 w 151"/>
                <a:gd name="T25" fmla="*/ 18 h 159"/>
                <a:gd name="T26" fmla="*/ 115 w 151"/>
                <a:gd name="T27" fmla="*/ 10 h 159"/>
                <a:gd name="T28" fmla="*/ 70 w 151"/>
                <a:gd name="T29" fmla="*/ 10 h 159"/>
                <a:gd name="T30" fmla="*/ 44 w 151"/>
                <a:gd name="T31" fmla="*/ 10 h 159"/>
                <a:gd name="T32" fmla="*/ 40 w 151"/>
                <a:gd name="T33" fmla="*/ 11 h 159"/>
                <a:gd name="T34" fmla="*/ 36 w 151"/>
                <a:gd name="T35" fmla="*/ 3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 h="159">
                  <a:moveTo>
                    <a:pt x="36" y="33"/>
                  </a:moveTo>
                  <a:cubicBezTo>
                    <a:pt x="41" y="43"/>
                    <a:pt x="30" y="48"/>
                    <a:pt x="20" y="49"/>
                  </a:cubicBezTo>
                  <a:cubicBezTo>
                    <a:pt x="10" y="51"/>
                    <a:pt x="12" y="74"/>
                    <a:pt x="6" y="80"/>
                  </a:cubicBezTo>
                  <a:cubicBezTo>
                    <a:pt x="0" y="86"/>
                    <a:pt x="30" y="103"/>
                    <a:pt x="35" y="116"/>
                  </a:cubicBezTo>
                  <a:cubicBezTo>
                    <a:pt x="38" y="125"/>
                    <a:pt x="48" y="143"/>
                    <a:pt x="56" y="156"/>
                  </a:cubicBezTo>
                  <a:cubicBezTo>
                    <a:pt x="63" y="158"/>
                    <a:pt x="69" y="159"/>
                    <a:pt x="73" y="157"/>
                  </a:cubicBezTo>
                  <a:cubicBezTo>
                    <a:pt x="83" y="152"/>
                    <a:pt x="74" y="134"/>
                    <a:pt x="88" y="135"/>
                  </a:cubicBezTo>
                  <a:cubicBezTo>
                    <a:pt x="102" y="136"/>
                    <a:pt x="122" y="127"/>
                    <a:pt x="127" y="136"/>
                  </a:cubicBezTo>
                  <a:cubicBezTo>
                    <a:pt x="128" y="137"/>
                    <a:pt x="129" y="139"/>
                    <a:pt x="131" y="140"/>
                  </a:cubicBezTo>
                  <a:cubicBezTo>
                    <a:pt x="135" y="134"/>
                    <a:pt x="140" y="127"/>
                    <a:pt x="141" y="124"/>
                  </a:cubicBezTo>
                  <a:cubicBezTo>
                    <a:pt x="144" y="119"/>
                    <a:pt x="144" y="92"/>
                    <a:pt x="137" y="77"/>
                  </a:cubicBezTo>
                  <a:cubicBezTo>
                    <a:pt x="131" y="62"/>
                    <a:pt x="136" y="42"/>
                    <a:pt x="144" y="36"/>
                  </a:cubicBezTo>
                  <a:cubicBezTo>
                    <a:pt x="145" y="34"/>
                    <a:pt x="148" y="27"/>
                    <a:pt x="151" y="18"/>
                  </a:cubicBezTo>
                  <a:cubicBezTo>
                    <a:pt x="138" y="13"/>
                    <a:pt x="126" y="8"/>
                    <a:pt x="115" y="10"/>
                  </a:cubicBezTo>
                  <a:cubicBezTo>
                    <a:pt x="97" y="12"/>
                    <a:pt x="77" y="20"/>
                    <a:pt x="70" y="10"/>
                  </a:cubicBezTo>
                  <a:cubicBezTo>
                    <a:pt x="63" y="0"/>
                    <a:pt x="53" y="2"/>
                    <a:pt x="44" y="10"/>
                  </a:cubicBezTo>
                  <a:cubicBezTo>
                    <a:pt x="42" y="10"/>
                    <a:pt x="41" y="11"/>
                    <a:pt x="40" y="11"/>
                  </a:cubicBezTo>
                  <a:cubicBezTo>
                    <a:pt x="37" y="20"/>
                    <a:pt x="34" y="28"/>
                    <a:pt x="36" y="3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19" name="Freeform 119"/>
            <p:cNvSpPr>
              <a:spLocks/>
            </p:cNvSpPr>
            <p:nvPr/>
          </p:nvSpPr>
          <p:spPr bwMode="auto">
            <a:xfrm>
              <a:off x="8869363" y="8847138"/>
              <a:ext cx="223838" cy="333375"/>
            </a:xfrm>
            <a:custGeom>
              <a:avLst/>
              <a:gdLst>
                <a:gd name="T0" fmla="*/ 46 w 173"/>
                <a:gd name="T1" fmla="*/ 17 h 258"/>
                <a:gd name="T2" fmla="*/ 33 w 173"/>
                <a:gd name="T3" fmla="*/ 41 h 258"/>
                <a:gd name="T4" fmla="*/ 28 w 173"/>
                <a:gd name="T5" fmla="*/ 60 h 258"/>
                <a:gd name="T6" fmla="*/ 12 w 173"/>
                <a:gd name="T7" fmla="*/ 76 h 258"/>
                <a:gd name="T8" fmla="*/ 8 w 173"/>
                <a:gd name="T9" fmla="*/ 95 h 258"/>
                <a:gd name="T10" fmla="*/ 31 w 173"/>
                <a:gd name="T11" fmla="*/ 123 h 258"/>
                <a:gd name="T12" fmla="*/ 44 w 173"/>
                <a:gd name="T13" fmla="*/ 116 h 258"/>
                <a:gd name="T14" fmla="*/ 58 w 173"/>
                <a:gd name="T15" fmla="*/ 145 h 258"/>
                <a:gd name="T16" fmla="*/ 62 w 173"/>
                <a:gd name="T17" fmla="*/ 175 h 258"/>
                <a:gd name="T18" fmla="*/ 69 w 173"/>
                <a:gd name="T19" fmla="*/ 237 h 258"/>
                <a:gd name="T20" fmla="*/ 107 w 173"/>
                <a:gd name="T21" fmla="*/ 250 h 258"/>
                <a:gd name="T22" fmla="*/ 130 w 173"/>
                <a:gd name="T23" fmla="*/ 241 h 258"/>
                <a:gd name="T24" fmla="*/ 148 w 173"/>
                <a:gd name="T25" fmla="*/ 233 h 258"/>
                <a:gd name="T26" fmla="*/ 173 w 173"/>
                <a:gd name="T27" fmla="*/ 233 h 258"/>
                <a:gd name="T28" fmla="*/ 152 w 173"/>
                <a:gd name="T29" fmla="*/ 193 h 258"/>
                <a:gd name="T30" fmla="*/ 123 w 173"/>
                <a:gd name="T31" fmla="*/ 157 h 258"/>
                <a:gd name="T32" fmla="*/ 137 w 173"/>
                <a:gd name="T33" fmla="*/ 126 h 258"/>
                <a:gd name="T34" fmla="*/ 153 w 173"/>
                <a:gd name="T35" fmla="*/ 110 h 258"/>
                <a:gd name="T36" fmla="*/ 157 w 173"/>
                <a:gd name="T37" fmla="*/ 88 h 258"/>
                <a:gd name="T38" fmla="*/ 125 w 173"/>
                <a:gd name="T39" fmla="*/ 58 h 258"/>
                <a:gd name="T40" fmla="*/ 107 w 173"/>
                <a:gd name="T41" fmla="*/ 37 h 258"/>
                <a:gd name="T42" fmla="*/ 72 w 173"/>
                <a:gd name="T43" fmla="*/ 8 h 258"/>
                <a:gd name="T44" fmla="*/ 59 w 173"/>
                <a:gd name="T45" fmla="*/ 0 h 258"/>
                <a:gd name="T46" fmla="*/ 46 w 173"/>
                <a:gd name="T47" fmla="*/ 1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258">
                  <a:moveTo>
                    <a:pt x="46" y="17"/>
                  </a:moveTo>
                  <a:cubicBezTo>
                    <a:pt x="37" y="22"/>
                    <a:pt x="24" y="35"/>
                    <a:pt x="33" y="41"/>
                  </a:cubicBezTo>
                  <a:cubicBezTo>
                    <a:pt x="42" y="46"/>
                    <a:pt x="45" y="58"/>
                    <a:pt x="28" y="60"/>
                  </a:cubicBezTo>
                  <a:cubicBezTo>
                    <a:pt x="12" y="61"/>
                    <a:pt x="10" y="67"/>
                    <a:pt x="12" y="76"/>
                  </a:cubicBezTo>
                  <a:cubicBezTo>
                    <a:pt x="13" y="85"/>
                    <a:pt x="0" y="89"/>
                    <a:pt x="8" y="95"/>
                  </a:cubicBezTo>
                  <a:cubicBezTo>
                    <a:pt x="13" y="99"/>
                    <a:pt x="24" y="114"/>
                    <a:pt x="31" y="123"/>
                  </a:cubicBezTo>
                  <a:cubicBezTo>
                    <a:pt x="33" y="119"/>
                    <a:pt x="37" y="115"/>
                    <a:pt x="44" y="116"/>
                  </a:cubicBezTo>
                  <a:cubicBezTo>
                    <a:pt x="58" y="118"/>
                    <a:pt x="47" y="140"/>
                    <a:pt x="58" y="145"/>
                  </a:cubicBezTo>
                  <a:cubicBezTo>
                    <a:pt x="70" y="151"/>
                    <a:pt x="70" y="169"/>
                    <a:pt x="62" y="175"/>
                  </a:cubicBezTo>
                  <a:cubicBezTo>
                    <a:pt x="53" y="181"/>
                    <a:pt x="50" y="216"/>
                    <a:pt x="69" y="237"/>
                  </a:cubicBezTo>
                  <a:cubicBezTo>
                    <a:pt x="88" y="258"/>
                    <a:pt x="103" y="255"/>
                    <a:pt x="107" y="250"/>
                  </a:cubicBezTo>
                  <a:cubicBezTo>
                    <a:pt x="111" y="245"/>
                    <a:pt x="126" y="250"/>
                    <a:pt x="130" y="241"/>
                  </a:cubicBezTo>
                  <a:cubicBezTo>
                    <a:pt x="134" y="233"/>
                    <a:pt x="140" y="243"/>
                    <a:pt x="148" y="233"/>
                  </a:cubicBezTo>
                  <a:cubicBezTo>
                    <a:pt x="153" y="228"/>
                    <a:pt x="163" y="230"/>
                    <a:pt x="173" y="233"/>
                  </a:cubicBezTo>
                  <a:cubicBezTo>
                    <a:pt x="165" y="220"/>
                    <a:pt x="155" y="202"/>
                    <a:pt x="152" y="193"/>
                  </a:cubicBezTo>
                  <a:cubicBezTo>
                    <a:pt x="147" y="180"/>
                    <a:pt x="117" y="163"/>
                    <a:pt x="123" y="157"/>
                  </a:cubicBezTo>
                  <a:cubicBezTo>
                    <a:pt x="129" y="151"/>
                    <a:pt x="127" y="128"/>
                    <a:pt x="137" y="126"/>
                  </a:cubicBezTo>
                  <a:cubicBezTo>
                    <a:pt x="147" y="125"/>
                    <a:pt x="158" y="120"/>
                    <a:pt x="153" y="110"/>
                  </a:cubicBezTo>
                  <a:cubicBezTo>
                    <a:pt x="151" y="105"/>
                    <a:pt x="154" y="97"/>
                    <a:pt x="157" y="88"/>
                  </a:cubicBezTo>
                  <a:cubicBezTo>
                    <a:pt x="147" y="87"/>
                    <a:pt x="133" y="58"/>
                    <a:pt x="125" y="58"/>
                  </a:cubicBezTo>
                  <a:cubicBezTo>
                    <a:pt x="115" y="58"/>
                    <a:pt x="104" y="51"/>
                    <a:pt x="107" y="37"/>
                  </a:cubicBezTo>
                  <a:cubicBezTo>
                    <a:pt x="109" y="24"/>
                    <a:pt x="85" y="23"/>
                    <a:pt x="72" y="8"/>
                  </a:cubicBezTo>
                  <a:cubicBezTo>
                    <a:pt x="69" y="4"/>
                    <a:pt x="64" y="2"/>
                    <a:pt x="59" y="0"/>
                  </a:cubicBezTo>
                  <a:cubicBezTo>
                    <a:pt x="54" y="8"/>
                    <a:pt x="49" y="14"/>
                    <a:pt x="46" y="1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0" name="Freeform 120"/>
            <p:cNvSpPr>
              <a:spLocks/>
            </p:cNvSpPr>
            <p:nvPr/>
          </p:nvSpPr>
          <p:spPr bwMode="auto">
            <a:xfrm>
              <a:off x="9190038" y="8969375"/>
              <a:ext cx="142875" cy="174625"/>
            </a:xfrm>
            <a:custGeom>
              <a:avLst/>
              <a:gdLst>
                <a:gd name="T0" fmla="*/ 6 w 110"/>
                <a:gd name="T1" fmla="*/ 59 h 135"/>
                <a:gd name="T2" fmla="*/ 10 w 110"/>
                <a:gd name="T3" fmla="*/ 106 h 135"/>
                <a:gd name="T4" fmla="*/ 0 w 110"/>
                <a:gd name="T5" fmla="*/ 122 h 135"/>
                <a:gd name="T6" fmla="*/ 31 w 110"/>
                <a:gd name="T7" fmla="*/ 129 h 135"/>
                <a:gd name="T8" fmla="*/ 68 w 110"/>
                <a:gd name="T9" fmla="*/ 113 h 135"/>
                <a:gd name="T10" fmla="*/ 110 w 110"/>
                <a:gd name="T11" fmla="*/ 57 h 135"/>
                <a:gd name="T12" fmla="*/ 109 w 110"/>
                <a:gd name="T13" fmla="*/ 56 h 135"/>
                <a:gd name="T14" fmla="*/ 49 w 110"/>
                <a:gd name="T15" fmla="*/ 9 h 135"/>
                <a:gd name="T16" fmla="*/ 20 w 110"/>
                <a:gd name="T17" fmla="*/ 0 h 135"/>
                <a:gd name="T18" fmla="*/ 13 w 110"/>
                <a:gd name="T19" fmla="*/ 18 h 135"/>
                <a:gd name="T20" fmla="*/ 6 w 110"/>
                <a:gd name="T21"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35">
                  <a:moveTo>
                    <a:pt x="6" y="59"/>
                  </a:moveTo>
                  <a:cubicBezTo>
                    <a:pt x="13" y="74"/>
                    <a:pt x="13" y="101"/>
                    <a:pt x="10" y="106"/>
                  </a:cubicBezTo>
                  <a:cubicBezTo>
                    <a:pt x="9" y="109"/>
                    <a:pt x="4" y="116"/>
                    <a:pt x="0" y="122"/>
                  </a:cubicBezTo>
                  <a:cubicBezTo>
                    <a:pt x="5" y="129"/>
                    <a:pt x="15" y="134"/>
                    <a:pt x="31" y="129"/>
                  </a:cubicBezTo>
                  <a:cubicBezTo>
                    <a:pt x="51" y="122"/>
                    <a:pt x="61" y="135"/>
                    <a:pt x="68" y="113"/>
                  </a:cubicBezTo>
                  <a:cubicBezTo>
                    <a:pt x="74" y="95"/>
                    <a:pt x="94" y="72"/>
                    <a:pt x="110" y="57"/>
                  </a:cubicBezTo>
                  <a:cubicBezTo>
                    <a:pt x="109" y="56"/>
                    <a:pt x="109" y="56"/>
                    <a:pt x="109" y="56"/>
                  </a:cubicBezTo>
                  <a:cubicBezTo>
                    <a:pt x="94" y="50"/>
                    <a:pt x="72" y="14"/>
                    <a:pt x="49" y="9"/>
                  </a:cubicBezTo>
                  <a:cubicBezTo>
                    <a:pt x="39" y="7"/>
                    <a:pt x="29" y="3"/>
                    <a:pt x="20" y="0"/>
                  </a:cubicBezTo>
                  <a:cubicBezTo>
                    <a:pt x="17" y="9"/>
                    <a:pt x="14" y="16"/>
                    <a:pt x="13" y="18"/>
                  </a:cubicBezTo>
                  <a:cubicBezTo>
                    <a:pt x="5" y="24"/>
                    <a:pt x="0" y="44"/>
                    <a:pt x="6" y="5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1" name="Freeform 121"/>
            <p:cNvSpPr>
              <a:spLocks/>
            </p:cNvSpPr>
            <p:nvPr/>
          </p:nvSpPr>
          <p:spPr bwMode="auto">
            <a:xfrm>
              <a:off x="7799388" y="8135938"/>
              <a:ext cx="482600" cy="169863"/>
            </a:xfrm>
            <a:custGeom>
              <a:avLst/>
              <a:gdLst>
                <a:gd name="T0" fmla="*/ 302 w 373"/>
                <a:gd name="T1" fmla="*/ 84 h 132"/>
                <a:gd name="T2" fmla="*/ 132 w 373"/>
                <a:gd name="T3" fmla="*/ 15 h 132"/>
                <a:gd name="T4" fmla="*/ 7 w 373"/>
                <a:gd name="T5" fmla="*/ 59 h 132"/>
                <a:gd name="T6" fmla="*/ 68 w 373"/>
                <a:gd name="T7" fmla="*/ 31 h 132"/>
                <a:gd name="T8" fmla="*/ 102 w 373"/>
                <a:gd name="T9" fmla="*/ 45 h 132"/>
                <a:gd name="T10" fmla="*/ 161 w 373"/>
                <a:gd name="T11" fmla="*/ 59 h 132"/>
                <a:gd name="T12" fmla="*/ 236 w 373"/>
                <a:gd name="T13" fmla="*/ 98 h 132"/>
                <a:gd name="T14" fmla="*/ 253 w 373"/>
                <a:gd name="T15" fmla="*/ 126 h 132"/>
                <a:gd name="T16" fmla="*/ 367 w 373"/>
                <a:gd name="T17" fmla="*/ 123 h 132"/>
                <a:gd name="T18" fmla="*/ 302 w 373"/>
                <a:gd name="T19" fmla="*/ 8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3" h="132">
                  <a:moveTo>
                    <a:pt x="302" y="84"/>
                  </a:moveTo>
                  <a:cubicBezTo>
                    <a:pt x="278" y="84"/>
                    <a:pt x="202" y="31"/>
                    <a:pt x="132" y="15"/>
                  </a:cubicBezTo>
                  <a:cubicBezTo>
                    <a:pt x="61" y="0"/>
                    <a:pt x="0" y="50"/>
                    <a:pt x="7" y="59"/>
                  </a:cubicBezTo>
                  <a:cubicBezTo>
                    <a:pt x="16" y="72"/>
                    <a:pt x="51" y="43"/>
                    <a:pt x="68" y="31"/>
                  </a:cubicBezTo>
                  <a:cubicBezTo>
                    <a:pt x="85" y="19"/>
                    <a:pt x="100" y="37"/>
                    <a:pt x="102" y="45"/>
                  </a:cubicBezTo>
                  <a:cubicBezTo>
                    <a:pt x="104" y="53"/>
                    <a:pt x="125" y="58"/>
                    <a:pt x="161" y="59"/>
                  </a:cubicBezTo>
                  <a:cubicBezTo>
                    <a:pt x="197" y="61"/>
                    <a:pt x="202" y="90"/>
                    <a:pt x="236" y="98"/>
                  </a:cubicBezTo>
                  <a:cubicBezTo>
                    <a:pt x="271" y="106"/>
                    <a:pt x="236" y="120"/>
                    <a:pt x="253" y="126"/>
                  </a:cubicBezTo>
                  <a:cubicBezTo>
                    <a:pt x="271" y="132"/>
                    <a:pt x="361" y="131"/>
                    <a:pt x="367" y="123"/>
                  </a:cubicBezTo>
                  <a:cubicBezTo>
                    <a:pt x="373" y="115"/>
                    <a:pt x="325" y="84"/>
                    <a:pt x="302" y="8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2" name="Freeform 122"/>
            <p:cNvSpPr>
              <a:spLocks/>
            </p:cNvSpPr>
            <p:nvPr/>
          </p:nvSpPr>
          <p:spPr bwMode="auto">
            <a:xfrm>
              <a:off x="8075613" y="8366125"/>
              <a:ext cx="112713" cy="52388"/>
            </a:xfrm>
            <a:custGeom>
              <a:avLst/>
              <a:gdLst>
                <a:gd name="T0" fmla="*/ 8 w 86"/>
                <a:gd name="T1" fmla="*/ 14 h 40"/>
                <a:gd name="T2" fmla="*/ 80 w 86"/>
                <a:gd name="T3" fmla="*/ 26 h 40"/>
                <a:gd name="T4" fmla="*/ 8 w 86"/>
                <a:gd name="T5" fmla="*/ 14 h 40"/>
              </a:gdLst>
              <a:ahLst/>
              <a:cxnLst>
                <a:cxn ang="0">
                  <a:pos x="T0" y="T1"/>
                </a:cxn>
                <a:cxn ang="0">
                  <a:pos x="T2" y="T3"/>
                </a:cxn>
                <a:cxn ang="0">
                  <a:pos x="T4" y="T5"/>
                </a:cxn>
              </a:cxnLst>
              <a:rect l="0" t="0" r="r" b="b"/>
              <a:pathLst>
                <a:path w="86" h="40">
                  <a:moveTo>
                    <a:pt x="8" y="14"/>
                  </a:moveTo>
                  <a:cubicBezTo>
                    <a:pt x="14" y="25"/>
                    <a:pt x="74" y="40"/>
                    <a:pt x="80" y="26"/>
                  </a:cubicBezTo>
                  <a:cubicBezTo>
                    <a:pt x="86" y="12"/>
                    <a:pt x="0" y="0"/>
                    <a:pt x="8" y="1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3" name="Freeform 123"/>
            <p:cNvSpPr>
              <a:spLocks/>
            </p:cNvSpPr>
            <p:nvPr/>
          </p:nvSpPr>
          <p:spPr bwMode="auto">
            <a:xfrm>
              <a:off x="8588376" y="8359775"/>
              <a:ext cx="100013" cy="57150"/>
            </a:xfrm>
            <a:custGeom>
              <a:avLst/>
              <a:gdLst>
                <a:gd name="T0" fmla="*/ 14 w 78"/>
                <a:gd name="T1" fmla="*/ 22 h 44"/>
                <a:gd name="T2" fmla="*/ 72 w 78"/>
                <a:gd name="T3" fmla="*/ 22 h 44"/>
                <a:gd name="T4" fmla="*/ 14 w 78"/>
                <a:gd name="T5" fmla="*/ 22 h 44"/>
              </a:gdLst>
              <a:ahLst/>
              <a:cxnLst>
                <a:cxn ang="0">
                  <a:pos x="T0" y="T1"/>
                </a:cxn>
                <a:cxn ang="0">
                  <a:pos x="T2" y="T3"/>
                </a:cxn>
                <a:cxn ang="0">
                  <a:pos x="T4" y="T5"/>
                </a:cxn>
              </a:cxnLst>
              <a:rect l="0" t="0" r="r" b="b"/>
              <a:pathLst>
                <a:path w="78" h="44">
                  <a:moveTo>
                    <a:pt x="14" y="22"/>
                  </a:moveTo>
                  <a:cubicBezTo>
                    <a:pt x="28" y="44"/>
                    <a:pt x="68" y="31"/>
                    <a:pt x="72" y="22"/>
                  </a:cubicBezTo>
                  <a:cubicBezTo>
                    <a:pt x="78" y="6"/>
                    <a:pt x="0" y="0"/>
                    <a:pt x="14" y="2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4" name="Freeform 125"/>
            <p:cNvSpPr>
              <a:spLocks noEditPoints="1"/>
            </p:cNvSpPr>
            <p:nvPr/>
          </p:nvSpPr>
          <p:spPr bwMode="auto">
            <a:xfrm>
              <a:off x="7472363" y="9164638"/>
              <a:ext cx="762000" cy="309563"/>
            </a:xfrm>
            <a:custGeom>
              <a:avLst/>
              <a:gdLst>
                <a:gd name="T0" fmla="*/ 571 w 588"/>
                <a:gd name="T1" fmla="*/ 60 h 238"/>
                <a:gd name="T2" fmla="*/ 545 w 588"/>
                <a:gd name="T3" fmla="*/ 41 h 238"/>
                <a:gd name="T4" fmla="*/ 518 w 588"/>
                <a:gd name="T5" fmla="*/ 41 h 238"/>
                <a:gd name="T6" fmla="*/ 497 w 588"/>
                <a:gd name="T7" fmla="*/ 25 h 238"/>
                <a:gd name="T8" fmla="*/ 453 w 588"/>
                <a:gd name="T9" fmla="*/ 0 h 238"/>
                <a:gd name="T10" fmla="*/ 453 w 588"/>
                <a:gd name="T11" fmla="*/ 5 h 238"/>
                <a:gd name="T12" fmla="*/ 429 w 588"/>
                <a:gd name="T13" fmla="*/ 18 h 238"/>
                <a:gd name="T14" fmla="*/ 417 w 588"/>
                <a:gd name="T15" fmla="*/ 43 h 238"/>
                <a:gd name="T16" fmla="*/ 402 w 588"/>
                <a:gd name="T17" fmla="*/ 64 h 238"/>
                <a:gd name="T18" fmla="*/ 392 w 588"/>
                <a:gd name="T19" fmla="*/ 83 h 238"/>
                <a:gd name="T20" fmla="*/ 384 w 588"/>
                <a:gd name="T21" fmla="*/ 107 h 238"/>
                <a:gd name="T22" fmla="*/ 382 w 588"/>
                <a:gd name="T23" fmla="*/ 131 h 238"/>
                <a:gd name="T24" fmla="*/ 402 w 588"/>
                <a:gd name="T25" fmla="*/ 149 h 238"/>
                <a:gd name="T26" fmla="*/ 420 w 588"/>
                <a:gd name="T27" fmla="*/ 153 h 238"/>
                <a:gd name="T28" fmla="*/ 404 w 588"/>
                <a:gd name="T29" fmla="*/ 174 h 238"/>
                <a:gd name="T30" fmla="*/ 401 w 588"/>
                <a:gd name="T31" fmla="*/ 175 h 238"/>
                <a:gd name="T32" fmla="*/ 408 w 588"/>
                <a:gd name="T33" fmla="*/ 193 h 238"/>
                <a:gd name="T34" fmla="*/ 408 w 588"/>
                <a:gd name="T35" fmla="*/ 211 h 238"/>
                <a:gd name="T36" fmla="*/ 435 w 588"/>
                <a:gd name="T37" fmla="*/ 218 h 238"/>
                <a:gd name="T38" fmla="*/ 460 w 588"/>
                <a:gd name="T39" fmla="*/ 217 h 238"/>
                <a:gd name="T40" fmla="*/ 492 w 588"/>
                <a:gd name="T41" fmla="*/ 160 h 238"/>
                <a:gd name="T42" fmla="*/ 561 w 588"/>
                <a:gd name="T43" fmla="*/ 123 h 238"/>
                <a:gd name="T44" fmla="*/ 580 w 588"/>
                <a:gd name="T45" fmla="*/ 87 h 238"/>
                <a:gd name="T46" fmla="*/ 571 w 588"/>
                <a:gd name="T47" fmla="*/ 60 h 238"/>
                <a:gd name="T48" fmla="*/ 15 w 588"/>
                <a:gd name="T49" fmla="*/ 50 h 238"/>
                <a:gd name="T50" fmla="*/ 37 w 588"/>
                <a:gd name="T51" fmla="*/ 86 h 238"/>
                <a:gd name="T52" fmla="*/ 15 w 588"/>
                <a:gd name="T53" fmla="*/ 5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8" h="238">
                  <a:moveTo>
                    <a:pt x="571" y="60"/>
                  </a:moveTo>
                  <a:cubicBezTo>
                    <a:pt x="558" y="46"/>
                    <a:pt x="549" y="37"/>
                    <a:pt x="545" y="41"/>
                  </a:cubicBezTo>
                  <a:cubicBezTo>
                    <a:pt x="542" y="45"/>
                    <a:pt x="528" y="47"/>
                    <a:pt x="518" y="41"/>
                  </a:cubicBezTo>
                  <a:cubicBezTo>
                    <a:pt x="509" y="35"/>
                    <a:pt x="504" y="25"/>
                    <a:pt x="497" y="25"/>
                  </a:cubicBezTo>
                  <a:cubicBezTo>
                    <a:pt x="490" y="25"/>
                    <a:pt x="466" y="11"/>
                    <a:pt x="453" y="0"/>
                  </a:cubicBezTo>
                  <a:cubicBezTo>
                    <a:pt x="453" y="2"/>
                    <a:pt x="453" y="4"/>
                    <a:pt x="453" y="5"/>
                  </a:cubicBezTo>
                  <a:cubicBezTo>
                    <a:pt x="454" y="12"/>
                    <a:pt x="442" y="17"/>
                    <a:pt x="429" y="18"/>
                  </a:cubicBezTo>
                  <a:cubicBezTo>
                    <a:pt x="416" y="18"/>
                    <a:pt x="417" y="33"/>
                    <a:pt x="417" y="43"/>
                  </a:cubicBezTo>
                  <a:cubicBezTo>
                    <a:pt x="417" y="53"/>
                    <a:pt x="406" y="53"/>
                    <a:pt x="402" y="64"/>
                  </a:cubicBezTo>
                  <a:cubicBezTo>
                    <a:pt x="397" y="75"/>
                    <a:pt x="403" y="78"/>
                    <a:pt x="392" y="83"/>
                  </a:cubicBezTo>
                  <a:cubicBezTo>
                    <a:pt x="381" y="89"/>
                    <a:pt x="378" y="98"/>
                    <a:pt x="384" y="107"/>
                  </a:cubicBezTo>
                  <a:cubicBezTo>
                    <a:pt x="391" y="117"/>
                    <a:pt x="384" y="125"/>
                    <a:pt x="382" y="131"/>
                  </a:cubicBezTo>
                  <a:cubicBezTo>
                    <a:pt x="381" y="136"/>
                    <a:pt x="391" y="139"/>
                    <a:pt x="402" y="149"/>
                  </a:cubicBezTo>
                  <a:cubicBezTo>
                    <a:pt x="413" y="159"/>
                    <a:pt x="415" y="145"/>
                    <a:pt x="420" y="153"/>
                  </a:cubicBezTo>
                  <a:cubicBezTo>
                    <a:pt x="424" y="160"/>
                    <a:pt x="416" y="174"/>
                    <a:pt x="404" y="174"/>
                  </a:cubicBezTo>
                  <a:cubicBezTo>
                    <a:pt x="403" y="174"/>
                    <a:pt x="402" y="175"/>
                    <a:pt x="401" y="175"/>
                  </a:cubicBezTo>
                  <a:cubicBezTo>
                    <a:pt x="408" y="182"/>
                    <a:pt x="411" y="189"/>
                    <a:pt x="408" y="193"/>
                  </a:cubicBezTo>
                  <a:cubicBezTo>
                    <a:pt x="402" y="201"/>
                    <a:pt x="397" y="201"/>
                    <a:pt x="408" y="211"/>
                  </a:cubicBezTo>
                  <a:cubicBezTo>
                    <a:pt x="418" y="221"/>
                    <a:pt x="426" y="206"/>
                    <a:pt x="435" y="218"/>
                  </a:cubicBezTo>
                  <a:cubicBezTo>
                    <a:pt x="444" y="230"/>
                    <a:pt x="451" y="238"/>
                    <a:pt x="460" y="217"/>
                  </a:cubicBezTo>
                  <a:cubicBezTo>
                    <a:pt x="469" y="195"/>
                    <a:pt x="475" y="165"/>
                    <a:pt x="492" y="160"/>
                  </a:cubicBezTo>
                  <a:cubicBezTo>
                    <a:pt x="508" y="156"/>
                    <a:pt x="541" y="149"/>
                    <a:pt x="561" y="123"/>
                  </a:cubicBezTo>
                  <a:cubicBezTo>
                    <a:pt x="580" y="97"/>
                    <a:pt x="570" y="96"/>
                    <a:pt x="580" y="87"/>
                  </a:cubicBezTo>
                  <a:cubicBezTo>
                    <a:pt x="588" y="81"/>
                    <a:pt x="584" y="75"/>
                    <a:pt x="571" y="60"/>
                  </a:cubicBezTo>
                  <a:close/>
                  <a:moveTo>
                    <a:pt x="15" y="50"/>
                  </a:moveTo>
                  <a:cubicBezTo>
                    <a:pt x="0" y="74"/>
                    <a:pt x="31" y="97"/>
                    <a:pt x="37" y="86"/>
                  </a:cubicBezTo>
                  <a:cubicBezTo>
                    <a:pt x="45" y="74"/>
                    <a:pt x="31" y="27"/>
                    <a:pt x="15" y="5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5" name="Freeform 126"/>
            <p:cNvSpPr>
              <a:spLocks noEditPoints="1"/>
            </p:cNvSpPr>
            <p:nvPr/>
          </p:nvSpPr>
          <p:spPr bwMode="auto">
            <a:xfrm>
              <a:off x="8351838" y="4003675"/>
              <a:ext cx="2789238" cy="2084388"/>
            </a:xfrm>
            <a:custGeom>
              <a:avLst/>
              <a:gdLst>
                <a:gd name="T0" fmla="*/ 1889 w 2153"/>
                <a:gd name="T1" fmla="*/ 186 h 1609"/>
                <a:gd name="T2" fmla="*/ 1730 w 2153"/>
                <a:gd name="T3" fmla="*/ 258 h 1609"/>
                <a:gd name="T4" fmla="*/ 1722 w 2153"/>
                <a:gd name="T5" fmla="*/ 163 h 1609"/>
                <a:gd name="T6" fmla="*/ 1540 w 2153"/>
                <a:gd name="T7" fmla="*/ 148 h 1609"/>
                <a:gd name="T8" fmla="*/ 1719 w 2153"/>
                <a:gd name="T9" fmla="*/ 120 h 1609"/>
                <a:gd name="T10" fmla="*/ 1703 w 2153"/>
                <a:gd name="T11" fmla="*/ 53 h 1609"/>
                <a:gd name="T12" fmla="*/ 1455 w 2153"/>
                <a:gd name="T13" fmla="*/ 3 h 1609"/>
                <a:gd name="T14" fmla="*/ 1224 w 2153"/>
                <a:gd name="T15" fmla="*/ 32 h 1609"/>
                <a:gd name="T16" fmla="*/ 1049 w 2153"/>
                <a:gd name="T17" fmla="*/ 34 h 1609"/>
                <a:gd name="T18" fmla="*/ 905 w 2153"/>
                <a:gd name="T19" fmla="*/ 98 h 1609"/>
                <a:gd name="T20" fmla="*/ 871 w 2153"/>
                <a:gd name="T21" fmla="*/ 117 h 1609"/>
                <a:gd name="T22" fmla="*/ 770 w 2153"/>
                <a:gd name="T23" fmla="*/ 147 h 1609"/>
                <a:gd name="T24" fmla="*/ 673 w 2153"/>
                <a:gd name="T25" fmla="*/ 180 h 1609"/>
                <a:gd name="T26" fmla="*/ 505 w 2153"/>
                <a:gd name="T27" fmla="*/ 148 h 1609"/>
                <a:gd name="T28" fmla="*/ 413 w 2153"/>
                <a:gd name="T29" fmla="*/ 219 h 1609"/>
                <a:gd name="T30" fmla="*/ 273 w 2153"/>
                <a:gd name="T31" fmla="*/ 308 h 1609"/>
                <a:gd name="T32" fmla="*/ 0 w 2153"/>
                <a:gd name="T33" fmla="*/ 445 h 1609"/>
                <a:gd name="T34" fmla="*/ 174 w 2153"/>
                <a:gd name="T35" fmla="*/ 495 h 1609"/>
                <a:gd name="T36" fmla="*/ 48 w 2153"/>
                <a:gd name="T37" fmla="*/ 538 h 1609"/>
                <a:gd name="T38" fmla="*/ 154 w 2153"/>
                <a:gd name="T39" fmla="*/ 606 h 1609"/>
                <a:gd name="T40" fmla="*/ 294 w 2153"/>
                <a:gd name="T41" fmla="*/ 600 h 1609"/>
                <a:gd name="T42" fmla="*/ 506 w 2153"/>
                <a:gd name="T43" fmla="*/ 658 h 1609"/>
                <a:gd name="T44" fmla="*/ 612 w 2153"/>
                <a:gd name="T45" fmla="*/ 800 h 1609"/>
                <a:gd name="T46" fmla="*/ 629 w 2153"/>
                <a:gd name="T47" fmla="*/ 928 h 1609"/>
                <a:gd name="T48" fmla="*/ 762 w 2153"/>
                <a:gd name="T49" fmla="*/ 973 h 1609"/>
                <a:gd name="T50" fmla="*/ 748 w 2153"/>
                <a:gd name="T51" fmla="*/ 1024 h 1609"/>
                <a:gd name="T52" fmla="*/ 728 w 2153"/>
                <a:gd name="T53" fmla="*/ 1111 h 1609"/>
                <a:gd name="T54" fmla="*/ 705 w 2153"/>
                <a:gd name="T55" fmla="*/ 1218 h 1609"/>
                <a:gd name="T56" fmla="*/ 733 w 2153"/>
                <a:gd name="T57" fmla="*/ 1361 h 1609"/>
                <a:gd name="T58" fmla="*/ 798 w 2153"/>
                <a:gd name="T59" fmla="*/ 1445 h 1609"/>
                <a:gd name="T60" fmla="*/ 894 w 2153"/>
                <a:gd name="T61" fmla="*/ 1555 h 1609"/>
                <a:gd name="T62" fmla="*/ 1031 w 2153"/>
                <a:gd name="T63" fmla="*/ 1607 h 1609"/>
                <a:gd name="T64" fmla="*/ 1072 w 2153"/>
                <a:gd name="T65" fmla="*/ 1470 h 1609"/>
                <a:gd name="T66" fmla="*/ 1131 w 2153"/>
                <a:gd name="T67" fmla="*/ 1401 h 1609"/>
                <a:gd name="T68" fmla="*/ 1138 w 2153"/>
                <a:gd name="T69" fmla="*/ 1334 h 1609"/>
                <a:gd name="T70" fmla="*/ 1197 w 2153"/>
                <a:gd name="T71" fmla="*/ 1290 h 1609"/>
                <a:gd name="T72" fmla="*/ 1251 w 2153"/>
                <a:gd name="T73" fmla="*/ 1278 h 1609"/>
                <a:gd name="T74" fmla="*/ 1438 w 2153"/>
                <a:gd name="T75" fmla="*/ 1153 h 1609"/>
                <a:gd name="T76" fmla="*/ 1557 w 2153"/>
                <a:gd name="T77" fmla="*/ 1120 h 1609"/>
                <a:gd name="T78" fmla="*/ 1797 w 2153"/>
                <a:gd name="T79" fmla="*/ 1016 h 1609"/>
                <a:gd name="T80" fmla="*/ 1667 w 2153"/>
                <a:gd name="T81" fmla="*/ 987 h 1609"/>
                <a:gd name="T82" fmla="*/ 1800 w 2153"/>
                <a:gd name="T83" fmla="*/ 996 h 1609"/>
                <a:gd name="T84" fmla="*/ 1773 w 2153"/>
                <a:gd name="T85" fmla="*/ 874 h 1609"/>
                <a:gd name="T86" fmla="*/ 1706 w 2153"/>
                <a:gd name="T87" fmla="*/ 814 h 1609"/>
                <a:gd name="T88" fmla="*/ 1857 w 2153"/>
                <a:gd name="T89" fmla="*/ 793 h 1609"/>
                <a:gd name="T90" fmla="*/ 1898 w 2153"/>
                <a:gd name="T91" fmla="*/ 718 h 1609"/>
                <a:gd name="T92" fmla="*/ 1879 w 2153"/>
                <a:gd name="T93" fmla="*/ 604 h 1609"/>
                <a:gd name="T94" fmla="*/ 1838 w 2153"/>
                <a:gd name="T95" fmla="*/ 555 h 1609"/>
                <a:gd name="T96" fmla="*/ 1854 w 2153"/>
                <a:gd name="T97" fmla="*/ 505 h 1609"/>
                <a:gd name="T98" fmla="*/ 1803 w 2153"/>
                <a:gd name="T99" fmla="*/ 481 h 1609"/>
                <a:gd name="T100" fmla="*/ 1945 w 2153"/>
                <a:gd name="T101" fmla="*/ 332 h 1609"/>
                <a:gd name="T102" fmla="*/ 1911 w 2153"/>
                <a:gd name="T103" fmla="*/ 294 h 1609"/>
                <a:gd name="T104" fmla="*/ 1952 w 2153"/>
                <a:gd name="T105" fmla="*/ 254 h 1609"/>
                <a:gd name="T106" fmla="*/ 2153 w 2153"/>
                <a:gd name="T107" fmla="*/ 183 h 1609"/>
                <a:gd name="T108" fmla="*/ 709 w 2153"/>
                <a:gd name="T109" fmla="*/ 1028 h 1609"/>
                <a:gd name="T110" fmla="*/ 673 w 2153"/>
                <a:gd name="T111" fmla="*/ 106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53" h="1609">
                  <a:moveTo>
                    <a:pt x="2033" y="148"/>
                  </a:moveTo>
                  <a:cubicBezTo>
                    <a:pt x="1994" y="148"/>
                    <a:pt x="1963" y="154"/>
                    <a:pt x="1961" y="182"/>
                  </a:cubicBezTo>
                  <a:cubicBezTo>
                    <a:pt x="1959" y="209"/>
                    <a:pt x="1910" y="176"/>
                    <a:pt x="1889" y="186"/>
                  </a:cubicBezTo>
                  <a:cubicBezTo>
                    <a:pt x="1868" y="195"/>
                    <a:pt x="1879" y="164"/>
                    <a:pt x="1858" y="174"/>
                  </a:cubicBezTo>
                  <a:cubicBezTo>
                    <a:pt x="1837" y="185"/>
                    <a:pt x="1814" y="210"/>
                    <a:pt x="1789" y="220"/>
                  </a:cubicBezTo>
                  <a:cubicBezTo>
                    <a:pt x="1764" y="230"/>
                    <a:pt x="1746" y="256"/>
                    <a:pt x="1730" y="258"/>
                  </a:cubicBezTo>
                  <a:cubicBezTo>
                    <a:pt x="1715" y="261"/>
                    <a:pt x="1763" y="211"/>
                    <a:pt x="1788" y="186"/>
                  </a:cubicBezTo>
                  <a:cubicBezTo>
                    <a:pt x="1813" y="161"/>
                    <a:pt x="1800" y="132"/>
                    <a:pt x="1767" y="135"/>
                  </a:cubicBezTo>
                  <a:cubicBezTo>
                    <a:pt x="1733" y="138"/>
                    <a:pt x="1741" y="159"/>
                    <a:pt x="1722" y="163"/>
                  </a:cubicBezTo>
                  <a:cubicBezTo>
                    <a:pt x="1703" y="167"/>
                    <a:pt x="1614" y="212"/>
                    <a:pt x="1609" y="198"/>
                  </a:cubicBezTo>
                  <a:cubicBezTo>
                    <a:pt x="1605" y="185"/>
                    <a:pt x="1683" y="162"/>
                    <a:pt x="1682" y="152"/>
                  </a:cubicBezTo>
                  <a:cubicBezTo>
                    <a:pt x="1681" y="143"/>
                    <a:pt x="1583" y="142"/>
                    <a:pt x="1540" y="148"/>
                  </a:cubicBezTo>
                  <a:cubicBezTo>
                    <a:pt x="1496" y="154"/>
                    <a:pt x="1419" y="179"/>
                    <a:pt x="1418" y="167"/>
                  </a:cubicBezTo>
                  <a:cubicBezTo>
                    <a:pt x="1417" y="154"/>
                    <a:pt x="1508" y="137"/>
                    <a:pt x="1553" y="132"/>
                  </a:cubicBezTo>
                  <a:cubicBezTo>
                    <a:pt x="1600" y="126"/>
                    <a:pt x="1683" y="135"/>
                    <a:pt x="1719" y="120"/>
                  </a:cubicBezTo>
                  <a:cubicBezTo>
                    <a:pt x="1754" y="106"/>
                    <a:pt x="1807" y="105"/>
                    <a:pt x="1816" y="93"/>
                  </a:cubicBezTo>
                  <a:cubicBezTo>
                    <a:pt x="1826" y="82"/>
                    <a:pt x="1776" y="66"/>
                    <a:pt x="1751" y="67"/>
                  </a:cubicBezTo>
                  <a:cubicBezTo>
                    <a:pt x="1726" y="68"/>
                    <a:pt x="1701" y="65"/>
                    <a:pt x="1703" y="53"/>
                  </a:cubicBezTo>
                  <a:cubicBezTo>
                    <a:pt x="1705" y="40"/>
                    <a:pt x="1665" y="37"/>
                    <a:pt x="1660" y="28"/>
                  </a:cubicBezTo>
                  <a:cubicBezTo>
                    <a:pt x="1656" y="18"/>
                    <a:pt x="1578" y="26"/>
                    <a:pt x="1562" y="15"/>
                  </a:cubicBezTo>
                  <a:cubicBezTo>
                    <a:pt x="1545" y="5"/>
                    <a:pt x="1496" y="0"/>
                    <a:pt x="1455" y="3"/>
                  </a:cubicBezTo>
                  <a:cubicBezTo>
                    <a:pt x="1413" y="6"/>
                    <a:pt x="1328" y="5"/>
                    <a:pt x="1308" y="7"/>
                  </a:cubicBezTo>
                  <a:cubicBezTo>
                    <a:pt x="1288" y="9"/>
                    <a:pt x="1276" y="16"/>
                    <a:pt x="1258" y="15"/>
                  </a:cubicBezTo>
                  <a:cubicBezTo>
                    <a:pt x="1240" y="14"/>
                    <a:pt x="1213" y="20"/>
                    <a:pt x="1224" y="32"/>
                  </a:cubicBezTo>
                  <a:cubicBezTo>
                    <a:pt x="1242" y="52"/>
                    <a:pt x="1196" y="61"/>
                    <a:pt x="1199" y="45"/>
                  </a:cubicBezTo>
                  <a:cubicBezTo>
                    <a:pt x="1202" y="30"/>
                    <a:pt x="1158" y="22"/>
                    <a:pt x="1145" y="34"/>
                  </a:cubicBezTo>
                  <a:cubicBezTo>
                    <a:pt x="1129" y="47"/>
                    <a:pt x="1059" y="20"/>
                    <a:pt x="1049" y="34"/>
                  </a:cubicBezTo>
                  <a:cubicBezTo>
                    <a:pt x="1038" y="47"/>
                    <a:pt x="956" y="43"/>
                    <a:pt x="932" y="47"/>
                  </a:cubicBezTo>
                  <a:cubicBezTo>
                    <a:pt x="909" y="52"/>
                    <a:pt x="970" y="69"/>
                    <a:pt x="968" y="80"/>
                  </a:cubicBezTo>
                  <a:cubicBezTo>
                    <a:pt x="966" y="90"/>
                    <a:pt x="890" y="80"/>
                    <a:pt x="905" y="98"/>
                  </a:cubicBezTo>
                  <a:cubicBezTo>
                    <a:pt x="921" y="117"/>
                    <a:pt x="971" y="131"/>
                    <a:pt x="995" y="154"/>
                  </a:cubicBezTo>
                  <a:cubicBezTo>
                    <a:pt x="1019" y="178"/>
                    <a:pt x="976" y="164"/>
                    <a:pt x="949" y="146"/>
                  </a:cubicBezTo>
                  <a:cubicBezTo>
                    <a:pt x="922" y="128"/>
                    <a:pt x="888" y="135"/>
                    <a:pt x="871" y="117"/>
                  </a:cubicBezTo>
                  <a:cubicBezTo>
                    <a:pt x="854" y="99"/>
                    <a:pt x="792" y="86"/>
                    <a:pt x="776" y="96"/>
                  </a:cubicBezTo>
                  <a:cubicBezTo>
                    <a:pt x="758" y="109"/>
                    <a:pt x="819" y="132"/>
                    <a:pt x="819" y="145"/>
                  </a:cubicBezTo>
                  <a:cubicBezTo>
                    <a:pt x="819" y="159"/>
                    <a:pt x="777" y="142"/>
                    <a:pt x="770" y="147"/>
                  </a:cubicBezTo>
                  <a:cubicBezTo>
                    <a:pt x="763" y="152"/>
                    <a:pt x="726" y="112"/>
                    <a:pt x="706" y="112"/>
                  </a:cubicBezTo>
                  <a:cubicBezTo>
                    <a:pt x="685" y="112"/>
                    <a:pt x="703" y="131"/>
                    <a:pt x="703" y="157"/>
                  </a:cubicBezTo>
                  <a:cubicBezTo>
                    <a:pt x="703" y="183"/>
                    <a:pt x="662" y="198"/>
                    <a:pt x="673" y="180"/>
                  </a:cubicBezTo>
                  <a:cubicBezTo>
                    <a:pt x="685" y="163"/>
                    <a:pt x="677" y="117"/>
                    <a:pt x="655" y="109"/>
                  </a:cubicBezTo>
                  <a:cubicBezTo>
                    <a:pt x="633" y="100"/>
                    <a:pt x="577" y="126"/>
                    <a:pt x="548" y="125"/>
                  </a:cubicBezTo>
                  <a:cubicBezTo>
                    <a:pt x="519" y="124"/>
                    <a:pt x="480" y="134"/>
                    <a:pt x="505" y="148"/>
                  </a:cubicBezTo>
                  <a:cubicBezTo>
                    <a:pt x="530" y="163"/>
                    <a:pt x="504" y="171"/>
                    <a:pt x="482" y="156"/>
                  </a:cubicBezTo>
                  <a:cubicBezTo>
                    <a:pt x="460" y="140"/>
                    <a:pt x="388" y="156"/>
                    <a:pt x="403" y="166"/>
                  </a:cubicBezTo>
                  <a:cubicBezTo>
                    <a:pt x="418" y="176"/>
                    <a:pt x="423" y="206"/>
                    <a:pt x="413" y="219"/>
                  </a:cubicBezTo>
                  <a:cubicBezTo>
                    <a:pt x="404" y="231"/>
                    <a:pt x="374" y="206"/>
                    <a:pt x="346" y="209"/>
                  </a:cubicBezTo>
                  <a:cubicBezTo>
                    <a:pt x="318" y="211"/>
                    <a:pt x="178" y="277"/>
                    <a:pt x="187" y="295"/>
                  </a:cubicBezTo>
                  <a:cubicBezTo>
                    <a:pt x="195" y="313"/>
                    <a:pt x="254" y="298"/>
                    <a:pt x="273" y="308"/>
                  </a:cubicBezTo>
                  <a:cubicBezTo>
                    <a:pt x="292" y="319"/>
                    <a:pt x="267" y="357"/>
                    <a:pt x="244" y="373"/>
                  </a:cubicBezTo>
                  <a:cubicBezTo>
                    <a:pt x="221" y="389"/>
                    <a:pt x="136" y="374"/>
                    <a:pt x="134" y="393"/>
                  </a:cubicBezTo>
                  <a:cubicBezTo>
                    <a:pt x="132" y="411"/>
                    <a:pt x="0" y="414"/>
                    <a:pt x="0" y="445"/>
                  </a:cubicBezTo>
                  <a:cubicBezTo>
                    <a:pt x="0" y="456"/>
                    <a:pt x="6" y="468"/>
                    <a:pt x="20" y="471"/>
                  </a:cubicBezTo>
                  <a:cubicBezTo>
                    <a:pt x="39" y="475"/>
                    <a:pt x="62" y="469"/>
                    <a:pt x="79" y="487"/>
                  </a:cubicBezTo>
                  <a:cubicBezTo>
                    <a:pt x="95" y="506"/>
                    <a:pt x="142" y="507"/>
                    <a:pt x="174" y="495"/>
                  </a:cubicBezTo>
                  <a:cubicBezTo>
                    <a:pt x="206" y="482"/>
                    <a:pt x="230" y="497"/>
                    <a:pt x="229" y="515"/>
                  </a:cubicBezTo>
                  <a:cubicBezTo>
                    <a:pt x="228" y="534"/>
                    <a:pt x="157" y="508"/>
                    <a:pt x="135" y="522"/>
                  </a:cubicBezTo>
                  <a:cubicBezTo>
                    <a:pt x="113" y="535"/>
                    <a:pt x="45" y="524"/>
                    <a:pt x="48" y="538"/>
                  </a:cubicBezTo>
                  <a:cubicBezTo>
                    <a:pt x="52" y="553"/>
                    <a:pt x="85" y="550"/>
                    <a:pt x="112" y="555"/>
                  </a:cubicBezTo>
                  <a:cubicBezTo>
                    <a:pt x="139" y="560"/>
                    <a:pt x="114" y="572"/>
                    <a:pt x="113" y="583"/>
                  </a:cubicBezTo>
                  <a:cubicBezTo>
                    <a:pt x="112" y="594"/>
                    <a:pt x="127" y="592"/>
                    <a:pt x="154" y="606"/>
                  </a:cubicBezTo>
                  <a:cubicBezTo>
                    <a:pt x="182" y="619"/>
                    <a:pt x="226" y="628"/>
                    <a:pt x="212" y="612"/>
                  </a:cubicBezTo>
                  <a:cubicBezTo>
                    <a:pt x="197" y="596"/>
                    <a:pt x="240" y="599"/>
                    <a:pt x="247" y="608"/>
                  </a:cubicBezTo>
                  <a:cubicBezTo>
                    <a:pt x="254" y="617"/>
                    <a:pt x="274" y="594"/>
                    <a:pt x="294" y="600"/>
                  </a:cubicBezTo>
                  <a:cubicBezTo>
                    <a:pt x="314" y="605"/>
                    <a:pt x="321" y="581"/>
                    <a:pt x="336" y="591"/>
                  </a:cubicBezTo>
                  <a:cubicBezTo>
                    <a:pt x="352" y="602"/>
                    <a:pt x="425" y="608"/>
                    <a:pt x="450" y="621"/>
                  </a:cubicBezTo>
                  <a:cubicBezTo>
                    <a:pt x="475" y="635"/>
                    <a:pt x="509" y="638"/>
                    <a:pt x="506" y="658"/>
                  </a:cubicBezTo>
                  <a:cubicBezTo>
                    <a:pt x="503" y="678"/>
                    <a:pt x="527" y="692"/>
                    <a:pt x="555" y="705"/>
                  </a:cubicBezTo>
                  <a:cubicBezTo>
                    <a:pt x="583" y="717"/>
                    <a:pt x="588" y="744"/>
                    <a:pt x="587" y="762"/>
                  </a:cubicBezTo>
                  <a:cubicBezTo>
                    <a:pt x="586" y="780"/>
                    <a:pt x="617" y="792"/>
                    <a:pt x="612" y="800"/>
                  </a:cubicBezTo>
                  <a:cubicBezTo>
                    <a:pt x="607" y="809"/>
                    <a:pt x="611" y="820"/>
                    <a:pt x="630" y="837"/>
                  </a:cubicBezTo>
                  <a:cubicBezTo>
                    <a:pt x="648" y="853"/>
                    <a:pt x="601" y="866"/>
                    <a:pt x="612" y="880"/>
                  </a:cubicBezTo>
                  <a:cubicBezTo>
                    <a:pt x="624" y="895"/>
                    <a:pt x="595" y="923"/>
                    <a:pt x="629" y="928"/>
                  </a:cubicBezTo>
                  <a:cubicBezTo>
                    <a:pt x="662" y="933"/>
                    <a:pt x="657" y="905"/>
                    <a:pt x="682" y="905"/>
                  </a:cubicBezTo>
                  <a:cubicBezTo>
                    <a:pt x="707" y="905"/>
                    <a:pt x="681" y="927"/>
                    <a:pt x="694" y="941"/>
                  </a:cubicBezTo>
                  <a:cubicBezTo>
                    <a:pt x="708" y="954"/>
                    <a:pt x="736" y="951"/>
                    <a:pt x="762" y="973"/>
                  </a:cubicBezTo>
                  <a:cubicBezTo>
                    <a:pt x="788" y="995"/>
                    <a:pt x="771" y="1005"/>
                    <a:pt x="747" y="988"/>
                  </a:cubicBezTo>
                  <a:cubicBezTo>
                    <a:pt x="723" y="970"/>
                    <a:pt x="654" y="974"/>
                    <a:pt x="654" y="980"/>
                  </a:cubicBezTo>
                  <a:cubicBezTo>
                    <a:pt x="654" y="987"/>
                    <a:pt x="731" y="1030"/>
                    <a:pt x="748" y="1024"/>
                  </a:cubicBezTo>
                  <a:cubicBezTo>
                    <a:pt x="766" y="1018"/>
                    <a:pt x="790" y="1050"/>
                    <a:pt x="780" y="1060"/>
                  </a:cubicBezTo>
                  <a:cubicBezTo>
                    <a:pt x="769" y="1071"/>
                    <a:pt x="774" y="1097"/>
                    <a:pt x="772" y="1109"/>
                  </a:cubicBezTo>
                  <a:cubicBezTo>
                    <a:pt x="770" y="1122"/>
                    <a:pt x="744" y="1109"/>
                    <a:pt x="728" y="1111"/>
                  </a:cubicBezTo>
                  <a:cubicBezTo>
                    <a:pt x="711" y="1113"/>
                    <a:pt x="699" y="1119"/>
                    <a:pt x="699" y="1136"/>
                  </a:cubicBezTo>
                  <a:cubicBezTo>
                    <a:pt x="699" y="1154"/>
                    <a:pt x="673" y="1166"/>
                    <a:pt x="670" y="1188"/>
                  </a:cubicBezTo>
                  <a:cubicBezTo>
                    <a:pt x="667" y="1210"/>
                    <a:pt x="691" y="1209"/>
                    <a:pt x="705" y="1218"/>
                  </a:cubicBezTo>
                  <a:cubicBezTo>
                    <a:pt x="718" y="1228"/>
                    <a:pt x="680" y="1234"/>
                    <a:pt x="678" y="1250"/>
                  </a:cubicBezTo>
                  <a:cubicBezTo>
                    <a:pt x="676" y="1265"/>
                    <a:pt x="713" y="1293"/>
                    <a:pt x="726" y="1301"/>
                  </a:cubicBezTo>
                  <a:cubicBezTo>
                    <a:pt x="740" y="1308"/>
                    <a:pt x="728" y="1343"/>
                    <a:pt x="733" y="1361"/>
                  </a:cubicBezTo>
                  <a:cubicBezTo>
                    <a:pt x="738" y="1379"/>
                    <a:pt x="756" y="1357"/>
                    <a:pt x="754" y="1380"/>
                  </a:cubicBezTo>
                  <a:cubicBezTo>
                    <a:pt x="751" y="1403"/>
                    <a:pt x="770" y="1401"/>
                    <a:pt x="771" y="1415"/>
                  </a:cubicBezTo>
                  <a:cubicBezTo>
                    <a:pt x="772" y="1429"/>
                    <a:pt x="804" y="1426"/>
                    <a:pt x="798" y="1445"/>
                  </a:cubicBezTo>
                  <a:cubicBezTo>
                    <a:pt x="792" y="1464"/>
                    <a:pt x="808" y="1477"/>
                    <a:pt x="815" y="1488"/>
                  </a:cubicBezTo>
                  <a:cubicBezTo>
                    <a:pt x="822" y="1498"/>
                    <a:pt x="849" y="1516"/>
                    <a:pt x="854" y="1529"/>
                  </a:cubicBezTo>
                  <a:cubicBezTo>
                    <a:pt x="860" y="1543"/>
                    <a:pt x="875" y="1561"/>
                    <a:pt x="894" y="1555"/>
                  </a:cubicBezTo>
                  <a:cubicBezTo>
                    <a:pt x="913" y="1550"/>
                    <a:pt x="914" y="1568"/>
                    <a:pt x="928" y="1566"/>
                  </a:cubicBezTo>
                  <a:cubicBezTo>
                    <a:pt x="943" y="1564"/>
                    <a:pt x="966" y="1572"/>
                    <a:pt x="970" y="1583"/>
                  </a:cubicBezTo>
                  <a:cubicBezTo>
                    <a:pt x="974" y="1595"/>
                    <a:pt x="1019" y="1605"/>
                    <a:pt x="1031" y="1607"/>
                  </a:cubicBezTo>
                  <a:cubicBezTo>
                    <a:pt x="1044" y="1609"/>
                    <a:pt x="1046" y="1587"/>
                    <a:pt x="1057" y="1580"/>
                  </a:cubicBezTo>
                  <a:cubicBezTo>
                    <a:pt x="1069" y="1574"/>
                    <a:pt x="1065" y="1528"/>
                    <a:pt x="1075" y="1525"/>
                  </a:cubicBezTo>
                  <a:cubicBezTo>
                    <a:pt x="1085" y="1522"/>
                    <a:pt x="1082" y="1474"/>
                    <a:pt x="1072" y="1470"/>
                  </a:cubicBezTo>
                  <a:cubicBezTo>
                    <a:pt x="1061" y="1466"/>
                    <a:pt x="1066" y="1449"/>
                    <a:pt x="1089" y="1452"/>
                  </a:cubicBezTo>
                  <a:cubicBezTo>
                    <a:pt x="1113" y="1456"/>
                    <a:pt x="1105" y="1432"/>
                    <a:pt x="1117" y="1429"/>
                  </a:cubicBezTo>
                  <a:cubicBezTo>
                    <a:pt x="1128" y="1425"/>
                    <a:pt x="1123" y="1404"/>
                    <a:pt x="1131" y="1401"/>
                  </a:cubicBezTo>
                  <a:cubicBezTo>
                    <a:pt x="1139" y="1399"/>
                    <a:pt x="1138" y="1385"/>
                    <a:pt x="1132" y="1377"/>
                  </a:cubicBezTo>
                  <a:cubicBezTo>
                    <a:pt x="1126" y="1368"/>
                    <a:pt x="1133" y="1362"/>
                    <a:pt x="1146" y="1360"/>
                  </a:cubicBezTo>
                  <a:cubicBezTo>
                    <a:pt x="1158" y="1358"/>
                    <a:pt x="1155" y="1340"/>
                    <a:pt x="1138" y="1334"/>
                  </a:cubicBezTo>
                  <a:cubicBezTo>
                    <a:pt x="1122" y="1328"/>
                    <a:pt x="1127" y="1309"/>
                    <a:pt x="1144" y="1320"/>
                  </a:cubicBezTo>
                  <a:cubicBezTo>
                    <a:pt x="1160" y="1332"/>
                    <a:pt x="1173" y="1323"/>
                    <a:pt x="1163" y="1311"/>
                  </a:cubicBezTo>
                  <a:cubicBezTo>
                    <a:pt x="1154" y="1299"/>
                    <a:pt x="1175" y="1292"/>
                    <a:pt x="1197" y="1290"/>
                  </a:cubicBezTo>
                  <a:cubicBezTo>
                    <a:pt x="1218" y="1288"/>
                    <a:pt x="1230" y="1277"/>
                    <a:pt x="1226" y="1260"/>
                  </a:cubicBezTo>
                  <a:cubicBezTo>
                    <a:pt x="1222" y="1243"/>
                    <a:pt x="1251" y="1244"/>
                    <a:pt x="1243" y="1259"/>
                  </a:cubicBezTo>
                  <a:cubicBezTo>
                    <a:pt x="1236" y="1274"/>
                    <a:pt x="1240" y="1288"/>
                    <a:pt x="1251" y="1278"/>
                  </a:cubicBezTo>
                  <a:cubicBezTo>
                    <a:pt x="1261" y="1267"/>
                    <a:pt x="1281" y="1275"/>
                    <a:pt x="1316" y="1264"/>
                  </a:cubicBezTo>
                  <a:cubicBezTo>
                    <a:pt x="1352" y="1254"/>
                    <a:pt x="1386" y="1225"/>
                    <a:pt x="1394" y="1197"/>
                  </a:cubicBezTo>
                  <a:cubicBezTo>
                    <a:pt x="1403" y="1169"/>
                    <a:pt x="1443" y="1172"/>
                    <a:pt x="1438" y="1153"/>
                  </a:cubicBezTo>
                  <a:cubicBezTo>
                    <a:pt x="1433" y="1134"/>
                    <a:pt x="1445" y="1127"/>
                    <a:pt x="1471" y="1139"/>
                  </a:cubicBezTo>
                  <a:cubicBezTo>
                    <a:pt x="1497" y="1152"/>
                    <a:pt x="1476" y="1131"/>
                    <a:pt x="1505" y="1131"/>
                  </a:cubicBezTo>
                  <a:cubicBezTo>
                    <a:pt x="1535" y="1131"/>
                    <a:pt x="1529" y="1121"/>
                    <a:pt x="1557" y="1120"/>
                  </a:cubicBezTo>
                  <a:cubicBezTo>
                    <a:pt x="1586" y="1119"/>
                    <a:pt x="1658" y="1106"/>
                    <a:pt x="1683" y="1085"/>
                  </a:cubicBezTo>
                  <a:cubicBezTo>
                    <a:pt x="1708" y="1065"/>
                    <a:pt x="1761" y="1047"/>
                    <a:pt x="1783" y="1033"/>
                  </a:cubicBezTo>
                  <a:cubicBezTo>
                    <a:pt x="1805" y="1020"/>
                    <a:pt x="1810" y="1008"/>
                    <a:pt x="1797" y="1016"/>
                  </a:cubicBezTo>
                  <a:cubicBezTo>
                    <a:pt x="1783" y="1023"/>
                    <a:pt x="1755" y="1024"/>
                    <a:pt x="1734" y="1019"/>
                  </a:cubicBezTo>
                  <a:cubicBezTo>
                    <a:pt x="1713" y="1014"/>
                    <a:pt x="1680" y="996"/>
                    <a:pt x="1656" y="1009"/>
                  </a:cubicBezTo>
                  <a:cubicBezTo>
                    <a:pt x="1632" y="1023"/>
                    <a:pt x="1647" y="990"/>
                    <a:pt x="1667" y="987"/>
                  </a:cubicBezTo>
                  <a:cubicBezTo>
                    <a:pt x="1686" y="983"/>
                    <a:pt x="1678" y="974"/>
                    <a:pt x="1673" y="953"/>
                  </a:cubicBezTo>
                  <a:cubicBezTo>
                    <a:pt x="1668" y="932"/>
                    <a:pt x="1706" y="946"/>
                    <a:pt x="1723" y="970"/>
                  </a:cubicBezTo>
                  <a:cubicBezTo>
                    <a:pt x="1739" y="994"/>
                    <a:pt x="1772" y="1004"/>
                    <a:pt x="1800" y="996"/>
                  </a:cubicBezTo>
                  <a:cubicBezTo>
                    <a:pt x="1828" y="988"/>
                    <a:pt x="1801" y="965"/>
                    <a:pt x="1812" y="949"/>
                  </a:cubicBezTo>
                  <a:cubicBezTo>
                    <a:pt x="1824" y="933"/>
                    <a:pt x="1726" y="885"/>
                    <a:pt x="1721" y="868"/>
                  </a:cubicBezTo>
                  <a:cubicBezTo>
                    <a:pt x="1716" y="851"/>
                    <a:pt x="1746" y="863"/>
                    <a:pt x="1773" y="874"/>
                  </a:cubicBezTo>
                  <a:cubicBezTo>
                    <a:pt x="1800" y="886"/>
                    <a:pt x="1806" y="852"/>
                    <a:pt x="1806" y="838"/>
                  </a:cubicBezTo>
                  <a:cubicBezTo>
                    <a:pt x="1806" y="823"/>
                    <a:pt x="1748" y="822"/>
                    <a:pt x="1722" y="837"/>
                  </a:cubicBezTo>
                  <a:cubicBezTo>
                    <a:pt x="1696" y="851"/>
                    <a:pt x="1671" y="818"/>
                    <a:pt x="1706" y="814"/>
                  </a:cubicBezTo>
                  <a:cubicBezTo>
                    <a:pt x="1742" y="810"/>
                    <a:pt x="1709" y="795"/>
                    <a:pt x="1720" y="785"/>
                  </a:cubicBezTo>
                  <a:cubicBezTo>
                    <a:pt x="1730" y="774"/>
                    <a:pt x="1775" y="815"/>
                    <a:pt x="1798" y="808"/>
                  </a:cubicBezTo>
                  <a:cubicBezTo>
                    <a:pt x="1821" y="800"/>
                    <a:pt x="1837" y="809"/>
                    <a:pt x="1857" y="793"/>
                  </a:cubicBezTo>
                  <a:cubicBezTo>
                    <a:pt x="1877" y="777"/>
                    <a:pt x="1822" y="763"/>
                    <a:pt x="1810" y="749"/>
                  </a:cubicBezTo>
                  <a:cubicBezTo>
                    <a:pt x="1799" y="736"/>
                    <a:pt x="1867" y="741"/>
                    <a:pt x="1888" y="742"/>
                  </a:cubicBezTo>
                  <a:cubicBezTo>
                    <a:pt x="1909" y="743"/>
                    <a:pt x="1914" y="712"/>
                    <a:pt x="1898" y="718"/>
                  </a:cubicBezTo>
                  <a:cubicBezTo>
                    <a:pt x="1881" y="724"/>
                    <a:pt x="1822" y="697"/>
                    <a:pt x="1834" y="679"/>
                  </a:cubicBezTo>
                  <a:cubicBezTo>
                    <a:pt x="1847" y="660"/>
                    <a:pt x="1869" y="682"/>
                    <a:pt x="1895" y="668"/>
                  </a:cubicBezTo>
                  <a:cubicBezTo>
                    <a:pt x="1921" y="655"/>
                    <a:pt x="1898" y="604"/>
                    <a:pt x="1879" y="604"/>
                  </a:cubicBezTo>
                  <a:cubicBezTo>
                    <a:pt x="1860" y="604"/>
                    <a:pt x="1816" y="598"/>
                    <a:pt x="1816" y="588"/>
                  </a:cubicBezTo>
                  <a:cubicBezTo>
                    <a:pt x="1816" y="579"/>
                    <a:pt x="1780" y="570"/>
                    <a:pt x="1790" y="561"/>
                  </a:cubicBezTo>
                  <a:cubicBezTo>
                    <a:pt x="1801" y="552"/>
                    <a:pt x="1814" y="573"/>
                    <a:pt x="1838" y="555"/>
                  </a:cubicBezTo>
                  <a:cubicBezTo>
                    <a:pt x="1862" y="537"/>
                    <a:pt x="1912" y="559"/>
                    <a:pt x="1934" y="555"/>
                  </a:cubicBezTo>
                  <a:cubicBezTo>
                    <a:pt x="1956" y="551"/>
                    <a:pt x="1925" y="510"/>
                    <a:pt x="1912" y="517"/>
                  </a:cubicBezTo>
                  <a:cubicBezTo>
                    <a:pt x="1900" y="525"/>
                    <a:pt x="1857" y="527"/>
                    <a:pt x="1854" y="505"/>
                  </a:cubicBezTo>
                  <a:cubicBezTo>
                    <a:pt x="1851" y="483"/>
                    <a:pt x="1894" y="505"/>
                    <a:pt x="1902" y="495"/>
                  </a:cubicBezTo>
                  <a:cubicBezTo>
                    <a:pt x="1909" y="484"/>
                    <a:pt x="1841" y="457"/>
                    <a:pt x="1831" y="479"/>
                  </a:cubicBezTo>
                  <a:cubicBezTo>
                    <a:pt x="1821" y="501"/>
                    <a:pt x="1783" y="494"/>
                    <a:pt x="1803" y="481"/>
                  </a:cubicBezTo>
                  <a:cubicBezTo>
                    <a:pt x="1823" y="469"/>
                    <a:pt x="1827" y="433"/>
                    <a:pt x="1825" y="416"/>
                  </a:cubicBezTo>
                  <a:cubicBezTo>
                    <a:pt x="1823" y="398"/>
                    <a:pt x="1896" y="397"/>
                    <a:pt x="1887" y="368"/>
                  </a:cubicBezTo>
                  <a:cubicBezTo>
                    <a:pt x="1879" y="339"/>
                    <a:pt x="1921" y="332"/>
                    <a:pt x="1945" y="332"/>
                  </a:cubicBezTo>
                  <a:cubicBezTo>
                    <a:pt x="1969" y="332"/>
                    <a:pt x="1944" y="301"/>
                    <a:pt x="1921" y="304"/>
                  </a:cubicBezTo>
                  <a:cubicBezTo>
                    <a:pt x="1899" y="307"/>
                    <a:pt x="1875" y="333"/>
                    <a:pt x="1863" y="323"/>
                  </a:cubicBezTo>
                  <a:cubicBezTo>
                    <a:pt x="1852" y="313"/>
                    <a:pt x="1890" y="294"/>
                    <a:pt x="1911" y="294"/>
                  </a:cubicBezTo>
                  <a:cubicBezTo>
                    <a:pt x="1932" y="294"/>
                    <a:pt x="1982" y="292"/>
                    <a:pt x="1999" y="281"/>
                  </a:cubicBezTo>
                  <a:cubicBezTo>
                    <a:pt x="2017" y="271"/>
                    <a:pt x="1968" y="262"/>
                    <a:pt x="1935" y="266"/>
                  </a:cubicBezTo>
                  <a:cubicBezTo>
                    <a:pt x="1902" y="270"/>
                    <a:pt x="1902" y="255"/>
                    <a:pt x="1952" y="254"/>
                  </a:cubicBezTo>
                  <a:cubicBezTo>
                    <a:pt x="2002" y="253"/>
                    <a:pt x="1993" y="243"/>
                    <a:pt x="2029" y="239"/>
                  </a:cubicBezTo>
                  <a:cubicBezTo>
                    <a:pt x="2064" y="235"/>
                    <a:pt x="2053" y="220"/>
                    <a:pt x="2074" y="219"/>
                  </a:cubicBezTo>
                  <a:cubicBezTo>
                    <a:pt x="2096" y="218"/>
                    <a:pt x="2153" y="194"/>
                    <a:pt x="2153" y="183"/>
                  </a:cubicBezTo>
                  <a:cubicBezTo>
                    <a:pt x="2153" y="171"/>
                    <a:pt x="2071" y="148"/>
                    <a:pt x="2033" y="148"/>
                  </a:cubicBezTo>
                  <a:close/>
                  <a:moveTo>
                    <a:pt x="737" y="1054"/>
                  </a:moveTo>
                  <a:cubicBezTo>
                    <a:pt x="738" y="1037"/>
                    <a:pt x="719" y="1048"/>
                    <a:pt x="709" y="1028"/>
                  </a:cubicBezTo>
                  <a:cubicBezTo>
                    <a:pt x="698" y="1008"/>
                    <a:pt x="645" y="1000"/>
                    <a:pt x="640" y="1016"/>
                  </a:cubicBezTo>
                  <a:cubicBezTo>
                    <a:pt x="638" y="1022"/>
                    <a:pt x="621" y="1031"/>
                    <a:pt x="635" y="1046"/>
                  </a:cubicBezTo>
                  <a:cubicBezTo>
                    <a:pt x="648" y="1060"/>
                    <a:pt x="658" y="1054"/>
                    <a:pt x="673" y="1069"/>
                  </a:cubicBezTo>
                  <a:cubicBezTo>
                    <a:pt x="689" y="1083"/>
                    <a:pt x="736" y="1071"/>
                    <a:pt x="737" y="105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6" name="Freeform 128"/>
            <p:cNvSpPr>
              <a:spLocks noEditPoints="1"/>
            </p:cNvSpPr>
            <p:nvPr/>
          </p:nvSpPr>
          <p:spPr bwMode="auto">
            <a:xfrm>
              <a:off x="5218113" y="4041775"/>
              <a:ext cx="4059238" cy="3125788"/>
            </a:xfrm>
            <a:custGeom>
              <a:avLst/>
              <a:gdLst>
                <a:gd name="T0" fmla="*/ 641 w 3135"/>
                <a:gd name="T1" fmla="*/ 2130 h 2414"/>
                <a:gd name="T2" fmla="*/ 590 w 3135"/>
                <a:gd name="T3" fmla="*/ 708 h 2414"/>
                <a:gd name="T4" fmla="*/ 1207 w 3135"/>
                <a:gd name="T5" fmla="*/ 783 h 2414"/>
                <a:gd name="T6" fmla="*/ 802 w 3135"/>
                <a:gd name="T7" fmla="*/ 838 h 2414"/>
                <a:gd name="T8" fmla="*/ 1206 w 3135"/>
                <a:gd name="T9" fmla="*/ 1042 h 2414"/>
                <a:gd name="T10" fmla="*/ 741 w 3135"/>
                <a:gd name="T11" fmla="*/ 604 h 2414"/>
                <a:gd name="T12" fmla="*/ 650 w 3135"/>
                <a:gd name="T13" fmla="*/ 577 h 2414"/>
                <a:gd name="T14" fmla="*/ 1153 w 3135"/>
                <a:gd name="T15" fmla="*/ 663 h 2414"/>
                <a:gd name="T16" fmla="*/ 928 w 3135"/>
                <a:gd name="T17" fmla="*/ 448 h 2414"/>
                <a:gd name="T18" fmla="*/ 1288 w 3135"/>
                <a:gd name="T19" fmla="*/ 371 h 2414"/>
                <a:gd name="T20" fmla="*/ 1299 w 3135"/>
                <a:gd name="T21" fmla="*/ 502 h 2414"/>
                <a:gd name="T22" fmla="*/ 1310 w 3135"/>
                <a:gd name="T23" fmla="*/ 576 h 2414"/>
                <a:gd name="T24" fmla="*/ 1694 w 3135"/>
                <a:gd name="T25" fmla="*/ 459 h 2414"/>
                <a:gd name="T26" fmla="*/ 1537 w 3135"/>
                <a:gd name="T27" fmla="*/ 724 h 2414"/>
                <a:gd name="T28" fmla="*/ 2143 w 3135"/>
                <a:gd name="T29" fmla="*/ 685 h 2414"/>
                <a:gd name="T30" fmla="*/ 1811 w 3135"/>
                <a:gd name="T31" fmla="*/ 471 h 2414"/>
                <a:gd name="T32" fmla="*/ 1866 w 3135"/>
                <a:gd name="T33" fmla="*/ 259 h 2414"/>
                <a:gd name="T34" fmla="*/ 1831 w 3135"/>
                <a:gd name="T35" fmla="*/ 206 h 2414"/>
                <a:gd name="T36" fmla="*/ 1980 w 3135"/>
                <a:gd name="T37" fmla="*/ 375 h 2414"/>
                <a:gd name="T38" fmla="*/ 2179 w 3135"/>
                <a:gd name="T39" fmla="*/ 562 h 2414"/>
                <a:gd name="T40" fmla="*/ 2482 w 3135"/>
                <a:gd name="T41" fmla="*/ 270 h 2414"/>
                <a:gd name="T42" fmla="*/ 2371 w 3135"/>
                <a:gd name="T43" fmla="*/ 28 h 2414"/>
                <a:gd name="T44" fmla="*/ 1775 w 3135"/>
                <a:gd name="T45" fmla="*/ 142 h 2414"/>
                <a:gd name="T46" fmla="*/ 1948 w 3135"/>
                <a:gd name="T47" fmla="*/ 1373 h 2414"/>
                <a:gd name="T48" fmla="*/ 2582 w 3135"/>
                <a:gd name="T49" fmla="*/ 1061 h 2414"/>
                <a:gd name="T50" fmla="*/ 2327 w 3135"/>
                <a:gd name="T51" fmla="*/ 849 h 2414"/>
                <a:gd name="T52" fmla="*/ 1948 w 3135"/>
                <a:gd name="T53" fmla="*/ 780 h 2414"/>
                <a:gd name="T54" fmla="*/ 2198 w 3135"/>
                <a:gd name="T55" fmla="*/ 963 h 2414"/>
                <a:gd name="T56" fmla="*/ 2298 w 3135"/>
                <a:gd name="T57" fmla="*/ 1276 h 2414"/>
                <a:gd name="T58" fmla="*/ 2652 w 3135"/>
                <a:gd name="T59" fmla="*/ 1306 h 2414"/>
                <a:gd name="T60" fmla="*/ 2129 w 3135"/>
                <a:gd name="T61" fmla="*/ 751 h 2414"/>
                <a:gd name="T62" fmla="*/ 3005 w 3135"/>
                <a:gd name="T63" fmla="*/ 2001 h 2414"/>
                <a:gd name="T64" fmla="*/ 344 w 3135"/>
                <a:gd name="T65" fmla="*/ 1962 h 2414"/>
                <a:gd name="T66" fmla="*/ 2561 w 3135"/>
                <a:gd name="T67" fmla="*/ 2141 h 2414"/>
                <a:gd name="T68" fmla="*/ 3005 w 3135"/>
                <a:gd name="T69" fmla="*/ 1899 h 2414"/>
                <a:gd name="T70" fmla="*/ 2793 w 3135"/>
                <a:gd name="T71" fmla="*/ 1747 h 2414"/>
                <a:gd name="T72" fmla="*/ 2634 w 3135"/>
                <a:gd name="T73" fmla="*/ 1646 h 2414"/>
                <a:gd name="T74" fmla="*/ 2381 w 3135"/>
                <a:gd name="T75" fmla="*/ 1444 h 2414"/>
                <a:gd name="T76" fmla="*/ 2270 w 3135"/>
                <a:gd name="T77" fmla="*/ 1693 h 2414"/>
                <a:gd name="T78" fmla="*/ 2079 w 3135"/>
                <a:gd name="T79" fmla="*/ 1926 h 2414"/>
                <a:gd name="T80" fmla="*/ 1679 w 3135"/>
                <a:gd name="T81" fmla="*/ 1639 h 2414"/>
                <a:gd name="T82" fmla="*/ 1806 w 3135"/>
                <a:gd name="T83" fmla="*/ 1343 h 2414"/>
                <a:gd name="T84" fmla="*/ 2024 w 3135"/>
                <a:gd name="T85" fmla="*/ 1206 h 2414"/>
                <a:gd name="T86" fmla="*/ 1985 w 3135"/>
                <a:gd name="T87" fmla="*/ 1059 h 2414"/>
                <a:gd name="T88" fmla="*/ 1809 w 3135"/>
                <a:gd name="T89" fmla="*/ 1071 h 2414"/>
                <a:gd name="T90" fmla="*/ 1675 w 3135"/>
                <a:gd name="T91" fmla="*/ 846 h 2414"/>
                <a:gd name="T92" fmla="*/ 1616 w 3135"/>
                <a:gd name="T93" fmla="*/ 910 h 2414"/>
                <a:gd name="T94" fmla="*/ 1585 w 3135"/>
                <a:gd name="T95" fmla="*/ 1134 h 2414"/>
                <a:gd name="T96" fmla="*/ 1537 w 3135"/>
                <a:gd name="T97" fmla="*/ 1087 h 2414"/>
                <a:gd name="T98" fmla="*/ 1246 w 3135"/>
                <a:gd name="T99" fmla="*/ 1086 h 2414"/>
                <a:gd name="T100" fmla="*/ 835 w 3135"/>
                <a:gd name="T101" fmla="*/ 1059 h 2414"/>
                <a:gd name="T102" fmla="*/ 303 w 3135"/>
                <a:gd name="T103" fmla="*/ 1062 h 2414"/>
                <a:gd name="T104" fmla="*/ 147 w 3135"/>
                <a:gd name="T105" fmla="*/ 1063 h 2414"/>
                <a:gd name="T106" fmla="*/ 397 w 3135"/>
                <a:gd name="T107" fmla="*/ 1834 h 2414"/>
                <a:gd name="T108" fmla="*/ 567 w 3135"/>
                <a:gd name="T109" fmla="*/ 2052 h 2414"/>
                <a:gd name="T110" fmla="*/ 1944 w 3135"/>
                <a:gd name="T111" fmla="*/ 2150 h 2414"/>
                <a:gd name="T112" fmla="*/ 2187 w 3135"/>
                <a:gd name="T113" fmla="*/ 2389 h 2414"/>
                <a:gd name="T114" fmla="*/ 2701 w 3135"/>
                <a:gd name="T115" fmla="*/ 2252 h 2414"/>
                <a:gd name="T116" fmla="*/ 759 w 3135"/>
                <a:gd name="T117" fmla="*/ 1269 h 2414"/>
                <a:gd name="T118" fmla="*/ 752 w 3135"/>
                <a:gd name="T119" fmla="*/ 1222 h 2414"/>
                <a:gd name="T120" fmla="*/ 1571 w 3135"/>
                <a:gd name="T121" fmla="*/ 2047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5" h="2414">
                  <a:moveTo>
                    <a:pt x="619" y="2116"/>
                  </a:moveTo>
                  <a:cubicBezTo>
                    <a:pt x="609" y="2105"/>
                    <a:pt x="583" y="2108"/>
                    <a:pt x="579" y="2098"/>
                  </a:cubicBezTo>
                  <a:cubicBezTo>
                    <a:pt x="575" y="2088"/>
                    <a:pt x="551" y="2051"/>
                    <a:pt x="537" y="2052"/>
                  </a:cubicBezTo>
                  <a:cubicBezTo>
                    <a:pt x="524" y="2052"/>
                    <a:pt x="507" y="2053"/>
                    <a:pt x="491" y="2041"/>
                  </a:cubicBezTo>
                  <a:cubicBezTo>
                    <a:pt x="476" y="2030"/>
                    <a:pt x="466" y="2029"/>
                    <a:pt x="455" y="2036"/>
                  </a:cubicBezTo>
                  <a:cubicBezTo>
                    <a:pt x="444" y="2043"/>
                    <a:pt x="466" y="2045"/>
                    <a:pt x="466" y="2052"/>
                  </a:cubicBezTo>
                  <a:cubicBezTo>
                    <a:pt x="465" y="2060"/>
                    <a:pt x="473" y="2065"/>
                    <a:pt x="482" y="2063"/>
                  </a:cubicBezTo>
                  <a:cubicBezTo>
                    <a:pt x="491" y="2062"/>
                    <a:pt x="497" y="2081"/>
                    <a:pt x="506" y="2082"/>
                  </a:cubicBezTo>
                  <a:cubicBezTo>
                    <a:pt x="515" y="2083"/>
                    <a:pt x="519" y="2098"/>
                    <a:pt x="530" y="2098"/>
                  </a:cubicBezTo>
                  <a:cubicBezTo>
                    <a:pt x="540" y="2098"/>
                    <a:pt x="543" y="2110"/>
                    <a:pt x="548" y="2117"/>
                  </a:cubicBezTo>
                  <a:cubicBezTo>
                    <a:pt x="554" y="2124"/>
                    <a:pt x="566" y="2118"/>
                    <a:pt x="566" y="2125"/>
                  </a:cubicBezTo>
                  <a:cubicBezTo>
                    <a:pt x="566" y="2131"/>
                    <a:pt x="579" y="2137"/>
                    <a:pt x="582" y="2145"/>
                  </a:cubicBezTo>
                  <a:cubicBezTo>
                    <a:pt x="603" y="2147"/>
                    <a:pt x="621" y="2149"/>
                    <a:pt x="637" y="2145"/>
                  </a:cubicBezTo>
                  <a:cubicBezTo>
                    <a:pt x="638" y="2140"/>
                    <a:pt x="639" y="2135"/>
                    <a:pt x="641" y="2130"/>
                  </a:cubicBezTo>
                  <a:cubicBezTo>
                    <a:pt x="647" y="2120"/>
                    <a:pt x="629" y="2127"/>
                    <a:pt x="619" y="2116"/>
                  </a:cubicBezTo>
                  <a:close/>
                  <a:moveTo>
                    <a:pt x="593" y="877"/>
                  </a:moveTo>
                  <a:cubicBezTo>
                    <a:pt x="621" y="883"/>
                    <a:pt x="624" y="933"/>
                    <a:pt x="643" y="933"/>
                  </a:cubicBezTo>
                  <a:cubicBezTo>
                    <a:pt x="655" y="933"/>
                    <a:pt x="646" y="917"/>
                    <a:pt x="666" y="917"/>
                  </a:cubicBezTo>
                  <a:cubicBezTo>
                    <a:pt x="686" y="917"/>
                    <a:pt x="682" y="907"/>
                    <a:pt x="700" y="908"/>
                  </a:cubicBezTo>
                  <a:cubicBezTo>
                    <a:pt x="719" y="910"/>
                    <a:pt x="735" y="903"/>
                    <a:pt x="735" y="882"/>
                  </a:cubicBezTo>
                  <a:cubicBezTo>
                    <a:pt x="735" y="860"/>
                    <a:pt x="749" y="852"/>
                    <a:pt x="767" y="847"/>
                  </a:cubicBezTo>
                  <a:cubicBezTo>
                    <a:pt x="786" y="843"/>
                    <a:pt x="769" y="819"/>
                    <a:pt x="796" y="813"/>
                  </a:cubicBezTo>
                  <a:cubicBezTo>
                    <a:pt x="822" y="807"/>
                    <a:pt x="895" y="775"/>
                    <a:pt x="908" y="766"/>
                  </a:cubicBezTo>
                  <a:cubicBezTo>
                    <a:pt x="920" y="757"/>
                    <a:pt x="892" y="744"/>
                    <a:pt x="864" y="727"/>
                  </a:cubicBezTo>
                  <a:cubicBezTo>
                    <a:pt x="836" y="710"/>
                    <a:pt x="814" y="705"/>
                    <a:pt x="792" y="719"/>
                  </a:cubicBezTo>
                  <a:cubicBezTo>
                    <a:pt x="771" y="733"/>
                    <a:pt x="788" y="704"/>
                    <a:pt x="771" y="712"/>
                  </a:cubicBezTo>
                  <a:cubicBezTo>
                    <a:pt x="753" y="719"/>
                    <a:pt x="707" y="699"/>
                    <a:pt x="700" y="691"/>
                  </a:cubicBezTo>
                  <a:cubicBezTo>
                    <a:pt x="694" y="683"/>
                    <a:pt x="610" y="708"/>
                    <a:pt x="590" y="708"/>
                  </a:cubicBezTo>
                  <a:cubicBezTo>
                    <a:pt x="569" y="708"/>
                    <a:pt x="591" y="730"/>
                    <a:pt x="605" y="741"/>
                  </a:cubicBezTo>
                  <a:cubicBezTo>
                    <a:pt x="619" y="752"/>
                    <a:pt x="571" y="786"/>
                    <a:pt x="580" y="794"/>
                  </a:cubicBezTo>
                  <a:cubicBezTo>
                    <a:pt x="590" y="802"/>
                    <a:pt x="571" y="822"/>
                    <a:pt x="549" y="847"/>
                  </a:cubicBezTo>
                  <a:cubicBezTo>
                    <a:pt x="527" y="872"/>
                    <a:pt x="565" y="871"/>
                    <a:pt x="593" y="877"/>
                  </a:cubicBezTo>
                  <a:close/>
                  <a:moveTo>
                    <a:pt x="1373" y="1005"/>
                  </a:moveTo>
                  <a:cubicBezTo>
                    <a:pt x="1382" y="994"/>
                    <a:pt x="1421" y="1027"/>
                    <a:pt x="1423" y="1003"/>
                  </a:cubicBezTo>
                  <a:cubicBezTo>
                    <a:pt x="1424" y="980"/>
                    <a:pt x="1379" y="969"/>
                    <a:pt x="1360" y="956"/>
                  </a:cubicBezTo>
                  <a:cubicBezTo>
                    <a:pt x="1342" y="944"/>
                    <a:pt x="1334" y="950"/>
                    <a:pt x="1304" y="928"/>
                  </a:cubicBezTo>
                  <a:cubicBezTo>
                    <a:pt x="1274" y="907"/>
                    <a:pt x="1312" y="896"/>
                    <a:pt x="1290" y="878"/>
                  </a:cubicBezTo>
                  <a:cubicBezTo>
                    <a:pt x="1268" y="861"/>
                    <a:pt x="1260" y="814"/>
                    <a:pt x="1276" y="799"/>
                  </a:cubicBezTo>
                  <a:cubicBezTo>
                    <a:pt x="1292" y="783"/>
                    <a:pt x="1309" y="760"/>
                    <a:pt x="1281" y="749"/>
                  </a:cubicBezTo>
                  <a:cubicBezTo>
                    <a:pt x="1253" y="738"/>
                    <a:pt x="1207" y="758"/>
                    <a:pt x="1212" y="765"/>
                  </a:cubicBezTo>
                  <a:cubicBezTo>
                    <a:pt x="1217" y="771"/>
                    <a:pt x="1256" y="793"/>
                    <a:pt x="1256" y="802"/>
                  </a:cubicBezTo>
                  <a:cubicBezTo>
                    <a:pt x="1256" y="811"/>
                    <a:pt x="1220" y="775"/>
                    <a:pt x="1207" y="783"/>
                  </a:cubicBezTo>
                  <a:cubicBezTo>
                    <a:pt x="1195" y="791"/>
                    <a:pt x="1181" y="768"/>
                    <a:pt x="1170" y="783"/>
                  </a:cubicBezTo>
                  <a:cubicBezTo>
                    <a:pt x="1159" y="799"/>
                    <a:pt x="1184" y="853"/>
                    <a:pt x="1193" y="869"/>
                  </a:cubicBezTo>
                  <a:cubicBezTo>
                    <a:pt x="1203" y="885"/>
                    <a:pt x="1184" y="885"/>
                    <a:pt x="1171" y="888"/>
                  </a:cubicBezTo>
                  <a:cubicBezTo>
                    <a:pt x="1159" y="891"/>
                    <a:pt x="1157" y="844"/>
                    <a:pt x="1145" y="827"/>
                  </a:cubicBezTo>
                  <a:cubicBezTo>
                    <a:pt x="1132" y="810"/>
                    <a:pt x="1083" y="790"/>
                    <a:pt x="1079" y="802"/>
                  </a:cubicBezTo>
                  <a:cubicBezTo>
                    <a:pt x="1076" y="814"/>
                    <a:pt x="1111" y="814"/>
                    <a:pt x="1106" y="832"/>
                  </a:cubicBezTo>
                  <a:cubicBezTo>
                    <a:pt x="1101" y="849"/>
                    <a:pt x="1083" y="821"/>
                    <a:pt x="1065" y="835"/>
                  </a:cubicBezTo>
                  <a:cubicBezTo>
                    <a:pt x="1048" y="849"/>
                    <a:pt x="1051" y="839"/>
                    <a:pt x="1054" y="825"/>
                  </a:cubicBezTo>
                  <a:cubicBezTo>
                    <a:pt x="1058" y="811"/>
                    <a:pt x="1030" y="796"/>
                    <a:pt x="998" y="799"/>
                  </a:cubicBezTo>
                  <a:cubicBezTo>
                    <a:pt x="967" y="802"/>
                    <a:pt x="984" y="824"/>
                    <a:pt x="975" y="832"/>
                  </a:cubicBezTo>
                  <a:cubicBezTo>
                    <a:pt x="966" y="839"/>
                    <a:pt x="919" y="827"/>
                    <a:pt x="948" y="821"/>
                  </a:cubicBezTo>
                  <a:cubicBezTo>
                    <a:pt x="978" y="814"/>
                    <a:pt x="966" y="797"/>
                    <a:pt x="955" y="780"/>
                  </a:cubicBezTo>
                  <a:cubicBezTo>
                    <a:pt x="944" y="763"/>
                    <a:pt x="914" y="783"/>
                    <a:pt x="866" y="800"/>
                  </a:cubicBezTo>
                  <a:cubicBezTo>
                    <a:pt x="817" y="818"/>
                    <a:pt x="796" y="836"/>
                    <a:pt x="802" y="838"/>
                  </a:cubicBezTo>
                  <a:cubicBezTo>
                    <a:pt x="808" y="839"/>
                    <a:pt x="810" y="847"/>
                    <a:pt x="791" y="863"/>
                  </a:cubicBezTo>
                  <a:cubicBezTo>
                    <a:pt x="772" y="878"/>
                    <a:pt x="791" y="892"/>
                    <a:pt x="808" y="892"/>
                  </a:cubicBezTo>
                  <a:cubicBezTo>
                    <a:pt x="825" y="892"/>
                    <a:pt x="810" y="906"/>
                    <a:pt x="822" y="910"/>
                  </a:cubicBezTo>
                  <a:cubicBezTo>
                    <a:pt x="833" y="913"/>
                    <a:pt x="889" y="888"/>
                    <a:pt x="905" y="899"/>
                  </a:cubicBezTo>
                  <a:cubicBezTo>
                    <a:pt x="920" y="910"/>
                    <a:pt x="813" y="916"/>
                    <a:pt x="813" y="935"/>
                  </a:cubicBezTo>
                  <a:cubicBezTo>
                    <a:pt x="813" y="953"/>
                    <a:pt x="872" y="964"/>
                    <a:pt x="916" y="956"/>
                  </a:cubicBezTo>
                  <a:cubicBezTo>
                    <a:pt x="959" y="949"/>
                    <a:pt x="1036" y="963"/>
                    <a:pt x="1036" y="974"/>
                  </a:cubicBezTo>
                  <a:cubicBezTo>
                    <a:pt x="1036" y="985"/>
                    <a:pt x="984" y="981"/>
                    <a:pt x="945" y="980"/>
                  </a:cubicBezTo>
                  <a:cubicBezTo>
                    <a:pt x="906" y="978"/>
                    <a:pt x="839" y="991"/>
                    <a:pt x="842" y="1003"/>
                  </a:cubicBezTo>
                  <a:cubicBezTo>
                    <a:pt x="846" y="1017"/>
                    <a:pt x="850" y="1017"/>
                    <a:pt x="891" y="1036"/>
                  </a:cubicBezTo>
                  <a:cubicBezTo>
                    <a:pt x="931" y="1055"/>
                    <a:pt x="973" y="1027"/>
                    <a:pt x="972" y="1053"/>
                  </a:cubicBezTo>
                  <a:cubicBezTo>
                    <a:pt x="970" y="1080"/>
                    <a:pt x="994" y="1086"/>
                    <a:pt x="1048" y="1087"/>
                  </a:cubicBezTo>
                  <a:cubicBezTo>
                    <a:pt x="1103" y="1089"/>
                    <a:pt x="1128" y="1063"/>
                    <a:pt x="1154" y="1064"/>
                  </a:cubicBezTo>
                  <a:cubicBezTo>
                    <a:pt x="1181" y="1066"/>
                    <a:pt x="1193" y="1061"/>
                    <a:pt x="1206" y="1042"/>
                  </a:cubicBezTo>
                  <a:cubicBezTo>
                    <a:pt x="1218" y="1024"/>
                    <a:pt x="1229" y="1034"/>
                    <a:pt x="1232" y="1044"/>
                  </a:cubicBezTo>
                  <a:cubicBezTo>
                    <a:pt x="1235" y="1053"/>
                    <a:pt x="1270" y="1052"/>
                    <a:pt x="1278" y="1059"/>
                  </a:cubicBezTo>
                  <a:cubicBezTo>
                    <a:pt x="1297" y="1079"/>
                    <a:pt x="1363" y="1073"/>
                    <a:pt x="1388" y="1061"/>
                  </a:cubicBezTo>
                  <a:cubicBezTo>
                    <a:pt x="1413" y="1049"/>
                    <a:pt x="1377" y="1014"/>
                    <a:pt x="1365" y="1030"/>
                  </a:cubicBezTo>
                  <a:cubicBezTo>
                    <a:pt x="1352" y="1045"/>
                    <a:pt x="1342" y="1036"/>
                    <a:pt x="1338" y="1028"/>
                  </a:cubicBezTo>
                  <a:cubicBezTo>
                    <a:pt x="1335" y="1020"/>
                    <a:pt x="1363" y="1016"/>
                    <a:pt x="1373" y="1005"/>
                  </a:cubicBezTo>
                  <a:close/>
                  <a:moveTo>
                    <a:pt x="780" y="621"/>
                  </a:moveTo>
                  <a:cubicBezTo>
                    <a:pt x="808" y="624"/>
                    <a:pt x="836" y="599"/>
                    <a:pt x="835" y="585"/>
                  </a:cubicBezTo>
                  <a:cubicBezTo>
                    <a:pt x="833" y="571"/>
                    <a:pt x="766" y="620"/>
                    <a:pt x="780" y="621"/>
                  </a:cubicBezTo>
                  <a:close/>
                  <a:moveTo>
                    <a:pt x="650" y="577"/>
                  </a:moveTo>
                  <a:cubicBezTo>
                    <a:pt x="661" y="582"/>
                    <a:pt x="650" y="604"/>
                    <a:pt x="663" y="598"/>
                  </a:cubicBezTo>
                  <a:cubicBezTo>
                    <a:pt x="675" y="591"/>
                    <a:pt x="679" y="590"/>
                    <a:pt x="688" y="593"/>
                  </a:cubicBezTo>
                  <a:cubicBezTo>
                    <a:pt x="705" y="599"/>
                    <a:pt x="708" y="584"/>
                    <a:pt x="716" y="576"/>
                  </a:cubicBezTo>
                  <a:cubicBezTo>
                    <a:pt x="724" y="568"/>
                    <a:pt x="721" y="604"/>
                    <a:pt x="741" y="604"/>
                  </a:cubicBezTo>
                  <a:cubicBezTo>
                    <a:pt x="758" y="604"/>
                    <a:pt x="755" y="566"/>
                    <a:pt x="771" y="577"/>
                  </a:cubicBezTo>
                  <a:cubicBezTo>
                    <a:pt x="786" y="588"/>
                    <a:pt x="791" y="573"/>
                    <a:pt x="794" y="562"/>
                  </a:cubicBezTo>
                  <a:cubicBezTo>
                    <a:pt x="797" y="551"/>
                    <a:pt x="797" y="532"/>
                    <a:pt x="814" y="529"/>
                  </a:cubicBezTo>
                  <a:cubicBezTo>
                    <a:pt x="831" y="526"/>
                    <a:pt x="817" y="546"/>
                    <a:pt x="825" y="560"/>
                  </a:cubicBezTo>
                  <a:cubicBezTo>
                    <a:pt x="836" y="581"/>
                    <a:pt x="856" y="562"/>
                    <a:pt x="858" y="552"/>
                  </a:cubicBezTo>
                  <a:cubicBezTo>
                    <a:pt x="859" y="543"/>
                    <a:pt x="888" y="549"/>
                    <a:pt x="886" y="538"/>
                  </a:cubicBezTo>
                  <a:cubicBezTo>
                    <a:pt x="884" y="527"/>
                    <a:pt x="894" y="524"/>
                    <a:pt x="886" y="512"/>
                  </a:cubicBezTo>
                  <a:cubicBezTo>
                    <a:pt x="878" y="499"/>
                    <a:pt x="898" y="502"/>
                    <a:pt x="908" y="493"/>
                  </a:cubicBezTo>
                  <a:cubicBezTo>
                    <a:pt x="917" y="484"/>
                    <a:pt x="895" y="492"/>
                    <a:pt x="880" y="478"/>
                  </a:cubicBezTo>
                  <a:cubicBezTo>
                    <a:pt x="864" y="463"/>
                    <a:pt x="858" y="482"/>
                    <a:pt x="858" y="492"/>
                  </a:cubicBezTo>
                  <a:cubicBezTo>
                    <a:pt x="858" y="501"/>
                    <a:pt x="828" y="493"/>
                    <a:pt x="811" y="487"/>
                  </a:cubicBezTo>
                  <a:cubicBezTo>
                    <a:pt x="794" y="481"/>
                    <a:pt x="772" y="507"/>
                    <a:pt x="747" y="520"/>
                  </a:cubicBezTo>
                  <a:cubicBezTo>
                    <a:pt x="722" y="532"/>
                    <a:pt x="721" y="554"/>
                    <a:pt x="697" y="552"/>
                  </a:cubicBezTo>
                  <a:cubicBezTo>
                    <a:pt x="674" y="551"/>
                    <a:pt x="640" y="573"/>
                    <a:pt x="650" y="577"/>
                  </a:cubicBezTo>
                  <a:close/>
                  <a:moveTo>
                    <a:pt x="894" y="570"/>
                  </a:moveTo>
                  <a:cubicBezTo>
                    <a:pt x="872" y="571"/>
                    <a:pt x="874" y="593"/>
                    <a:pt x="898" y="593"/>
                  </a:cubicBezTo>
                  <a:cubicBezTo>
                    <a:pt x="923" y="593"/>
                    <a:pt x="931" y="601"/>
                    <a:pt x="895" y="599"/>
                  </a:cubicBezTo>
                  <a:cubicBezTo>
                    <a:pt x="859" y="598"/>
                    <a:pt x="844" y="629"/>
                    <a:pt x="869" y="623"/>
                  </a:cubicBezTo>
                  <a:cubicBezTo>
                    <a:pt x="894" y="616"/>
                    <a:pt x="923" y="616"/>
                    <a:pt x="905" y="623"/>
                  </a:cubicBezTo>
                  <a:cubicBezTo>
                    <a:pt x="886" y="629"/>
                    <a:pt x="835" y="633"/>
                    <a:pt x="842" y="643"/>
                  </a:cubicBezTo>
                  <a:cubicBezTo>
                    <a:pt x="847" y="649"/>
                    <a:pt x="867" y="648"/>
                    <a:pt x="888" y="655"/>
                  </a:cubicBezTo>
                  <a:cubicBezTo>
                    <a:pt x="908" y="663"/>
                    <a:pt x="920" y="668"/>
                    <a:pt x="936" y="651"/>
                  </a:cubicBezTo>
                  <a:cubicBezTo>
                    <a:pt x="952" y="634"/>
                    <a:pt x="972" y="616"/>
                    <a:pt x="964" y="640"/>
                  </a:cubicBezTo>
                  <a:cubicBezTo>
                    <a:pt x="956" y="663"/>
                    <a:pt x="989" y="646"/>
                    <a:pt x="1031" y="644"/>
                  </a:cubicBezTo>
                  <a:cubicBezTo>
                    <a:pt x="1073" y="643"/>
                    <a:pt x="1023" y="669"/>
                    <a:pt x="980" y="673"/>
                  </a:cubicBezTo>
                  <a:cubicBezTo>
                    <a:pt x="936" y="676"/>
                    <a:pt x="944" y="697"/>
                    <a:pt x="978" y="705"/>
                  </a:cubicBezTo>
                  <a:cubicBezTo>
                    <a:pt x="1012" y="713"/>
                    <a:pt x="1086" y="683"/>
                    <a:pt x="1103" y="666"/>
                  </a:cubicBezTo>
                  <a:cubicBezTo>
                    <a:pt x="1120" y="649"/>
                    <a:pt x="1136" y="676"/>
                    <a:pt x="1153" y="663"/>
                  </a:cubicBezTo>
                  <a:cubicBezTo>
                    <a:pt x="1170" y="651"/>
                    <a:pt x="1203" y="665"/>
                    <a:pt x="1232" y="658"/>
                  </a:cubicBezTo>
                  <a:cubicBezTo>
                    <a:pt x="1262" y="652"/>
                    <a:pt x="1267" y="596"/>
                    <a:pt x="1245" y="587"/>
                  </a:cubicBezTo>
                  <a:cubicBezTo>
                    <a:pt x="1223" y="577"/>
                    <a:pt x="1223" y="598"/>
                    <a:pt x="1206" y="601"/>
                  </a:cubicBezTo>
                  <a:cubicBezTo>
                    <a:pt x="1189" y="604"/>
                    <a:pt x="1179" y="582"/>
                    <a:pt x="1165" y="568"/>
                  </a:cubicBezTo>
                  <a:cubicBezTo>
                    <a:pt x="1151" y="554"/>
                    <a:pt x="1161" y="527"/>
                    <a:pt x="1140" y="531"/>
                  </a:cubicBezTo>
                  <a:cubicBezTo>
                    <a:pt x="1120" y="534"/>
                    <a:pt x="1076" y="566"/>
                    <a:pt x="1103" y="570"/>
                  </a:cubicBezTo>
                  <a:cubicBezTo>
                    <a:pt x="1129" y="573"/>
                    <a:pt x="1120" y="587"/>
                    <a:pt x="1106" y="593"/>
                  </a:cubicBezTo>
                  <a:cubicBezTo>
                    <a:pt x="1092" y="599"/>
                    <a:pt x="1139" y="610"/>
                    <a:pt x="1132" y="619"/>
                  </a:cubicBezTo>
                  <a:cubicBezTo>
                    <a:pt x="1126" y="629"/>
                    <a:pt x="1054" y="621"/>
                    <a:pt x="1051" y="605"/>
                  </a:cubicBezTo>
                  <a:cubicBezTo>
                    <a:pt x="1048" y="590"/>
                    <a:pt x="992" y="562"/>
                    <a:pt x="969" y="568"/>
                  </a:cubicBezTo>
                  <a:cubicBezTo>
                    <a:pt x="945" y="574"/>
                    <a:pt x="955" y="549"/>
                    <a:pt x="931" y="548"/>
                  </a:cubicBezTo>
                  <a:cubicBezTo>
                    <a:pt x="908" y="546"/>
                    <a:pt x="916" y="568"/>
                    <a:pt x="894" y="570"/>
                  </a:cubicBezTo>
                  <a:close/>
                  <a:moveTo>
                    <a:pt x="975" y="457"/>
                  </a:moveTo>
                  <a:cubicBezTo>
                    <a:pt x="983" y="439"/>
                    <a:pt x="923" y="442"/>
                    <a:pt x="928" y="448"/>
                  </a:cubicBezTo>
                  <a:cubicBezTo>
                    <a:pt x="939" y="462"/>
                    <a:pt x="967" y="476"/>
                    <a:pt x="975" y="457"/>
                  </a:cubicBezTo>
                  <a:close/>
                  <a:moveTo>
                    <a:pt x="1104" y="449"/>
                  </a:moveTo>
                  <a:cubicBezTo>
                    <a:pt x="1125" y="446"/>
                    <a:pt x="1115" y="431"/>
                    <a:pt x="1083" y="435"/>
                  </a:cubicBezTo>
                  <a:cubicBezTo>
                    <a:pt x="1050" y="440"/>
                    <a:pt x="994" y="440"/>
                    <a:pt x="994" y="463"/>
                  </a:cubicBezTo>
                  <a:cubicBezTo>
                    <a:pt x="994" y="482"/>
                    <a:pt x="1005" y="492"/>
                    <a:pt x="1040" y="495"/>
                  </a:cubicBezTo>
                  <a:cubicBezTo>
                    <a:pt x="1076" y="498"/>
                    <a:pt x="1108" y="463"/>
                    <a:pt x="1090" y="463"/>
                  </a:cubicBezTo>
                  <a:cubicBezTo>
                    <a:pt x="1073" y="463"/>
                    <a:pt x="1084" y="453"/>
                    <a:pt x="1104" y="449"/>
                  </a:cubicBezTo>
                  <a:close/>
                  <a:moveTo>
                    <a:pt x="1028" y="420"/>
                  </a:moveTo>
                  <a:cubicBezTo>
                    <a:pt x="1044" y="426"/>
                    <a:pt x="1059" y="406"/>
                    <a:pt x="1070" y="415"/>
                  </a:cubicBezTo>
                  <a:cubicBezTo>
                    <a:pt x="1081" y="424"/>
                    <a:pt x="1129" y="432"/>
                    <a:pt x="1129" y="407"/>
                  </a:cubicBezTo>
                  <a:cubicBezTo>
                    <a:pt x="1129" y="382"/>
                    <a:pt x="1069" y="379"/>
                    <a:pt x="1053" y="389"/>
                  </a:cubicBezTo>
                  <a:cubicBezTo>
                    <a:pt x="1037" y="398"/>
                    <a:pt x="966" y="401"/>
                    <a:pt x="986" y="417"/>
                  </a:cubicBezTo>
                  <a:cubicBezTo>
                    <a:pt x="998" y="426"/>
                    <a:pt x="1012" y="414"/>
                    <a:pt x="1028" y="420"/>
                  </a:cubicBezTo>
                  <a:close/>
                  <a:moveTo>
                    <a:pt x="1288" y="371"/>
                  </a:moveTo>
                  <a:cubicBezTo>
                    <a:pt x="1307" y="359"/>
                    <a:pt x="1342" y="379"/>
                    <a:pt x="1335" y="393"/>
                  </a:cubicBezTo>
                  <a:cubicBezTo>
                    <a:pt x="1329" y="407"/>
                    <a:pt x="1275" y="390"/>
                    <a:pt x="1279" y="403"/>
                  </a:cubicBezTo>
                  <a:cubicBezTo>
                    <a:pt x="1281" y="407"/>
                    <a:pt x="1287" y="426"/>
                    <a:pt x="1324" y="415"/>
                  </a:cubicBezTo>
                  <a:cubicBezTo>
                    <a:pt x="1362" y="404"/>
                    <a:pt x="1393" y="412"/>
                    <a:pt x="1418" y="432"/>
                  </a:cubicBezTo>
                  <a:cubicBezTo>
                    <a:pt x="1443" y="453"/>
                    <a:pt x="1466" y="460"/>
                    <a:pt x="1483" y="440"/>
                  </a:cubicBezTo>
                  <a:cubicBezTo>
                    <a:pt x="1501" y="420"/>
                    <a:pt x="1462" y="417"/>
                    <a:pt x="1469" y="401"/>
                  </a:cubicBezTo>
                  <a:cubicBezTo>
                    <a:pt x="1477" y="385"/>
                    <a:pt x="1444" y="376"/>
                    <a:pt x="1427" y="376"/>
                  </a:cubicBezTo>
                  <a:cubicBezTo>
                    <a:pt x="1410" y="376"/>
                    <a:pt x="1404" y="345"/>
                    <a:pt x="1390" y="351"/>
                  </a:cubicBezTo>
                  <a:cubicBezTo>
                    <a:pt x="1376" y="357"/>
                    <a:pt x="1366" y="368"/>
                    <a:pt x="1366" y="348"/>
                  </a:cubicBezTo>
                  <a:cubicBezTo>
                    <a:pt x="1366" y="328"/>
                    <a:pt x="1285" y="326"/>
                    <a:pt x="1265" y="334"/>
                  </a:cubicBezTo>
                  <a:cubicBezTo>
                    <a:pt x="1245" y="342"/>
                    <a:pt x="1270" y="384"/>
                    <a:pt x="1288" y="371"/>
                  </a:cubicBezTo>
                  <a:close/>
                  <a:moveTo>
                    <a:pt x="1299" y="502"/>
                  </a:moveTo>
                  <a:cubicBezTo>
                    <a:pt x="1312" y="487"/>
                    <a:pt x="1249" y="437"/>
                    <a:pt x="1246" y="460"/>
                  </a:cubicBezTo>
                  <a:cubicBezTo>
                    <a:pt x="1243" y="484"/>
                    <a:pt x="1286" y="519"/>
                    <a:pt x="1299" y="502"/>
                  </a:cubicBezTo>
                  <a:close/>
                  <a:moveTo>
                    <a:pt x="1502" y="298"/>
                  </a:moveTo>
                  <a:cubicBezTo>
                    <a:pt x="1513" y="279"/>
                    <a:pt x="1436" y="265"/>
                    <a:pt x="1455" y="281"/>
                  </a:cubicBezTo>
                  <a:cubicBezTo>
                    <a:pt x="1466" y="290"/>
                    <a:pt x="1491" y="317"/>
                    <a:pt x="1502" y="298"/>
                  </a:cubicBezTo>
                  <a:close/>
                  <a:moveTo>
                    <a:pt x="1326" y="652"/>
                  </a:moveTo>
                  <a:cubicBezTo>
                    <a:pt x="1337" y="640"/>
                    <a:pt x="1303" y="613"/>
                    <a:pt x="1293" y="635"/>
                  </a:cubicBezTo>
                  <a:cubicBezTo>
                    <a:pt x="1284" y="657"/>
                    <a:pt x="1315" y="665"/>
                    <a:pt x="1326" y="652"/>
                  </a:cubicBezTo>
                  <a:close/>
                  <a:moveTo>
                    <a:pt x="1502" y="543"/>
                  </a:moveTo>
                  <a:cubicBezTo>
                    <a:pt x="1501" y="559"/>
                    <a:pt x="1465" y="540"/>
                    <a:pt x="1437" y="529"/>
                  </a:cubicBezTo>
                  <a:cubicBezTo>
                    <a:pt x="1409" y="518"/>
                    <a:pt x="1426" y="551"/>
                    <a:pt x="1448" y="570"/>
                  </a:cubicBezTo>
                  <a:cubicBezTo>
                    <a:pt x="1469" y="588"/>
                    <a:pt x="1437" y="579"/>
                    <a:pt x="1407" y="559"/>
                  </a:cubicBezTo>
                  <a:cubicBezTo>
                    <a:pt x="1377" y="538"/>
                    <a:pt x="1381" y="573"/>
                    <a:pt x="1395" y="584"/>
                  </a:cubicBezTo>
                  <a:cubicBezTo>
                    <a:pt x="1409" y="595"/>
                    <a:pt x="1391" y="610"/>
                    <a:pt x="1373" y="585"/>
                  </a:cubicBezTo>
                  <a:cubicBezTo>
                    <a:pt x="1354" y="560"/>
                    <a:pt x="1345" y="534"/>
                    <a:pt x="1315" y="532"/>
                  </a:cubicBezTo>
                  <a:cubicBezTo>
                    <a:pt x="1285" y="531"/>
                    <a:pt x="1299" y="561"/>
                    <a:pt x="1310" y="576"/>
                  </a:cubicBezTo>
                  <a:cubicBezTo>
                    <a:pt x="1326" y="596"/>
                    <a:pt x="1342" y="601"/>
                    <a:pt x="1366" y="615"/>
                  </a:cubicBezTo>
                  <a:cubicBezTo>
                    <a:pt x="1391" y="629"/>
                    <a:pt x="1432" y="609"/>
                    <a:pt x="1451" y="613"/>
                  </a:cubicBezTo>
                  <a:cubicBezTo>
                    <a:pt x="1469" y="618"/>
                    <a:pt x="1430" y="641"/>
                    <a:pt x="1443" y="657"/>
                  </a:cubicBezTo>
                  <a:cubicBezTo>
                    <a:pt x="1455" y="673"/>
                    <a:pt x="1490" y="662"/>
                    <a:pt x="1516" y="660"/>
                  </a:cubicBezTo>
                  <a:cubicBezTo>
                    <a:pt x="1543" y="658"/>
                    <a:pt x="1530" y="643"/>
                    <a:pt x="1546" y="632"/>
                  </a:cubicBezTo>
                  <a:cubicBezTo>
                    <a:pt x="1561" y="621"/>
                    <a:pt x="1530" y="623"/>
                    <a:pt x="1543" y="596"/>
                  </a:cubicBezTo>
                  <a:cubicBezTo>
                    <a:pt x="1555" y="570"/>
                    <a:pt x="1504" y="527"/>
                    <a:pt x="1502" y="543"/>
                  </a:cubicBezTo>
                  <a:close/>
                  <a:moveTo>
                    <a:pt x="1568" y="451"/>
                  </a:moveTo>
                  <a:cubicBezTo>
                    <a:pt x="1591" y="451"/>
                    <a:pt x="1610" y="448"/>
                    <a:pt x="1630" y="440"/>
                  </a:cubicBezTo>
                  <a:cubicBezTo>
                    <a:pt x="1650" y="432"/>
                    <a:pt x="1619" y="432"/>
                    <a:pt x="1633" y="414"/>
                  </a:cubicBezTo>
                  <a:cubicBezTo>
                    <a:pt x="1647" y="395"/>
                    <a:pt x="1599" y="393"/>
                    <a:pt x="1596" y="400"/>
                  </a:cubicBezTo>
                  <a:cubicBezTo>
                    <a:pt x="1593" y="406"/>
                    <a:pt x="1532" y="362"/>
                    <a:pt x="1522" y="376"/>
                  </a:cubicBezTo>
                  <a:cubicBezTo>
                    <a:pt x="1513" y="390"/>
                    <a:pt x="1544" y="451"/>
                    <a:pt x="1568" y="451"/>
                  </a:cubicBezTo>
                  <a:close/>
                  <a:moveTo>
                    <a:pt x="1694" y="459"/>
                  </a:moveTo>
                  <a:cubicBezTo>
                    <a:pt x="1691" y="449"/>
                    <a:pt x="1573" y="464"/>
                    <a:pt x="1591" y="478"/>
                  </a:cubicBezTo>
                  <a:cubicBezTo>
                    <a:pt x="1622" y="501"/>
                    <a:pt x="1697" y="468"/>
                    <a:pt x="1694" y="459"/>
                  </a:cubicBezTo>
                  <a:close/>
                  <a:moveTo>
                    <a:pt x="1677" y="687"/>
                  </a:moveTo>
                  <a:cubicBezTo>
                    <a:pt x="1705" y="685"/>
                    <a:pt x="1691" y="651"/>
                    <a:pt x="1660" y="627"/>
                  </a:cubicBezTo>
                  <a:cubicBezTo>
                    <a:pt x="1629" y="604"/>
                    <a:pt x="1558" y="652"/>
                    <a:pt x="1571" y="662"/>
                  </a:cubicBezTo>
                  <a:cubicBezTo>
                    <a:pt x="1585" y="673"/>
                    <a:pt x="1649" y="688"/>
                    <a:pt x="1677" y="687"/>
                  </a:cubicBezTo>
                  <a:close/>
                  <a:moveTo>
                    <a:pt x="1477" y="905"/>
                  </a:moveTo>
                  <a:cubicBezTo>
                    <a:pt x="1512" y="928"/>
                    <a:pt x="1501" y="886"/>
                    <a:pt x="1540" y="888"/>
                  </a:cubicBezTo>
                  <a:cubicBezTo>
                    <a:pt x="1579" y="889"/>
                    <a:pt x="1580" y="825"/>
                    <a:pt x="1586" y="802"/>
                  </a:cubicBezTo>
                  <a:cubicBezTo>
                    <a:pt x="1593" y="779"/>
                    <a:pt x="1555" y="780"/>
                    <a:pt x="1565" y="797"/>
                  </a:cubicBezTo>
                  <a:cubicBezTo>
                    <a:pt x="1574" y="814"/>
                    <a:pt x="1563" y="832"/>
                    <a:pt x="1560" y="811"/>
                  </a:cubicBezTo>
                  <a:cubicBezTo>
                    <a:pt x="1557" y="791"/>
                    <a:pt x="1527" y="810"/>
                    <a:pt x="1516" y="794"/>
                  </a:cubicBezTo>
                  <a:cubicBezTo>
                    <a:pt x="1505" y="779"/>
                    <a:pt x="1551" y="777"/>
                    <a:pt x="1561" y="757"/>
                  </a:cubicBezTo>
                  <a:cubicBezTo>
                    <a:pt x="1572" y="736"/>
                    <a:pt x="1526" y="740"/>
                    <a:pt x="1537" y="724"/>
                  </a:cubicBezTo>
                  <a:cubicBezTo>
                    <a:pt x="1547" y="708"/>
                    <a:pt x="1468" y="726"/>
                    <a:pt x="1491" y="735"/>
                  </a:cubicBezTo>
                  <a:cubicBezTo>
                    <a:pt x="1515" y="744"/>
                    <a:pt x="1493" y="757"/>
                    <a:pt x="1471" y="741"/>
                  </a:cubicBezTo>
                  <a:cubicBezTo>
                    <a:pt x="1449" y="726"/>
                    <a:pt x="1389" y="752"/>
                    <a:pt x="1410" y="769"/>
                  </a:cubicBezTo>
                  <a:cubicBezTo>
                    <a:pt x="1427" y="783"/>
                    <a:pt x="1479" y="760"/>
                    <a:pt x="1449" y="800"/>
                  </a:cubicBezTo>
                  <a:cubicBezTo>
                    <a:pt x="1420" y="841"/>
                    <a:pt x="1407" y="790"/>
                    <a:pt x="1379" y="794"/>
                  </a:cubicBezTo>
                  <a:cubicBezTo>
                    <a:pt x="1351" y="799"/>
                    <a:pt x="1363" y="833"/>
                    <a:pt x="1405" y="846"/>
                  </a:cubicBezTo>
                  <a:cubicBezTo>
                    <a:pt x="1448" y="858"/>
                    <a:pt x="1443" y="882"/>
                    <a:pt x="1477" y="905"/>
                  </a:cubicBezTo>
                  <a:close/>
                  <a:moveTo>
                    <a:pt x="1732" y="655"/>
                  </a:moveTo>
                  <a:cubicBezTo>
                    <a:pt x="1742" y="687"/>
                    <a:pt x="1755" y="665"/>
                    <a:pt x="1772" y="677"/>
                  </a:cubicBezTo>
                  <a:cubicBezTo>
                    <a:pt x="1789" y="690"/>
                    <a:pt x="1816" y="697"/>
                    <a:pt x="1830" y="685"/>
                  </a:cubicBezTo>
                  <a:cubicBezTo>
                    <a:pt x="1844" y="673"/>
                    <a:pt x="1850" y="663"/>
                    <a:pt x="1855" y="674"/>
                  </a:cubicBezTo>
                  <a:cubicBezTo>
                    <a:pt x="1862" y="692"/>
                    <a:pt x="1897" y="694"/>
                    <a:pt x="1972" y="696"/>
                  </a:cubicBezTo>
                  <a:cubicBezTo>
                    <a:pt x="2047" y="697"/>
                    <a:pt x="2028" y="665"/>
                    <a:pt x="2050" y="677"/>
                  </a:cubicBezTo>
                  <a:cubicBezTo>
                    <a:pt x="2072" y="690"/>
                    <a:pt x="2122" y="690"/>
                    <a:pt x="2143" y="685"/>
                  </a:cubicBezTo>
                  <a:cubicBezTo>
                    <a:pt x="2165" y="680"/>
                    <a:pt x="2176" y="646"/>
                    <a:pt x="2175" y="629"/>
                  </a:cubicBezTo>
                  <a:cubicBezTo>
                    <a:pt x="2173" y="612"/>
                    <a:pt x="2006" y="598"/>
                    <a:pt x="1976" y="615"/>
                  </a:cubicBezTo>
                  <a:cubicBezTo>
                    <a:pt x="1947" y="632"/>
                    <a:pt x="1900" y="607"/>
                    <a:pt x="1877" y="619"/>
                  </a:cubicBezTo>
                  <a:cubicBezTo>
                    <a:pt x="1853" y="632"/>
                    <a:pt x="1861" y="604"/>
                    <a:pt x="1819" y="602"/>
                  </a:cubicBezTo>
                  <a:cubicBezTo>
                    <a:pt x="1777" y="601"/>
                    <a:pt x="1822" y="579"/>
                    <a:pt x="1830" y="570"/>
                  </a:cubicBezTo>
                  <a:cubicBezTo>
                    <a:pt x="1838" y="560"/>
                    <a:pt x="1766" y="535"/>
                    <a:pt x="1736" y="541"/>
                  </a:cubicBezTo>
                  <a:cubicBezTo>
                    <a:pt x="1707" y="548"/>
                    <a:pt x="1689" y="532"/>
                    <a:pt x="1661" y="520"/>
                  </a:cubicBezTo>
                  <a:cubicBezTo>
                    <a:pt x="1633" y="507"/>
                    <a:pt x="1557" y="510"/>
                    <a:pt x="1572" y="532"/>
                  </a:cubicBezTo>
                  <a:cubicBezTo>
                    <a:pt x="1583" y="548"/>
                    <a:pt x="1674" y="580"/>
                    <a:pt x="1683" y="565"/>
                  </a:cubicBezTo>
                  <a:cubicBezTo>
                    <a:pt x="1693" y="549"/>
                    <a:pt x="1716" y="584"/>
                    <a:pt x="1730" y="601"/>
                  </a:cubicBezTo>
                  <a:cubicBezTo>
                    <a:pt x="1744" y="618"/>
                    <a:pt x="1721" y="624"/>
                    <a:pt x="1732" y="655"/>
                  </a:cubicBezTo>
                  <a:close/>
                  <a:moveTo>
                    <a:pt x="1811" y="471"/>
                  </a:moveTo>
                  <a:cubicBezTo>
                    <a:pt x="1783" y="457"/>
                    <a:pt x="1748" y="487"/>
                    <a:pt x="1777" y="498"/>
                  </a:cubicBezTo>
                  <a:cubicBezTo>
                    <a:pt x="1802" y="507"/>
                    <a:pt x="1839" y="485"/>
                    <a:pt x="1811" y="471"/>
                  </a:cubicBezTo>
                  <a:close/>
                  <a:moveTo>
                    <a:pt x="1586" y="297"/>
                  </a:moveTo>
                  <a:cubicBezTo>
                    <a:pt x="1609" y="308"/>
                    <a:pt x="1596" y="323"/>
                    <a:pt x="1621" y="334"/>
                  </a:cubicBezTo>
                  <a:cubicBezTo>
                    <a:pt x="1646" y="345"/>
                    <a:pt x="1717" y="320"/>
                    <a:pt x="1724" y="337"/>
                  </a:cubicBezTo>
                  <a:cubicBezTo>
                    <a:pt x="1730" y="354"/>
                    <a:pt x="1650" y="356"/>
                    <a:pt x="1661" y="367"/>
                  </a:cubicBezTo>
                  <a:cubicBezTo>
                    <a:pt x="1672" y="378"/>
                    <a:pt x="1717" y="395"/>
                    <a:pt x="1711" y="404"/>
                  </a:cubicBezTo>
                  <a:cubicBezTo>
                    <a:pt x="1705" y="414"/>
                    <a:pt x="1786" y="440"/>
                    <a:pt x="1794" y="428"/>
                  </a:cubicBezTo>
                  <a:cubicBezTo>
                    <a:pt x="1802" y="415"/>
                    <a:pt x="1824" y="418"/>
                    <a:pt x="1844" y="426"/>
                  </a:cubicBezTo>
                  <a:cubicBezTo>
                    <a:pt x="1864" y="434"/>
                    <a:pt x="1866" y="378"/>
                    <a:pt x="1880" y="387"/>
                  </a:cubicBezTo>
                  <a:cubicBezTo>
                    <a:pt x="1894" y="396"/>
                    <a:pt x="1892" y="367"/>
                    <a:pt x="1916" y="357"/>
                  </a:cubicBezTo>
                  <a:cubicBezTo>
                    <a:pt x="1939" y="348"/>
                    <a:pt x="1973" y="348"/>
                    <a:pt x="1975" y="337"/>
                  </a:cubicBezTo>
                  <a:cubicBezTo>
                    <a:pt x="1976" y="329"/>
                    <a:pt x="1969" y="318"/>
                    <a:pt x="1941" y="322"/>
                  </a:cubicBezTo>
                  <a:cubicBezTo>
                    <a:pt x="1913" y="325"/>
                    <a:pt x="1894" y="314"/>
                    <a:pt x="1906" y="298"/>
                  </a:cubicBezTo>
                  <a:cubicBezTo>
                    <a:pt x="1919" y="283"/>
                    <a:pt x="1875" y="278"/>
                    <a:pt x="1891" y="265"/>
                  </a:cubicBezTo>
                  <a:cubicBezTo>
                    <a:pt x="1906" y="253"/>
                    <a:pt x="1861" y="240"/>
                    <a:pt x="1866" y="259"/>
                  </a:cubicBezTo>
                  <a:cubicBezTo>
                    <a:pt x="1870" y="278"/>
                    <a:pt x="1838" y="261"/>
                    <a:pt x="1833" y="244"/>
                  </a:cubicBezTo>
                  <a:cubicBezTo>
                    <a:pt x="1828" y="226"/>
                    <a:pt x="1764" y="220"/>
                    <a:pt x="1722" y="183"/>
                  </a:cubicBezTo>
                  <a:cubicBezTo>
                    <a:pt x="1680" y="145"/>
                    <a:pt x="1636" y="170"/>
                    <a:pt x="1661" y="175"/>
                  </a:cubicBezTo>
                  <a:cubicBezTo>
                    <a:pt x="1686" y="180"/>
                    <a:pt x="1685" y="192"/>
                    <a:pt x="1664" y="190"/>
                  </a:cubicBezTo>
                  <a:cubicBezTo>
                    <a:pt x="1644" y="189"/>
                    <a:pt x="1608" y="192"/>
                    <a:pt x="1641" y="205"/>
                  </a:cubicBezTo>
                  <a:cubicBezTo>
                    <a:pt x="1674" y="217"/>
                    <a:pt x="1638" y="222"/>
                    <a:pt x="1611" y="222"/>
                  </a:cubicBezTo>
                  <a:cubicBezTo>
                    <a:pt x="1585" y="222"/>
                    <a:pt x="1583" y="256"/>
                    <a:pt x="1618" y="261"/>
                  </a:cubicBezTo>
                  <a:cubicBezTo>
                    <a:pt x="1652" y="265"/>
                    <a:pt x="1627" y="286"/>
                    <a:pt x="1599" y="278"/>
                  </a:cubicBezTo>
                  <a:cubicBezTo>
                    <a:pt x="1571" y="270"/>
                    <a:pt x="1561" y="284"/>
                    <a:pt x="1586" y="297"/>
                  </a:cubicBezTo>
                  <a:close/>
                  <a:moveTo>
                    <a:pt x="1775" y="142"/>
                  </a:moveTo>
                  <a:cubicBezTo>
                    <a:pt x="1797" y="128"/>
                    <a:pt x="1814" y="137"/>
                    <a:pt x="1795" y="147"/>
                  </a:cubicBezTo>
                  <a:cubicBezTo>
                    <a:pt x="1777" y="156"/>
                    <a:pt x="1783" y="162"/>
                    <a:pt x="1810" y="161"/>
                  </a:cubicBezTo>
                  <a:cubicBezTo>
                    <a:pt x="1836" y="159"/>
                    <a:pt x="1799" y="169"/>
                    <a:pt x="1799" y="184"/>
                  </a:cubicBezTo>
                  <a:cubicBezTo>
                    <a:pt x="1799" y="200"/>
                    <a:pt x="1830" y="190"/>
                    <a:pt x="1831" y="206"/>
                  </a:cubicBezTo>
                  <a:cubicBezTo>
                    <a:pt x="1833" y="222"/>
                    <a:pt x="1900" y="228"/>
                    <a:pt x="1920" y="209"/>
                  </a:cubicBezTo>
                  <a:cubicBezTo>
                    <a:pt x="1941" y="190"/>
                    <a:pt x="1933" y="214"/>
                    <a:pt x="1931" y="226"/>
                  </a:cubicBezTo>
                  <a:cubicBezTo>
                    <a:pt x="1930" y="239"/>
                    <a:pt x="2026" y="250"/>
                    <a:pt x="2031" y="234"/>
                  </a:cubicBezTo>
                  <a:cubicBezTo>
                    <a:pt x="2036" y="219"/>
                    <a:pt x="2050" y="225"/>
                    <a:pt x="2069" y="229"/>
                  </a:cubicBezTo>
                  <a:cubicBezTo>
                    <a:pt x="2087" y="234"/>
                    <a:pt x="2179" y="212"/>
                    <a:pt x="2181" y="194"/>
                  </a:cubicBezTo>
                  <a:cubicBezTo>
                    <a:pt x="2182" y="175"/>
                    <a:pt x="2210" y="203"/>
                    <a:pt x="2181" y="223"/>
                  </a:cubicBezTo>
                  <a:cubicBezTo>
                    <a:pt x="2151" y="244"/>
                    <a:pt x="2092" y="240"/>
                    <a:pt x="2065" y="248"/>
                  </a:cubicBezTo>
                  <a:cubicBezTo>
                    <a:pt x="2039" y="256"/>
                    <a:pt x="2083" y="275"/>
                    <a:pt x="2109" y="295"/>
                  </a:cubicBezTo>
                  <a:cubicBezTo>
                    <a:pt x="2136" y="315"/>
                    <a:pt x="2075" y="304"/>
                    <a:pt x="2050" y="278"/>
                  </a:cubicBezTo>
                  <a:cubicBezTo>
                    <a:pt x="2025" y="251"/>
                    <a:pt x="1969" y="251"/>
                    <a:pt x="1939" y="253"/>
                  </a:cubicBezTo>
                  <a:cubicBezTo>
                    <a:pt x="1909" y="254"/>
                    <a:pt x="1919" y="309"/>
                    <a:pt x="1941" y="309"/>
                  </a:cubicBezTo>
                  <a:cubicBezTo>
                    <a:pt x="1962" y="309"/>
                    <a:pt x="1984" y="317"/>
                    <a:pt x="2006" y="351"/>
                  </a:cubicBezTo>
                  <a:cubicBezTo>
                    <a:pt x="2028" y="385"/>
                    <a:pt x="2075" y="378"/>
                    <a:pt x="2075" y="393"/>
                  </a:cubicBezTo>
                  <a:cubicBezTo>
                    <a:pt x="2075" y="409"/>
                    <a:pt x="2014" y="381"/>
                    <a:pt x="1980" y="375"/>
                  </a:cubicBezTo>
                  <a:cubicBezTo>
                    <a:pt x="1945" y="368"/>
                    <a:pt x="1891" y="390"/>
                    <a:pt x="1889" y="415"/>
                  </a:cubicBezTo>
                  <a:cubicBezTo>
                    <a:pt x="1888" y="440"/>
                    <a:pt x="1939" y="437"/>
                    <a:pt x="1973" y="417"/>
                  </a:cubicBezTo>
                  <a:cubicBezTo>
                    <a:pt x="2008" y="396"/>
                    <a:pt x="1983" y="423"/>
                    <a:pt x="1966" y="439"/>
                  </a:cubicBezTo>
                  <a:cubicBezTo>
                    <a:pt x="1948" y="454"/>
                    <a:pt x="2006" y="467"/>
                    <a:pt x="2006" y="485"/>
                  </a:cubicBezTo>
                  <a:cubicBezTo>
                    <a:pt x="2006" y="504"/>
                    <a:pt x="1964" y="498"/>
                    <a:pt x="1959" y="481"/>
                  </a:cubicBezTo>
                  <a:cubicBezTo>
                    <a:pt x="1955" y="463"/>
                    <a:pt x="1939" y="446"/>
                    <a:pt x="1898" y="449"/>
                  </a:cubicBezTo>
                  <a:cubicBezTo>
                    <a:pt x="1858" y="453"/>
                    <a:pt x="1869" y="481"/>
                    <a:pt x="1894" y="484"/>
                  </a:cubicBezTo>
                  <a:cubicBezTo>
                    <a:pt x="1919" y="487"/>
                    <a:pt x="1920" y="506"/>
                    <a:pt x="1892" y="506"/>
                  </a:cubicBezTo>
                  <a:cubicBezTo>
                    <a:pt x="1864" y="506"/>
                    <a:pt x="1801" y="523"/>
                    <a:pt x="1820" y="541"/>
                  </a:cubicBezTo>
                  <a:cubicBezTo>
                    <a:pt x="1842" y="562"/>
                    <a:pt x="1922" y="541"/>
                    <a:pt x="1936" y="554"/>
                  </a:cubicBezTo>
                  <a:cubicBezTo>
                    <a:pt x="1950" y="566"/>
                    <a:pt x="1989" y="571"/>
                    <a:pt x="1998" y="557"/>
                  </a:cubicBezTo>
                  <a:cubicBezTo>
                    <a:pt x="2008" y="543"/>
                    <a:pt x="2039" y="549"/>
                    <a:pt x="2070" y="549"/>
                  </a:cubicBezTo>
                  <a:cubicBezTo>
                    <a:pt x="2101" y="549"/>
                    <a:pt x="2109" y="554"/>
                    <a:pt x="2123" y="566"/>
                  </a:cubicBezTo>
                  <a:cubicBezTo>
                    <a:pt x="2137" y="579"/>
                    <a:pt x="2162" y="574"/>
                    <a:pt x="2179" y="562"/>
                  </a:cubicBezTo>
                  <a:cubicBezTo>
                    <a:pt x="2196" y="549"/>
                    <a:pt x="2196" y="549"/>
                    <a:pt x="2218" y="549"/>
                  </a:cubicBezTo>
                  <a:cubicBezTo>
                    <a:pt x="2240" y="549"/>
                    <a:pt x="2245" y="535"/>
                    <a:pt x="2234" y="518"/>
                  </a:cubicBezTo>
                  <a:cubicBezTo>
                    <a:pt x="2223" y="501"/>
                    <a:pt x="2195" y="531"/>
                    <a:pt x="2192" y="518"/>
                  </a:cubicBezTo>
                  <a:cubicBezTo>
                    <a:pt x="2188" y="503"/>
                    <a:pt x="2162" y="498"/>
                    <a:pt x="2118" y="504"/>
                  </a:cubicBezTo>
                  <a:cubicBezTo>
                    <a:pt x="2075" y="510"/>
                    <a:pt x="2093" y="476"/>
                    <a:pt x="2120" y="484"/>
                  </a:cubicBezTo>
                  <a:cubicBezTo>
                    <a:pt x="2147" y="492"/>
                    <a:pt x="2182" y="488"/>
                    <a:pt x="2212" y="481"/>
                  </a:cubicBezTo>
                  <a:cubicBezTo>
                    <a:pt x="2242" y="473"/>
                    <a:pt x="2218" y="459"/>
                    <a:pt x="2218" y="446"/>
                  </a:cubicBezTo>
                  <a:cubicBezTo>
                    <a:pt x="2218" y="434"/>
                    <a:pt x="2256" y="442"/>
                    <a:pt x="2284" y="442"/>
                  </a:cubicBezTo>
                  <a:cubicBezTo>
                    <a:pt x="2312" y="442"/>
                    <a:pt x="2352" y="396"/>
                    <a:pt x="2354" y="370"/>
                  </a:cubicBezTo>
                  <a:cubicBezTo>
                    <a:pt x="2356" y="343"/>
                    <a:pt x="2292" y="350"/>
                    <a:pt x="2260" y="350"/>
                  </a:cubicBezTo>
                  <a:cubicBezTo>
                    <a:pt x="2229" y="350"/>
                    <a:pt x="2281" y="326"/>
                    <a:pt x="2340" y="329"/>
                  </a:cubicBezTo>
                  <a:cubicBezTo>
                    <a:pt x="2399" y="332"/>
                    <a:pt x="2373" y="306"/>
                    <a:pt x="2384" y="297"/>
                  </a:cubicBezTo>
                  <a:cubicBezTo>
                    <a:pt x="2395" y="287"/>
                    <a:pt x="2423" y="307"/>
                    <a:pt x="2452" y="301"/>
                  </a:cubicBezTo>
                  <a:cubicBezTo>
                    <a:pt x="2482" y="295"/>
                    <a:pt x="2462" y="270"/>
                    <a:pt x="2482" y="270"/>
                  </a:cubicBezTo>
                  <a:cubicBezTo>
                    <a:pt x="2496" y="270"/>
                    <a:pt x="2529" y="248"/>
                    <a:pt x="2593" y="212"/>
                  </a:cubicBezTo>
                  <a:cubicBezTo>
                    <a:pt x="2657" y="176"/>
                    <a:pt x="2707" y="183"/>
                    <a:pt x="2710" y="162"/>
                  </a:cubicBezTo>
                  <a:cubicBezTo>
                    <a:pt x="2713" y="142"/>
                    <a:pt x="2621" y="162"/>
                    <a:pt x="2605" y="156"/>
                  </a:cubicBezTo>
                  <a:cubicBezTo>
                    <a:pt x="2590" y="150"/>
                    <a:pt x="2669" y="133"/>
                    <a:pt x="2688" y="137"/>
                  </a:cubicBezTo>
                  <a:cubicBezTo>
                    <a:pt x="2707" y="142"/>
                    <a:pt x="2732" y="137"/>
                    <a:pt x="2795" y="106"/>
                  </a:cubicBezTo>
                  <a:cubicBezTo>
                    <a:pt x="2859" y="75"/>
                    <a:pt x="2831" y="67"/>
                    <a:pt x="2805" y="72"/>
                  </a:cubicBezTo>
                  <a:cubicBezTo>
                    <a:pt x="2778" y="77"/>
                    <a:pt x="2749" y="67"/>
                    <a:pt x="2750" y="50"/>
                  </a:cubicBezTo>
                  <a:cubicBezTo>
                    <a:pt x="2752" y="33"/>
                    <a:pt x="2711" y="49"/>
                    <a:pt x="2710" y="39"/>
                  </a:cubicBezTo>
                  <a:cubicBezTo>
                    <a:pt x="2708" y="30"/>
                    <a:pt x="2671" y="34"/>
                    <a:pt x="2630" y="50"/>
                  </a:cubicBezTo>
                  <a:cubicBezTo>
                    <a:pt x="2590" y="66"/>
                    <a:pt x="2627" y="34"/>
                    <a:pt x="2644" y="28"/>
                  </a:cubicBezTo>
                  <a:cubicBezTo>
                    <a:pt x="2661" y="22"/>
                    <a:pt x="2541" y="28"/>
                    <a:pt x="2521" y="14"/>
                  </a:cubicBezTo>
                  <a:cubicBezTo>
                    <a:pt x="2501" y="0"/>
                    <a:pt x="2477" y="38"/>
                    <a:pt x="2459" y="19"/>
                  </a:cubicBezTo>
                  <a:cubicBezTo>
                    <a:pt x="2440" y="0"/>
                    <a:pt x="2391" y="16"/>
                    <a:pt x="2398" y="30"/>
                  </a:cubicBezTo>
                  <a:cubicBezTo>
                    <a:pt x="2404" y="44"/>
                    <a:pt x="2390" y="44"/>
                    <a:pt x="2371" y="28"/>
                  </a:cubicBezTo>
                  <a:cubicBezTo>
                    <a:pt x="2352" y="13"/>
                    <a:pt x="2317" y="30"/>
                    <a:pt x="2284" y="25"/>
                  </a:cubicBezTo>
                  <a:cubicBezTo>
                    <a:pt x="2251" y="20"/>
                    <a:pt x="2265" y="52"/>
                    <a:pt x="2229" y="36"/>
                  </a:cubicBezTo>
                  <a:cubicBezTo>
                    <a:pt x="2193" y="20"/>
                    <a:pt x="2154" y="28"/>
                    <a:pt x="2165" y="33"/>
                  </a:cubicBezTo>
                  <a:cubicBezTo>
                    <a:pt x="2176" y="38"/>
                    <a:pt x="2162" y="47"/>
                    <a:pt x="2147" y="42"/>
                  </a:cubicBezTo>
                  <a:cubicBezTo>
                    <a:pt x="2131" y="38"/>
                    <a:pt x="2117" y="44"/>
                    <a:pt x="2125" y="59"/>
                  </a:cubicBezTo>
                  <a:cubicBezTo>
                    <a:pt x="2132" y="75"/>
                    <a:pt x="2067" y="55"/>
                    <a:pt x="2067" y="72"/>
                  </a:cubicBezTo>
                  <a:cubicBezTo>
                    <a:pt x="2067" y="89"/>
                    <a:pt x="2044" y="98"/>
                    <a:pt x="2025" y="83"/>
                  </a:cubicBezTo>
                  <a:cubicBezTo>
                    <a:pt x="2006" y="67"/>
                    <a:pt x="1947" y="63"/>
                    <a:pt x="1964" y="77"/>
                  </a:cubicBezTo>
                  <a:cubicBezTo>
                    <a:pt x="1981" y="91"/>
                    <a:pt x="1911" y="83"/>
                    <a:pt x="1930" y="97"/>
                  </a:cubicBezTo>
                  <a:cubicBezTo>
                    <a:pt x="1948" y="111"/>
                    <a:pt x="1906" y="122"/>
                    <a:pt x="1906" y="114"/>
                  </a:cubicBezTo>
                  <a:cubicBezTo>
                    <a:pt x="1906" y="106"/>
                    <a:pt x="1867" y="92"/>
                    <a:pt x="1852" y="106"/>
                  </a:cubicBezTo>
                  <a:cubicBezTo>
                    <a:pt x="1836" y="120"/>
                    <a:pt x="1831" y="137"/>
                    <a:pt x="1824" y="128"/>
                  </a:cubicBezTo>
                  <a:cubicBezTo>
                    <a:pt x="1816" y="119"/>
                    <a:pt x="1781" y="122"/>
                    <a:pt x="1749" y="134"/>
                  </a:cubicBezTo>
                  <a:cubicBezTo>
                    <a:pt x="1716" y="147"/>
                    <a:pt x="1753" y="156"/>
                    <a:pt x="1775" y="142"/>
                  </a:cubicBezTo>
                  <a:close/>
                  <a:moveTo>
                    <a:pt x="2168" y="1488"/>
                  </a:moveTo>
                  <a:cubicBezTo>
                    <a:pt x="2179" y="1487"/>
                    <a:pt x="2201" y="1448"/>
                    <a:pt x="2173" y="1449"/>
                  </a:cubicBezTo>
                  <a:cubicBezTo>
                    <a:pt x="2145" y="1451"/>
                    <a:pt x="2151" y="1491"/>
                    <a:pt x="2168" y="1488"/>
                  </a:cubicBezTo>
                  <a:close/>
                  <a:moveTo>
                    <a:pt x="2031" y="1454"/>
                  </a:moveTo>
                  <a:cubicBezTo>
                    <a:pt x="2056" y="1470"/>
                    <a:pt x="2093" y="1428"/>
                    <a:pt x="2090" y="1415"/>
                  </a:cubicBezTo>
                  <a:cubicBezTo>
                    <a:pt x="2087" y="1403"/>
                    <a:pt x="2001" y="1435"/>
                    <a:pt x="2031" y="1454"/>
                  </a:cubicBezTo>
                  <a:close/>
                  <a:moveTo>
                    <a:pt x="2143" y="1368"/>
                  </a:moveTo>
                  <a:cubicBezTo>
                    <a:pt x="2147" y="1353"/>
                    <a:pt x="2092" y="1346"/>
                    <a:pt x="2095" y="1329"/>
                  </a:cubicBezTo>
                  <a:cubicBezTo>
                    <a:pt x="2098" y="1312"/>
                    <a:pt x="2044" y="1298"/>
                    <a:pt x="2026" y="1289"/>
                  </a:cubicBezTo>
                  <a:cubicBezTo>
                    <a:pt x="2009" y="1279"/>
                    <a:pt x="1983" y="1275"/>
                    <a:pt x="1983" y="1256"/>
                  </a:cubicBezTo>
                  <a:cubicBezTo>
                    <a:pt x="1983" y="1237"/>
                    <a:pt x="1945" y="1251"/>
                    <a:pt x="1944" y="1279"/>
                  </a:cubicBezTo>
                  <a:cubicBezTo>
                    <a:pt x="1942" y="1307"/>
                    <a:pt x="1927" y="1301"/>
                    <a:pt x="1934" y="1328"/>
                  </a:cubicBezTo>
                  <a:cubicBezTo>
                    <a:pt x="1942" y="1354"/>
                    <a:pt x="1900" y="1361"/>
                    <a:pt x="1905" y="1375"/>
                  </a:cubicBezTo>
                  <a:cubicBezTo>
                    <a:pt x="1909" y="1389"/>
                    <a:pt x="1930" y="1373"/>
                    <a:pt x="1948" y="1373"/>
                  </a:cubicBezTo>
                  <a:cubicBezTo>
                    <a:pt x="1967" y="1373"/>
                    <a:pt x="1943" y="1399"/>
                    <a:pt x="1967" y="1401"/>
                  </a:cubicBezTo>
                  <a:cubicBezTo>
                    <a:pt x="1986" y="1403"/>
                    <a:pt x="2019" y="1381"/>
                    <a:pt x="2026" y="1368"/>
                  </a:cubicBezTo>
                  <a:cubicBezTo>
                    <a:pt x="2034" y="1356"/>
                    <a:pt x="2050" y="1351"/>
                    <a:pt x="2072" y="1367"/>
                  </a:cubicBezTo>
                  <a:cubicBezTo>
                    <a:pt x="2093" y="1382"/>
                    <a:pt x="2140" y="1384"/>
                    <a:pt x="2143" y="1368"/>
                  </a:cubicBezTo>
                  <a:close/>
                  <a:moveTo>
                    <a:pt x="2654" y="1231"/>
                  </a:moveTo>
                  <a:cubicBezTo>
                    <a:pt x="2672" y="1233"/>
                    <a:pt x="2675" y="1256"/>
                    <a:pt x="2705" y="1281"/>
                  </a:cubicBezTo>
                  <a:cubicBezTo>
                    <a:pt x="2735" y="1306"/>
                    <a:pt x="2738" y="1289"/>
                    <a:pt x="2742" y="1272"/>
                  </a:cubicBezTo>
                  <a:cubicBezTo>
                    <a:pt x="2747" y="1254"/>
                    <a:pt x="2780" y="1268"/>
                    <a:pt x="2778" y="1251"/>
                  </a:cubicBezTo>
                  <a:cubicBezTo>
                    <a:pt x="2777" y="1234"/>
                    <a:pt x="2805" y="1214"/>
                    <a:pt x="2824" y="1206"/>
                  </a:cubicBezTo>
                  <a:cubicBezTo>
                    <a:pt x="2842" y="1198"/>
                    <a:pt x="2808" y="1180"/>
                    <a:pt x="2783" y="1181"/>
                  </a:cubicBezTo>
                  <a:cubicBezTo>
                    <a:pt x="2758" y="1183"/>
                    <a:pt x="2753" y="1165"/>
                    <a:pt x="2753" y="1155"/>
                  </a:cubicBezTo>
                  <a:cubicBezTo>
                    <a:pt x="2753" y="1144"/>
                    <a:pt x="2707" y="1117"/>
                    <a:pt x="2691" y="1122"/>
                  </a:cubicBezTo>
                  <a:cubicBezTo>
                    <a:pt x="2675" y="1126"/>
                    <a:pt x="2649" y="1102"/>
                    <a:pt x="2629" y="1100"/>
                  </a:cubicBezTo>
                  <a:cubicBezTo>
                    <a:pt x="2608" y="1098"/>
                    <a:pt x="2579" y="1083"/>
                    <a:pt x="2582" y="1061"/>
                  </a:cubicBezTo>
                  <a:cubicBezTo>
                    <a:pt x="2585" y="1039"/>
                    <a:pt x="2622" y="1067"/>
                    <a:pt x="2630" y="1050"/>
                  </a:cubicBezTo>
                  <a:cubicBezTo>
                    <a:pt x="2638" y="1033"/>
                    <a:pt x="2591" y="1042"/>
                    <a:pt x="2590" y="1030"/>
                  </a:cubicBezTo>
                  <a:cubicBezTo>
                    <a:pt x="2588" y="1017"/>
                    <a:pt x="2600" y="1022"/>
                    <a:pt x="2610" y="1014"/>
                  </a:cubicBezTo>
                  <a:cubicBezTo>
                    <a:pt x="2619" y="1006"/>
                    <a:pt x="2602" y="991"/>
                    <a:pt x="2591" y="985"/>
                  </a:cubicBezTo>
                  <a:cubicBezTo>
                    <a:pt x="2580" y="978"/>
                    <a:pt x="2577" y="997"/>
                    <a:pt x="2566" y="997"/>
                  </a:cubicBezTo>
                  <a:cubicBezTo>
                    <a:pt x="2555" y="997"/>
                    <a:pt x="2565" y="980"/>
                    <a:pt x="2572" y="969"/>
                  </a:cubicBezTo>
                  <a:cubicBezTo>
                    <a:pt x="2580" y="958"/>
                    <a:pt x="2537" y="946"/>
                    <a:pt x="2518" y="952"/>
                  </a:cubicBezTo>
                  <a:cubicBezTo>
                    <a:pt x="2499" y="958"/>
                    <a:pt x="2493" y="947"/>
                    <a:pt x="2493" y="935"/>
                  </a:cubicBezTo>
                  <a:cubicBezTo>
                    <a:pt x="2493" y="922"/>
                    <a:pt x="2460" y="935"/>
                    <a:pt x="2448" y="944"/>
                  </a:cubicBezTo>
                  <a:cubicBezTo>
                    <a:pt x="2435" y="953"/>
                    <a:pt x="2420" y="935"/>
                    <a:pt x="2435" y="933"/>
                  </a:cubicBezTo>
                  <a:cubicBezTo>
                    <a:pt x="2451" y="932"/>
                    <a:pt x="2469" y="919"/>
                    <a:pt x="2465" y="905"/>
                  </a:cubicBezTo>
                  <a:cubicBezTo>
                    <a:pt x="2460" y="891"/>
                    <a:pt x="2420" y="889"/>
                    <a:pt x="2412" y="907"/>
                  </a:cubicBezTo>
                  <a:cubicBezTo>
                    <a:pt x="2404" y="924"/>
                    <a:pt x="2371" y="888"/>
                    <a:pt x="2371" y="874"/>
                  </a:cubicBezTo>
                  <a:cubicBezTo>
                    <a:pt x="2371" y="860"/>
                    <a:pt x="2321" y="872"/>
                    <a:pt x="2327" y="849"/>
                  </a:cubicBezTo>
                  <a:cubicBezTo>
                    <a:pt x="2334" y="825"/>
                    <a:pt x="2270" y="819"/>
                    <a:pt x="2253" y="819"/>
                  </a:cubicBezTo>
                  <a:cubicBezTo>
                    <a:pt x="2235" y="819"/>
                    <a:pt x="2210" y="833"/>
                    <a:pt x="2214" y="849"/>
                  </a:cubicBezTo>
                  <a:cubicBezTo>
                    <a:pt x="2217" y="864"/>
                    <a:pt x="2195" y="858"/>
                    <a:pt x="2192" y="841"/>
                  </a:cubicBezTo>
                  <a:cubicBezTo>
                    <a:pt x="2189" y="824"/>
                    <a:pt x="2147" y="860"/>
                    <a:pt x="2134" y="860"/>
                  </a:cubicBezTo>
                  <a:cubicBezTo>
                    <a:pt x="2122" y="860"/>
                    <a:pt x="2142" y="814"/>
                    <a:pt x="2136" y="800"/>
                  </a:cubicBezTo>
                  <a:cubicBezTo>
                    <a:pt x="2129" y="786"/>
                    <a:pt x="2120" y="782"/>
                    <a:pt x="2111" y="758"/>
                  </a:cubicBezTo>
                  <a:cubicBezTo>
                    <a:pt x="2101" y="735"/>
                    <a:pt x="2054" y="744"/>
                    <a:pt x="2042" y="758"/>
                  </a:cubicBezTo>
                  <a:cubicBezTo>
                    <a:pt x="2029" y="772"/>
                    <a:pt x="1989" y="766"/>
                    <a:pt x="1967" y="788"/>
                  </a:cubicBezTo>
                  <a:cubicBezTo>
                    <a:pt x="1945" y="810"/>
                    <a:pt x="1969" y="832"/>
                    <a:pt x="1978" y="839"/>
                  </a:cubicBezTo>
                  <a:cubicBezTo>
                    <a:pt x="1987" y="847"/>
                    <a:pt x="1945" y="860"/>
                    <a:pt x="1959" y="872"/>
                  </a:cubicBezTo>
                  <a:cubicBezTo>
                    <a:pt x="1973" y="885"/>
                    <a:pt x="1995" y="878"/>
                    <a:pt x="1997" y="899"/>
                  </a:cubicBezTo>
                  <a:cubicBezTo>
                    <a:pt x="1998" y="919"/>
                    <a:pt x="1945" y="892"/>
                    <a:pt x="1937" y="875"/>
                  </a:cubicBezTo>
                  <a:cubicBezTo>
                    <a:pt x="1930" y="858"/>
                    <a:pt x="1941" y="843"/>
                    <a:pt x="1930" y="830"/>
                  </a:cubicBezTo>
                  <a:cubicBezTo>
                    <a:pt x="1919" y="818"/>
                    <a:pt x="1928" y="802"/>
                    <a:pt x="1948" y="780"/>
                  </a:cubicBezTo>
                  <a:cubicBezTo>
                    <a:pt x="1969" y="758"/>
                    <a:pt x="1984" y="761"/>
                    <a:pt x="1984" y="749"/>
                  </a:cubicBezTo>
                  <a:cubicBezTo>
                    <a:pt x="1984" y="736"/>
                    <a:pt x="1897" y="736"/>
                    <a:pt x="1845" y="783"/>
                  </a:cubicBezTo>
                  <a:cubicBezTo>
                    <a:pt x="1794" y="830"/>
                    <a:pt x="1810" y="892"/>
                    <a:pt x="1813" y="905"/>
                  </a:cubicBezTo>
                  <a:cubicBezTo>
                    <a:pt x="1816" y="917"/>
                    <a:pt x="1861" y="911"/>
                    <a:pt x="1888" y="919"/>
                  </a:cubicBezTo>
                  <a:cubicBezTo>
                    <a:pt x="1914" y="927"/>
                    <a:pt x="1900" y="938"/>
                    <a:pt x="1880" y="935"/>
                  </a:cubicBezTo>
                  <a:cubicBezTo>
                    <a:pt x="1859" y="932"/>
                    <a:pt x="1825" y="925"/>
                    <a:pt x="1827" y="939"/>
                  </a:cubicBezTo>
                  <a:cubicBezTo>
                    <a:pt x="1828" y="953"/>
                    <a:pt x="1870" y="980"/>
                    <a:pt x="1895" y="974"/>
                  </a:cubicBezTo>
                  <a:cubicBezTo>
                    <a:pt x="1920" y="967"/>
                    <a:pt x="1920" y="967"/>
                    <a:pt x="1931" y="981"/>
                  </a:cubicBezTo>
                  <a:cubicBezTo>
                    <a:pt x="1942" y="995"/>
                    <a:pt x="1972" y="991"/>
                    <a:pt x="2001" y="992"/>
                  </a:cubicBezTo>
                  <a:cubicBezTo>
                    <a:pt x="2031" y="994"/>
                    <a:pt x="2065" y="1005"/>
                    <a:pt x="2079" y="1006"/>
                  </a:cubicBezTo>
                  <a:cubicBezTo>
                    <a:pt x="2093" y="1008"/>
                    <a:pt x="2111" y="999"/>
                    <a:pt x="2115" y="991"/>
                  </a:cubicBezTo>
                  <a:cubicBezTo>
                    <a:pt x="2120" y="983"/>
                    <a:pt x="2178" y="1003"/>
                    <a:pt x="2195" y="1002"/>
                  </a:cubicBezTo>
                  <a:cubicBezTo>
                    <a:pt x="2212" y="1000"/>
                    <a:pt x="2201" y="985"/>
                    <a:pt x="2190" y="980"/>
                  </a:cubicBezTo>
                  <a:cubicBezTo>
                    <a:pt x="2179" y="975"/>
                    <a:pt x="2184" y="955"/>
                    <a:pt x="2198" y="963"/>
                  </a:cubicBezTo>
                  <a:cubicBezTo>
                    <a:pt x="2212" y="971"/>
                    <a:pt x="2235" y="975"/>
                    <a:pt x="2240" y="989"/>
                  </a:cubicBezTo>
                  <a:cubicBezTo>
                    <a:pt x="2244" y="1001"/>
                    <a:pt x="2257" y="995"/>
                    <a:pt x="2259" y="1006"/>
                  </a:cubicBezTo>
                  <a:cubicBezTo>
                    <a:pt x="2260" y="1017"/>
                    <a:pt x="2310" y="1030"/>
                    <a:pt x="2312" y="1042"/>
                  </a:cubicBezTo>
                  <a:cubicBezTo>
                    <a:pt x="2313" y="1055"/>
                    <a:pt x="2264" y="1061"/>
                    <a:pt x="2278" y="1072"/>
                  </a:cubicBezTo>
                  <a:cubicBezTo>
                    <a:pt x="2292" y="1083"/>
                    <a:pt x="2313" y="1058"/>
                    <a:pt x="2332" y="1056"/>
                  </a:cubicBezTo>
                  <a:cubicBezTo>
                    <a:pt x="2351" y="1055"/>
                    <a:pt x="2351" y="1097"/>
                    <a:pt x="2365" y="1091"/>
                  </a:cubicBezTo>
                  <a:cubicBezTo>
                    <a:pt x="2384" y="1082"/>
                    <a:pt x="2399" y="1098"/>
                    <a:pt x="2418" y="1125"/>
                  </a:cubicBezTo>
                  <a:cubicBezTo>
                    <a:pt x="2437" y="1151"/>
                    <a:pt x="2416" y="1176"/>
                    <a:pt x="2418" y="1186"/>
                  </a:cubicBezTo>
                  <a:cubicBezTo>
                    <a:pt x="2420" y="1195"/>
                    <a:pt x="2455" y="1192"/>
                    <a:pt x="2476" y="1181"/>
                  </a:cubicBezTo>
                  <a:cubicBezTo>
                    <a:pt x="2496" y="1170"/>
                    <a:pt x="2515" y="1194"/>
                    <a:pt x="2530" y="1208"/>
                  </a:cubicBezTo>
                  <a:cubicBezTo>
                    <a:pt x="2546" y="1222"/>
                    <a:pt x="2473" y="1245"/>
                    <a:pt x="2479" y="1233"/>
                  </a:cubicBezTo>
                  <a:cubicBezTo>
                    <a:pt x="2485" y="1220"/>
                    <a:pt x="2435" y="1183"/>
                    <a:pt x="2390" y="1200"/>
                  </a:cubicBezTo>
                  <a:cubicBezTo>
                    <a:pt x="2345" y="1217"/>
                    <a:pt x="2376" y="1244"/>
                    <a:pt x="2381" y="1259"/>
                  </a:cubicBezTo>
                  <a:cubicBezTo>
                    <a:pt x="2385" y="1275"/>
                    <a:pt x="2340" y="1290"/>
                    <a:pt x="2298" y="1276"/>
                  </a:cubicBezTo>
                  <a:cubicBezTo>
                    <a:pt x="2256" y="1262"/>
                    <a:pt x="2268" y="1286"/>
                    <a:pt x="2251" y="1286"/>
                  </a:cubicBezTo>
                  <a:cubicBezTo>
                    <a:pt x="2234" y="1286"/>
                    <a:pt x="2215" y="1312"/>
                    <a:pt x="2231" y="1329"/>
                  </a:cubicBezTo>
                  <a:cubicBezTo>
                    <a:pt x="2246" y="1346"/>
                    <a:pt x="2281" y="1331"/>
                    <a:pt x="2309" y="1332"/>
                  </a:cubicBezTo>
                  <a:cubicBezTo>
                    <a:pt x="2337" y="1334"/>
                    <a:pt x="2340" y="1342"/>
                    <a:pt x="2343" y="1326"/>
                  </a:cubicBezTo>
                  <a:cubicBezTo>
                    <a:pt x="2346" y="1311"/>
                    <a:pt x="2376" y="1318"/>
                    <a:pt x="2396" y="1323"/>
                  </a:cubicBezTo>
                  <a:cubicBezTo>
                    <a:pt x="2416" y="1328"/>
                    <a:pt x="2412" y="1356"/>
                    <a:pt x="2437" y="1359"/>
                  </a:cubicBezTo>
                  <a:cubicBezTo>
                    <a:pt x="2462" y="1362"/>
                    <a:pt x="2441" y="1387"/>
                    <a:pt x="2457" y="1404"/>
                  </a:cubicBezTo>
                  <a:cubicBezTo>
                    <a:pt x="2473" y="1421"/>
                    <a:pt x="2522" y="1412"/>
                    <a:pt x="2541" y="1431"/>
                  </a:cubicBezTo>
                  <a:cubicBezTo>
                    <a:pt x="2560" y="1449"/>
                    <a:pt x="2639" y="1487"/>
                    <a:pt x="2650" y="1473"/>
                  </a:cubicBezTo>
                  <a:cubicBezTo>
                    <a:pt x="2663" y="1457"/>
                    <a:pt x="2582" y="1385"/>
                    <a:pt x="2558" y="1379"/>
                  </a:cubicBezTo>
                  <a:cubicBezTo>
                    <a:pt x="2535" y="1373"/>
                    <a:pt x="2582" y="1365"/>
                    <a:pt x="2611" y="1389"/>
                  </a:cubicBezTo>
                  <a:cubicBezTo>
                    <a:pt x="2641" y="1412"/>
                    <a:pt x="2685" y="1423"/>
                    <a:pt x="2707" y="1395"/>
                  </a:cubicBezTo>
                  <a:cubicBezTo>
                    <a:pt x="2728" y="1367"/>
                    <a:pt x="2688" y="1375"/>
                    <a:pt x="2688" y="1354"/>
                  </a:cubicBezTo>
                  <a:cubicBezTo>
                    <a:pt x="2688" y="1334"/>
                    <a:pt x="2674" y="1306"/>
                    <a:pt x="2652" y="1306"/>
                  </a:cubicBezTo>
                  <a:cubicBezTo>
                    <a:pt x="2630" y="1306"/>
                    <a:pt x="2574" y="1262"/>
                    <a:pt x="2594" y="1253"/>
                  </a:cubicBezTo>
                  <a:cubicBezTo>
                    <a:pt x="2615" y="1244"/>
                    <a:pt x="2588" y="1231"/>
                    <a:pt x="2604" y="1214"/>
                  </a:cubicBezTo>
                  <a:cubicBezTo>
                    <a:pt x="2619" y="1197"/>
                    <a:pt x="2635" y="1229"/>
                    <a:pt x="2654" y="1231"/>
                  </a:cubicBezTo>
                  <a:close/>
                  <a:moveTo>
                    <a:pt x="2324" y="1156"/>
                  </a:moveTo>
                  <a:cubicBezTo>
                    <a:pt x="2343" y="1153"/>
                    <a:pt x="2340" y="1124"/>
                    <a:pt x="2329" y="1109"/>
                  </a:cubicBezTo>
                  <a:cubicBezTo>
                    <a:pt x="2321" y="1098"/>
                    <a:pt x="2301" y="1097"/>
                    <a:pt x="2284" y="1098"/>
                  </a:cubicBezTo>
                  <a:cubicBezTo>
                    <a:pt x="2267" y="1100"/>
                    <a:pt x="2237" y="1126"/>
                    <a:pt x="2253" y="1153"/>
                  </a:cubicBezTo>
                  <a:cubicBezTo>
                    <a:pt x="2268" y="1180"/>
                    <a:pt x="2306" y="1159"/>
                    <a:pt x="2324" y="1156"/>
                  </a:cubicBezTo>
                  <a:close/>
                  <a:moveTo>
                    <a:pt x="2129" y="751"/>
                  </a:moveTo>
                  <a:cubicBezTo>
                    <a:pt x="2120" y="771"/>
                    <a:pt x="2150" y="771"/>
                    <a:pt x="2151" y="794"/>
                  </a:cubicBezTo>
                  <a:cubicBezTo>
                    <a:pt x="2153" y="818"/>
                    <a:pt x="2182" y="825"/>
                    <a:pt x="2204" y="811"/>
                  </a:cubicBezTo>
                  <a:cubicBezTo>
                    <a:pt x="2226" y="797"/>
                    <a:pt x="2288" y="816"/>
                    <a:pt x="2288" y="797"/>
                  </a:cubicBezTo>
                  <a:cubicBezTo>
                    <a:pt x="2288" y="780"/>
                    <a:pt x="2223" y="749"/>
                    <a:pt x="2200" y="754"/>
                  </a:cubicBezTo>
                  <a:cubicBezTo>
                    <a:pt x="2176" y="758"/>
                    <a:pt x="2139" y="730"/>
                    <a:pt x="2129" y="751"/>
                  </a:cubicBezTo>
                  <a:close/>
                  <a:moveTo>
                    <a:pt x="2714" y="2078"/>
                  </a:moveTo>
                  <a:cubicBezTo>
                    <a:pt x="2717" y="2091"/>
                    <a:pt x="2808" y="2128"/>
                    <a:pt x="2811" y="2111"/>
                  </a:cubicBezTo>
                  <a:cubicBezTo>
                    <a:pt x="2814" y="2094"/>
                    <a:pt x="2712" y="2067"/>
                    <a:pt x="2714" y="2078"/>
                  </a:cubicBezTo>
                  <a:close/>
                  <a:moveTo>
                    <a:pt x="3110" y="2171"/>
                  </a:moveTo>
                  <a:cubicBezTo>
                    <a:pt x="3104" y="2183"/>
                    <a:pt x="3094" y="2163"/>
                    <a:pt x="3108" y="2152"/>
                  </a:cubicBezTo>
                  <a:cubicBezTo>
                    <a:pt x="3122" y="2142"/>
                    <a:pt x="3106" y="2138"/>
                    <a:pt x="3093" y="2144"/>
                  </a:cubicBezTo>
                  <a:cubicBezTo>
                    <a:pt x="3081" y="2150"/>
                    <a:pt x="3084" y="2116"/>
                    <a:pt x="3096" y="2110"/>
                  </a:cubicBezTo>
                  <a:cubicBezTo>
                    <a:pt x="3107" y="2104"/>
                    <a:pt x="3067" y="2091"/>
                    <a:pt x="3067" y="2103"/>
                  </a:cubicBezTo>
                  <a:cubicBezTo>
                    <a:pt x="3067" y="2114"/>
                    <a:pt x="3039" y="2107"/>
                    <a:pt x="3036" y="2096"/>
                  </a:cubicBezTo>
                  <a:cubicBezTo>
                    <a:pt x="3033" y="2086"/>
                    <a:pt x="3013" y="2083"/>
                    <a:pt x="3021" y="2076"/>
                  </a:cubicBezTo>
                  <a:cubicBezTo>
                    <a:pt x="3028" y="2068"/>
                    <a:pt x="2997" y="2064"/>
                    <a:pt x="2994" y="2077"/>
                  </a:cubicBezTo>
                  <a:cubicBezTo>
                    <a:pt x="2990" y="2089"/>
                    <a:pt x="2981" y="2068"/>
                    <a:pt x="2997" y="2052"/>
                  </a:cubicBezTo>
                  <a:cubicBezTo>
                    <a:pt x="3012" y="2035"/>
                    <a:pt x="3007" y="2020"/>
                    <a:pt x="3022" y="2012"/>
                  </a:cubicBezTo>
                  <a:cubicBezTo>
                    <a:pt x="3036" y="2004"/>
                    <a:pt x="3021" y="1994"/>
                    <a:pt x="3005" y="2001"/>
                  </a:cubicBezTo>
                  <a:cubicBezTo>
                    <a:pt x="2989" y="2007"/>
                    <a:pt x="2948" y="2064"/>
                    <a:pt x="2948" y="2080"/>
                  </a:cubicBezTo>
                  <a:cubicBezTo>
                    <a:pt x="2948" y="2095"/>
                    <a:pt x="2947" y="2114"/>
                    <a:pt x="2932" y="2113"/>
                  </a:cubicBezTo>
                  <a:cubicBezTo>
                    <a:pt x="2918" y="2112"/>
                    <a:pt x="2901" y="2125"/>
                    <a:pt x="2912" y="2134"/>
                  </a:cubicBezTo>
                  <a:cubicBezTo>
                    <a:pt x="2924" y="2142"/>
                    <a:pt x="2882" y="2166"/>
                    <a:pt x="2902" y="2176"/>
                  </a:cubicBezTo>
                  <a:cubicBezTo>
                    <a:pt x="2916" y="2184"/>
                    <a:pt x="2937" y="2173"/>
                    <a:pt x="2956" y="2175"/>
                  </a:cubicBezTo>
                  <a:cubicBezTo>
                    <a:pt x="2975" y="2177"/>
                    <a:pt x="2990" y="2178"/>
                    <a:pt x="3006" y="2167"/>
                  </a:cubicBezTo>
                  <a:cubicBezTo>
                    <a:pt x="3022" y="2156"/>
                    <a:pt x="3022" y="2177"/>
                    <a:pt x="3038" y="2175"/>
                  </a:cubicBezTo>
                  <a:cubicBezTo>
                    <a:pt x="3055" y="2173"/>
                    <a:pt x="3029" y="2189"/>
                    <a:pt x="3030" y="2200"/>
                  </a:cubicBezTo>
                  <a:cubicBezTo>
                    <a:pt x="3031" y="2212"/>
                    <a:pt x="3048" y="2194"/>
                    <a:pt x="3060" y="2188"/>
                  </a:cubicBezTo>
                  <a:cubicBezTo>
                    <a:pt x="3073" y="2182"/>
                    <a:pt x="3088" y="2188"/>
                    <a:pt x="3082" y="2198"/>
                  </a:cubicBezTo>
                  <a:cubicBezTo>
                    <a:pt x="3076" y="2209"/>
                    <a:pt x="3116" y="2219"/>
                    <a:pt x="3126" y="2202"/>
                  </a:cubicBezTo>
                  <a:cubicBezTo>
                    <a:pt x="3135" y="2186"/>
                    <a:pt x="3116" y="2160"/>
                    <a:pt x="3110" y="2171"/>
                  </a:cubicBezTo>
                  <a:close/>
                  <a:moveTo>
                    <a:pt x="290" y="1885"/>
                  </a:moveTo>
                  <a:cubicBezTo>
                    <a:pt x="262" y="1900"/>
                    <a:pt x="330" y="1971"/>
                    <a:pt x="344" y="1962"/>
                  </a:cubicBezTo>
                  <a:cubicBezTo>
                    <a:pt x="353" y="1956"/>
                    <a:pt x="327" y="1926"/>
                    <a:pt x="327" y="1907"/>
                  </a:cubicBezTo>
                  <a:cubicBezTo>
                    <a:pt x="327" y="1889"/>
                    <a:pt x="318" y="1870"/>
                    <a:pt x="290" y="1885"/>
                  </a:cubicBezTo>
                  <a:close/>
                  <a:moveTo>
                    <a:pt x="2861" y="2240"/>
                  </a:moveTo>
                  <a:cubicBezTo>
                    <a:pt x="2850" y="2242"/>
                    <a:pt x="2859" y="2225"/>
                    <a:pt x="2860" y="2216"/>
                  </a:cubicBezTo>
                  <a:cubicBezTo>
                    <a:pt x="2862" y="2208"/>
                    <a:pt x="2837" y="2220"/>
                    <a:pt x="2836" y="2230"/>
                  </a:cubicBezTo>
                  <a:cubicBezTo>
                    <a:pt x="2835" y="2240"/>
                    <a:pt x="2818" y="2244"/>
                    <a:pt x="2818" y="2251"/>
                  </a:cubicBezTo>
                  <a:cubicBezTo>
                    <a:pt x="2818" y="2269"/>
                    <a:pt x="2816" y="2259"/>
                    <a:pt x="2803" y="2265"/>
                  </a:cubicBezTo>
                  <a:cubicBezTo>
                    <a:pt x="2791" y="2272"/>
                    <a:pt x="2742" y="2265"/>
                    <a:pt x="2741" y="2254"/>
                  </a:cubicBezTo>
                  <a:cubicBezTo>
                    <a:pt x="2739" y="2244"/>
                    <a:pt x="2704" y="2238"/>
                    <a:pt x="2703" y="2223"/>
                  </a:cubicBezTo>
                  <a:cubicBezTo>
                    <a:pt x="2701" y="2208"/>
                    <a:pt x="2684" y="2204"/>
                    <a:pt x="2698" y="2187"/>
                  </a:cubicBezTo>
                  <a:cubicBezTo>
                    <a:pt x="2712" y="2171"/>
                    <a:pt x="2696" y="2163"/>
                    <a:pt x="2682" y="2176"/>
                  </a:cubicBezTo>
                  <a:cubicBezTo>
                    <a:pt x="2669" y="2188"/>
                    <a:pt x="2661" y="2169"/>
                    <a:pt x="2679" y="2162"/>
                  </a:cubicBezTo>
                  <a:cubicBezTo>
                    <a:pt x="2697" y="2155"/>
                    <a:pt x="2731" y="2148"/>
                    <a:pt x="2714" y="2116"/>
                  </a:cubicBezTo>
                  <a:cubicBezTo>
                    <a:pt x="2696" y="2085"/>
                    <a:pt x="2589" y="2126"/>
                    <a:pt x="2561" y="2141"/>
                  </a:cubicBezTo>
                  <a:cubicBezTo>
                    <a:pt x="2534" y="2157"/>
                    <a:pt x="2500" y="2207"/>
                    <a:pt x="2485" y="2207"/>
                  </a:cubicBezTo>
                  <a:cubicBezTo>
                    <a:pt x="2470" y="2207"/>
                    <a:pt x="2511" y="2180"/>
                    <a:pt x="2517" y="2170"/>
                  </a:cubicBezTo>
                  <a:cubicBezTo>
                    <a:pt x="2523" y="2160"/>
                    <a:pt x="2515" y="2150"/>
                    <a:pt x="2524" y="2154"/>
                  </a:cubicBezTo>
                  <a:cubicBezTo>
                    <a:pt x="2533" y="2158"/>
                    <a:pt x="2557" y="2120"/>
                    <a:pt x="2573" y="2108"/>
                  </a:cubicBezTo>
                  <a:cubicBezTo>
                    <a:pt x="2590" y="2095"/>
                    <a:pt x="2607" y="2107"/>
                    <a:pt x="2610" y="2097"/>
                  </a:cubicBezTo>
                  <a:cubicBezTo>
                    <a:pt x="2612" y="2087"/>
                    <a:pt x="2620" y="2080"/>
                    <a:pt x="2636" y="2066"/>
                  </a:cubicBezTo>
                  <a:cubicBezTo>
                    <a:pt x="2651" y="2052"/>
                    <a:pt x="2838" y="2054"/>
                    <a:pt x="2856" y="2055"/>
                  </a:cubicBezTo>
                  <a:cubicBezTo>
                    <a:pt x="2873" y="2056"/>
                    <a:pt x="2909" y="2031"/>
                    <a:pt x="2919" y="2016"/>
                  </a:cubicBezTo>
                  <a:cubicBezTo>
                    <a:pt x="2929" y="2000"/>
                    <a:pt x="2942" y="2000"/>
                    <a:pt x="2967" y="2002"/>
                  </a:cubicBezTo>
                  <a:cubicBezTo>
                    <a:pt x="2992" y="2003"/>
                    <a:pt x="3004" y="1981"/>
                    <a:pt x="3016" y="1972"/>
                  </a:cubicBezTo>
                  <a:cubicBezTo>
                    <a:pt x="3029" y="1963"/>
                    <a:pt x="3024" y="1960"/>
                    <a:pt x="3013" y="1957"/>
                  </a:cubicBezTo>
                  <a:cubicBezTo>
                    <a:pt x="3002" y="1955"/>
                    <a:pt x="2992" y="1948"/>
                    <a:pt x="3003" y="1947"/>
                  </a:cubicBezTo>
                  <a:cubicBezTo>
                    <a:pt x="3014" y="1946"/>
                    <a:pt x="3019" y="1940"/>
                    <a:pt x="3024" y="1926"/>
                  </a:cubicBezTo>
                  <a:cubicBezTo>
                    <a:pt x="3029" y="1912"/>
                    <a:pt x="3020" y="1918"/>
                    <a:pt x="3005" y="1899"/>
                  </a:cubicBezTo>
                  <a:cubicBezTo>
                    <a:pt x="2990" y="1879"/>
                    <a:pt x="2983" y="1905"/>
                    <a:pt x="2968" y="1903"/>
                  </a:cubicBezTo>
                  <a:cubicBezTo>
                    <a:pt x="2953" y="1902"/>
                    <a:pt x="2978" y="1883"/>
                    <a:pt x="2966" y="1875"/>
                  </a:cubicBezTo>
                  <a:cubicBezTo>
                    <a:pt x="2953" y="1868"/>
                    <a:pt x="2930" y="1873"/>
                    <a:pt x="2911" y="1889"/>
                  </a:cubicBezTo>
                  <a:cubicBezTo>
                    <a:pt x="2892" y="1904"/>
                    <a:pt x="2894" y="1888"/>
                    <a:pt x="2877" y="1903"/>
                  </a:cubicBezTo>
                  <a:cubicBezTo>
                    <a:pt x="2861" y="1919"/>
                    <a:pt x="2861" y="1896"/>
                    <a:pt x="2869" y="1889"/>
                  </a:cubicBezTo>
                  <a:cubicBezTo>
                    <a:pt x="2877" y="1883"/>
                    <a:pt x="2882" y="1890"/>
                    <a:pt x="2889" y="1881"/>
                  </a:cubicBezTo>
                  <a:cubicBezTo>
                    <a:pt x="2896" y="1871"/>
                    <a:pt x="2903" y="1881"/>
                    <a:pt x="2921" y="1869"/>
                  </a:cubicBezTo>
                  <a:cubicBezTo>
                    <a:pt x="2939" y="1857"/>
                    <a:pt x="2955" y="1863"/>
                    <a:pt x="2960" y="1854"/>
                  </a:cubicBezTo>
                  <a:cubicBezTo>
                    <a:pt x="2966" y="1846"/>
                    <a:pt x="2951" y="1834"/>
                    <a:pt x="2934" y="1838"/>
                  </a:cubicBezTo>
                  <a:cubicBezTo>
                    <a:pt x="2917" y="1842"/>
                    <a:pt x="2905" y="1814"/>
                    <a:pt x="2895" y="1822"/>
                  </a:cubicBezTo>
                  <a:cubicBezTo>
                    <a:pt x="2884" y="1830"/>
                    <a:pt x="2886" y="1811"/>
                    <a:pt x="2873" y="1818"/>
                  </a:cubicBezTo>
                  <a:cubicBezTo>
                    <a:pt x="2861" y="1826"/>
                    <a:pt x="2854" y="1816"/>
                    <a:pt x="2849" y="1801"/>
                  </a:cubicBezTo>
                  <a:cubicBezTo>
                    <a:pt x="2843" y="1786"/>
                    <a:pt x="2810" y="1762"/>
                    <a:pt x="2789" y="1756"/>
                  </a:cubicBezTo>
                  <a:cubicBezTo>
                    <a:pt x="2769" y="1750"/>
                    <a:pt x="2782" y="1739"/>
                    <a:pt x="2793" y="1747"/>
                  </a:cubicBezTo>
                  <a:cubicBezTo>
                    <a:pt x="2804" y="1754"/>
                    <a:pt x="2817" y="1739"/>
                    <a:pt x="2821" y="1731"/>
                  </a:cubicBezTo>
                  <a:cubicBezTo>
                    <a:pt x="2826" y="1723"/>
                    <a:pt x="2813" y="1716"/>
                    <a:pt x="2807" y="1715"/>
                  </a:cubicBezTo>
                  <a:cubicBezTo>
                    <a:pt x="2801" y="1715"/>
                    <a:pt x="2801" y="1704"/>
                    <a:pt x="2803" y="1697"/>
                  </a:cubicBezTo>
                  <a:cubicBezTo>
                    <a:pt x="2804" y="1689"/>
                    <a:pt x="2781" y="1679"/>
                    <a:pt x="2780" y="1671"/>
                  </a:cubicBezTo>
                  <a:cubicBezTo>
                    <a:pt x="2779" y="1663"/>
                    <a:pt x="2766" y="1658"/>
                    <a:pt x="2767" y="1651"/>
                  </a:cubicBezTo>
                  <a:cubicBezTo>
                    <a:pt x="2767" y="1644"/>
                    <a:pt x="2753" y="1634"/>
                    <a:pt x="2753" y="1624"/>
                  </a:cubicBezTo>
                  <a:cubicBezTo>
                    <a:pt x="2753" y="1615"/>
                    <a:pt x="2730" y="1596"/>
                    <a:pt x="2729" y="1585"/>
                  </a:cubicBezTo>
                  <a:cubicBezTo>
                    <a:pt x="2728" y="1574"/>
                    <a:pt x="2716" y="1566"/>
                    <a:pt x="2711" y="1553"/>
                  </a:cubicBezTo>
                  <a:cubicBezTo>
                    <a:pt x="2707" y="1540"/>
                    <a:pt x="2700" y="1546"/>
                    <a:pt x="2696" y="1565"/>
                  </a:cubicBezTo>
                  <a:cubicBezTo>
                    <a:pt x="2691" y="1584"/>
                    <a:pt x="2675" y="1583"/>
                    <a:pt x="2679" y="1589"/>
                  </a:cubicBezTo>
                  <a:cubicBezTo>
                    <a:pt x="2689" y="1602"/>
                    <a:pt x="2682" y="1602"/>
                    <a:pt x="2675" y="1610"/>
                  </a:cubicBezTo>
                  <a:cubicBezTo>
                    <a:pt x="2668" y="1618"/>
                    <a:pt x="2679" y="1630"/>
                    <a:pt x="2668" y="1630"/>
                  </a:cubicBezTo>
                  <a:cubicBezTo>
                    <a:pt x="2656" y="1630"/>
                    <a:pt x="2661" y="1654"/>
                    <a:pt x="2655" y="1643"/>
                  </a:cubicBezTo>
                  <a:cubicBezTo>
                    <a:pt x="2649" y="1632"/>
                    <a:pt x="2634" y="1635"/>
                    <a:pt x="2634" y="1646"/>
                  </a:cubicBezTo>
                  <a:cubicBezTo>
                    <a:pt x="2634" y="1657"/>
                    <a:pt x="2609" y="1667"/>
                    <a:pt x="2599" y="1666"/>
                  </a:cubicBezTo>
                  <a:cubicBezTo>
                    <a:pt x="2589" y="1665"/>
                    <a:pt x="2589" y="1644"/>
                    <a:pt x="2580" y="1651"/>
                  </a:cubicBezTo>
                  <a:cubicBezTo>
                    <a:pt x="2572" y="1657"/>
                    <a:pt x="2573" y="1633"/>
                    <a:pt x="2560" y="1634"/>
                  </a:cubicBezTo>
                  <a:cubicBezTo>
                    <a:pt x="2547" y="1634"/>
                    <a:pt x="2537" y="1633"/>
                    <a:pt x="2541" y="1621"/>
                  </a:cubicBezTo>
                  <a:cubicBezTo>
                    <a:pt x="2545" y="1609"/>
                    <a:pt x="2519" y="1604"/>
                    <a:pt x="2527" y="1597"/>
                  </a:cubicBezTo>
                  <a:cubicBezTo>
                    <a:pt x="2536" y="1590"/>
                    <a:pt x="2525" y="1577"/>
                    <a:pt x="2523" y="1557"/>
                  </a:cubicBezTo>
                  <a:cubicBezTo>
                    <a:pt x="2522" y="1537"/>
                    <a:pt x="2535" y="1535"/>
                    <a:pt x="2535" y="1527"/>
                  </a:cubicBezTo>
                  <a:cubicBezTo>
                    <a:pt x="2535" y="1520"/>
                    <a:pt x="2526" y="1520"/>
                    <a:pt x="2516" y="1526"/>
                  </a:cubicBezTo>
                  <a:cubicBezTo>
                    <a:pt x="2507" y="1532"/>
                    <a:pt x="2507" y="1517"/>
                    <a:pt x="2497" y="1518"/>
                  </a:cubicBezTo>
                  <a:cubicBezTo>
                    <a:pt x="2487" y="1519"/>
                    <a:pt x="2456" y="1517"/>
                    <a:pt x="2455" y="1503"/>
                  </a:cubicBezTo>
                  <a:cubicBezTo>
                    <a:pt x="2453" y="1489"/>
                    <a:pt x="2443" y="1496"/>
                    <a:pt x="2438" y="1483"/>
                  </a:cubicBezTo>
                  <a:cubicBezTo>
                    <a:pt x="2434" y="1470"/>
                    <a:pt x="2421" y="1480"/>
                    <a:pt x="2421" y="1470"/>
                  </a:cubicBezTo>
                  <a:cubicBezTo>
                    <a:pt x="2421" y="1461"/>
                    <a:pt x="2416" y="1457"/>
                    <a:pt x="2406" y="1456"/>
                  </a:cubicBezTo>
                  <a:cubicBezTo>
                    <a:pt x="2397" y="1456"/>
                    <a:pt x="2394" y="1446"/>
                    <a:pt x="2381" y="1444"/>
                  </a:cubicBezTo>
                  <a:cubicBezTo>
                    <a:pt x="2369" y="1442"/>
                    <a:pt x="2353" y="1453"/>
                    <a:pt x="2346" y="1456"/>
                  </a:cubicBezTo>
                  <a:cubicBezTo>
                    <a:pt x="2339" y="1459"/>
                    <a:pt x="2321" y="1445"/>
                    <a:pt x="2314" y="1450"/>
                  </a:cubicBezTo>
                  <a:cubicBezTo>
                    <a:pt x="2307" y="1456"/>
                    <a:pt x="2306" y="1446"/>
                    <a:pt x="2286" y="1441"/>
                  </a:cubicBezTo>
                  <a:cubicBezTo>
                    <a:pt x="2267" y="1435"/>
                    <a:pt x="2241" y="1434"/>
                    <a:pt x="2239" y="1441"/>
                  </a:cubicBezTo>
                  <a:cubicBezTo>
                    <a:pt x="2238" y="1448"/>
                    <a:pt x="2222" y="1450"/>
                    <a:pt x="2225" y="1467"/>
                  </a:cubicBezTo>
                  <a:cubicBezTo>
                    <a:pt x="2227" y="1483"/>
                    <a:pt x="2243" y="1480"/>
                    <a:pt x="2247" y="1491"/>
                  </a:cubicBezTo>
                  <a:cubicBezTo>
                    <a:pt x="2251" y="1502"/>
                    <a:pt x="2239" y="1498"/>
                    <a:pt x="2239" y="1508"/>
                  </a:cubicBezTo>
                  <a:cubicBezTo>
                    <a:pt x="2238" y="1518"/>
                    <a:pt x="2228" y="1517"/>
                    <a:pt x="2228" y="1524"/>
                  </a:cubicBezTo>
                  <a:cubicBezTo>
                    <a:pt x="2228" y="1531"/>
                    <a:pt x="2235" y="1530"/>
                    <a:pt x="2239" y="1544"/>
                  </a:cubicBezTo>
                  <a:cubicBezTo>
                    <a:pt x="2242" y="1558"/>
                    <a:pt x="2250" y="1557"/>
                    <a:pt x="2253" y="1576"/>
                  </a:cubicBezTo>
                  <a:cubicBezTo>
                    <a:pt x="2255" y="1595"/>
                    <a:pt x="2246" y="1591"/>
                    <a:pt x="2239" y="1593"/>
                  </a:cubicBezTo>
                  <a:cubicBezTo>
                    <a:pt x="2231" y="1595"/>
                    <a:pt x="2239" y="1605"/>
                    <a:pt x="2228" y="1617"/>
                  </a:cubicBezTo>
                  <a:cubicBezTo>
                    <a:pt x="2217" y="1630"/>
                    <a:pt x="2208" y="1643"/>
                    <a:pt x="2217" y="1651"/>
                  </a:cubicBezTo>
                  <a:cubicBezTo>
                    <a:pt x="2225" y="1658"/>
                    <a:pt x="2257" y="1672"/>
                    <a:pt x="2270" y="1693"/>
                  </a:cubicBezTo>
                  <a:cubicBezTo>
                    <a:pt x="2282" y="1714"/>
                    <a:pt x="2281" y="1747"/>
                    <a:pt x="2278" y="1770"/>
                  </a:cubicBezTo>
                  <a:cubicBezTo>
                    <a:pt x="2274" y="1793"/>
                    <a:pt x="2247" y="1799"/>
                    <a:pt x="2228" y="1819"/>
                  </a:cubicBezTo>
                  <a:cubicBezTo>
                    <a:pt x="2208" y="1839"/>
                    <a:pt x="2188" y="1836"/>
                    <a:pt x="2178" y="1837"/>
                  </a:cubicBezTo>
                  <a:cubicBezTo>
                    <a:pt x="2169" y="1838"/>
                    <a:pt x="2175" y="1857"/>
                    <a:pt x="2188" y="1871"/>
                  </a:cubicBezTo>
                  <a:cubicBezTo>
                    <a:pt x="2201" y="1886"/>
                    <a:pt x="2190" y="1891"/>
                    <a:pt x="2197" y="1907"/>
                  </a:cubicBezTo>
                  <a:cubicBezTo>
                    <a:pt x="2204" y="1922"/>
                    <a:pt x="2197" y="1935"/>
                    <a:pt x="2207" y="1949"/>
                  </a:cubicBezTo>
                  <a:cubicBezTo>
                    <a:pt x="2217" y="1963"/>
                    <a:pt x="2211" y="1968"/>
                    <a:pt x="2200" y="1978"/>
                  </a:cubicBezTo>
                  <a:cubicBezTo>
                    <a:pt x="2188" y="1988"/>
                    <a:pt x="2204" y="1983"/>
                    <a:pt x="2205" y="1996"/>
                  </a:cubicBezTo>
                  <a:cubicBezTo>
                    <a:pt x="2206" y="2010"/>
                    <a:pt x="2200" y="2002"/>
                    <a:pt x="2189" y="1995"/>
                  </a:cubicBezTo>
                  <a:cubicBezTo>
                    <a:pt x="2179" y="1988"/>
                    <a:pt x="2170" y="2008"/>
                    <a:pt x="2170" y="2017"/>
                  </a:cubicBezTo>
                  <a:cubicBezTo>
                    <a:pt x="2170" y="2025"/>
                    <a:pt x="2146" y="2005"/>
                    <a:pt x="2140" y="2006"/>
                  </a:cubicBezTo>
                  <a:cubicBezTo>
                    <a:pt x="2135" y="2006"/>
                    <a:pt x="2142" y="1992"/>
                    <a:pt x="2128" y="1981"/>
                  </a:cubicBezTo>
                  <a:cubicBezTo>
                    <a:pt x="2114" y="1971"/>
                    <a:pt x="2103" y="1968"/>
                    <a:pt x="2103" y="1957"/>
                  </a:cubicBezTo>
                  <a:cubicBezTo>
                    <a:pt x="2103" y="1946"/>
                    <a:pt x="2079" y="1939"/>
                    <a:pt x="2079" y="1926"/>
                  </a:cubicBezTo>
                  <a:cubicBezTo>
                    <a:pt x="2079" y="1914"/>
                    <a:pt x="2082" y="1882"/>
                    <a:pt x="2076" y="1872"/>
                  </a:cubicBezTo>
                  <a:cubicBezTo>
                    <a:pt x="2071" y="1863"/>
                    <a:pt x="2076" y="1853"/>
                    <a:pt x="2080" y="1844"/>
                  </a:cubicBezTo>
                  <a:cubicBezTo>
                    <a:pt x="2085" y="1836"/>
                    <a:pt x="2075" y="1822"/>
                    <a:pt x="2061" y="1822"/>
                  </a:cubicBezTo>
                  <a:cubicBezTo>
                    <a:pt x="2047" y="1822"/>
                    <a:pt x="2027" y="1818"/>
                    <a:pt x="2008" y="1819"/>
                  </a:cubicBezTo>
                  <a:cubicBezTo>
                    <a:pt x="1988" y="1821"/>
                    <a:pt x="1977" y="1818"/>
                    <a:pt x="1971" y="1812"/>
                  </a:cubicBezTo>
                  <a:cubicBezTo>
                    <a:pt x="1965" y="1807"/>
                    <a:pt x="1947" y="1795"/>
                    <a:pt x="1923" y="1789"/>
                  </a:cubicBezTo>
                  <a:cubicBezTo>
                    <a:pt x="1898" y="1783"/>
                    <a:pt x="1888" y="1770"/>
                    <a:pt x="1885" y="1763"/>
                  </a:cubicBezTo>
                  <a:cubicBezTo>
                    <a:pt x="1883" y="1756"/>
                    <a:pt x="1859" y="1751"/>
                    <a:pt x="1853" y="1744"/>
                  </a:cubicBezTo>
                  <a:cubicBezTo>
                    <a:pt x="1848" y="1736"/>
                    <a:pt x="1824" y="1733"/>
                    <a:pt x="1815" y="1734"/>
                  </a:cubicBezTo>
                  <a:cubicBezTo>
                    <a:pt x="1806" y="1736"/>
                    <a:pt x="1782" y="1715"/>
                    <a:pt x="1768" y="1715"/>
                  </a:cubicBezTo>
                  <a:cubicBezTo>
                    <a:pt x="1754" y="1716"/>
                    <a:pt x="1721" y="1730"/>
                    <a:pt x="1716" y="1731"/>
                  </a:cubicBezTo>
                  <a:cubicBezTo>
                    <a:pt x="1710" y="1732"/>
                    <a:pt x="1717" y="1719"/>
                    <a:pt x="1721" y="1714"/>
                  </a:cubicBezTo>
                  <a:cubicBezTo>
                    <a:pt x="1725" y="1708"/>
                    <a:pt x="1709" y="1685"/>
                    <a:pt x="1705" y="1669"/>
                  </a:cubicBezTo>
                  <a:cubicBezTo>
                    <a:pt x="1701" y="1654"/>
                    <a:pt x="1696" y="1637"/>
                    <a:pt x="1679" y="1639"/>
                  </a:cubicBezTo>
                  <a:cubicBezTo>
                    <a:pt x="1663" y="1641"/>
                    <a:pt x="1645" y="1633"/>
                    <a:pt x="1640" y="1630"/>
                  </a:cubicBezTo>
                  <a:cubicBezTo>
                    <a:pt x="1636" y="1626"/>
                    <a:pt x="1635" y="1582"/>
                    <a:pt x="1639" y="1563"/>
                  </a:cubicBezTo>
                  <a:cubicBezTo>
                    <a:pt x="1643" y="1545"/>
                    <a:pt x="1663" y="1517"/>
                    <a:pt x="1663" y="1505"/>
                  </a:cubicBezTo>
                  <a:cubicBezTo>
                    <a:pt x="1663" y="1493"/>
                    <a:pt x="1676" y="1488"/>
                    <a:pt x="1688" y="1485"/>
                  </a:cubicBezTo>
                  <a:cubicBezTo>
                    <a:pt x="1700" y="1481"/>
                    <a:pt x="1690" y="1459"/>
                    <a:pt x="1702" y="1457"/>
                  </a:cubicBezTo>
                  <a:cubicBezTo>
                    <a:pt x="1714" y="1456"/>
                    <a:pt x="1714" y="1451"/>
                    <a:pt x="1717" y="1442"/>
                  </a:cubicBezTo>
                  <a:cubicBezTo>
                    <a:pt x="1719" y="1432"/>
                    <a:pt x="1733" y="1439"/>
                    <a:pt x="1725" y="1431"/>
                  </a:cubicBezTo>
                  <a:cubicBezTo>
                    <a:pt x="1717" y="1423"/>
                    <a:pt x="1724" y="1421"/>
                    <a:pt x="1742" y="1421"/>
                  </a:cubicBezTo>
                  <a:cubicBezTo>
                    <a:pt x="1760" y="1421"/>
                    <a:pt x="1786" y="1414"/>
                    <a:pt x="1782" y="1396"/>
                  </a:cubicBezTo>
                  <a:cubicBezTo>
                    <a:pt x="1778" y="1378"/>
                    <a:pt x="1732" y="1392"/>
                    <a:pt x="1732" y="1377"/>
                  </a:cubicBezTo>
                  <a:cubicBezTo>
                    <a:pt x="1732" y="1362"/>
                    <a:pt x="1672" y="1361"/>
                    <a:pt x="1676" y="1353"/>
                  </a:cubicBezTo>
                  <a:cubicBezTo>
                    <a:pt x="1680" y="1344"/>
                    <a:pt x="1735" y="1359"/>
                    <a:pt x="1756" y="1367"/>
                  </a:cubicBezTo>
                  <a:cubicBezTo>
                    <a:pt x="1776" y="1375"/>
                    <a:pt x="1781" y="1374"/>
                    <a:pt x="1798" y="1373"/>
                  </a:cubicBezTo>
                  <a:cubicBezTo>
                    <a:pt x="1814" y="1372"/>
                    <a:pt x="1803" y="1351"/>
                    <a:pt x="1806" y="1343"/>
                  </a:cubicBezTo>
                  <a:cubicBezTo>
                    <a:pt x="1810" y="1334"/>
                    <a:pt x="1841" y="1356"/>
                    <a:pt x="1859" y="1351"/>
                  </a:cubicBezTo>
                  <a:cubicBezTo>
                    <a:pt x="1877" y="1346"/>
                    <a:pt x="1894" y="1310"/>
                    <a:pt x="1909" y="1300"/>
                  </a:cubicBezTo>
                  <a:cubicBezTo>
                    <a:pt x="1923" y="1290"/>
                    <a:pt x="1910" y="1280"/>
                    <a:pt x="1881" y="1283"/>
                  </a:cubicBezTo>
                  <a:cubicBezTo>
                    <a:pt x="1852" y="1285"/>
                    <a:pt x="1836" y="1274"/>
                    <a:pt x="1820" y="1262"/>
                  </a:cubicBezTo>
                  <a:cubicBezTo>
                    <a:pt x="1805" y="1251"/>
                    <a:pt x="1806" y="1241"/>
                    <a:pt x="1823" y="1243"/>
                  </a:cubicBezTo>
                  <a:cubicBezTo>
                    <a:pt x="1839" y="1244"/>
                    <a:pt x="1878" y="1276"/>
                    <a:pt x="1893" y="1277"/>
                  </a:cubicBezTo>
                  <a:cubicBezTo>
                    <a:pt x="1908" y="1278"/>
                    <a:pt x="1934" y="1248"/>
                    <a:pt x="1946" y="1239"/>
                  </a:cubicBezTo>
                  <a:cubicBezTo>
                    <a:pt x="1959" y="1229"/>
                    <a:pt x="1934" y="1226"/>
                    <a:pt x="1926" y="1219"/>
                  </a:cubicBezTo>
                  <a:cubicBezTo>
                    <a:pt x="1917" y="1212"/>
                    <a:pt x="1941" y="1207"/>
                    <a:pt x="1953" y="1207"/>
                  </a:cubicBezTo>
                  <a:cubicBezTo>
                    <a:pt x="1966" y="1207"/>
                    <a:pt x="1971" y="1218"/>
                    <a:pt x="1976" y="1223"/>
                  </a:cubicBezTo>
                  <a:cubicBezTo>
                    <a:pt x="1980" y="1229"/>
                    <a:pt x="2002" y="1219"/>
                    <a:pt x="2013" y="1219"/>
                  </a:cubicBezTo>
                  <a:cubicBezTo>
                    <a:pt x="2024" y="1219"/>
                    <a:pt x="2012" y="1201"/>
                    <a:pt x="1994" y="1194"/>
                  </a:cubicBezTo>
                  <a:cubicBezTo>
                    <a:pt x="1976" y="1187"/>
                    <a:pt x="1994" y="1174"/>
                    <a:pt x="2000" y="1185"/>
                  </a:cubicBezTo>
                  <a:cubicBezTo>
                    <a:pt x="2005" y="1196"/>
                    <a:pt x="2018" y="1194"/>
                    <a:pt x="2024" y="1206"/>
                  </a:cubicBezTo>
                  <a:cubicBezTo>
                    <a:pt x="2033" y="1224"/>
                    <a:pt x="2039" y="1212"/>
                    <a:pt x="2054" y="1207"/>
                  </a:cubicBezTo>
                  <a:cubicBezTo>
                    <a:pt x="2070" y="1201"/>
                    <a:pt x="2078" y="1192"/>
                    <a:pt x="2086" y="1183"/>
                  </a:cubicBezTo>
                  <a:cubicBezTo>
                    <a:pt x="2095" y="1173"/>
                    <a:pt x="2097" y="1184"/>
                    <a:pt x="2107" y="1169"/>
                  </a:cubicBezTo>
                  <a:cubicBezTo>
                    <a:pt x="2117" y="1155"/>
                    <a:pt x="2102" y="1141"/>
                    <a:pt x="2090" y="1131"/>
                  </a:cubicBezTo>
                  <a:cubicBezTo>
                    <a:pt x="2077" y="1122"/>
                    <a:pt x="2090" y="1112"/>
                    <a:pt x="2078" y="1106"/>
                  </a:cubicBezTo>
                  <a:cubicBezTo>
                    <a:pt x="2065" y="1100"/>
                    <a:pt x="2063" y="1088"/>
                    <a:pt x="2079" y="1091"/>
                  </a:cubicBezTo>
                  <a:cubicBezTo>
                    <a:pt x="2094" y="1095"/>
                    <a:pt x="2107" y="1090"/>
                    <a:pt x="2114" y="1079"/>
                  </a:cubicBezTo>
                  <a:cubicBezTo>
                    <a:pt x="2121" y="1068"/>
                    <a:pt x="2090" y="1066"/>
                    <a:pt x="2104" y="1058"/>
                  </a:cubicBezTo>
                  <a:cubicBezTo>
                    <a:pt x="2118" y="1050"/>
                    <a:pt x="2107" y="1042"/>
                    <a:pt x="2093" y="1042"/>
                  </a:cubicBezTo>
                  <a:cubicBezTo>
                    <a:pt x="2079" y="1042"/>
                    <a:pt x="2067" y="1035"/>
                    <a:pt x="2066" y="1024"/>
                  </a:cubicBezTo>
                  <a:cubicBezTo>
                    <a:pt x="2065" y="1012"/>
                    <a:pt x="2041" y="1020"/>
                    <a:pt x="2026" y="1013"/>
                  </a:cubicBezTo>
                  <a:cubicBezTo>
                    <a:pt x="2012" y="1006"/>
                    <a:pt x="1979" y="1007"/>
                    <a:pt x="1971" y="1008"/>
                  </a:cubicBezTo>
                  <a:cubicBezTo>
                    <a:pt x="1963" y="1009"/>
                    <a:pt x="1962" y="1041"/>
                    <a:pt x="1974" y="1041"/>
                  </a:cubicBezTo>
                  <a:cubicBezTo>
                    <a:pt x="1986" y="1042"/>
                    <a:pt x="1995" y="1055"/>
                    <a:pt x="1985" y="1059"/>
                  </a:cubicBezTo>
                  <a:cubicBezTo>
                    <a:pt x="1975" y="1063"/>
                    <a:pt x="1987" y="1075"/>
                    <a:pt x="1979" y="1074"/>
                  </a:cubicBezTo>
                  <a:cubicBezTo>
                    <a:pt x="1971" y="1073"/>
                    <a:pt x="1959" y="1070"/>
                    <a:pt x="1956" y="1090"/>
                  </a:cubicBezTo>
                  <a:cubicBezTo>
                    <a:pt x="1954" y="1110"/>
                    <a:pt x="1952" y="1118"/>
                    <a:pt x="1939" y="1125"/>
                  </a:cubicBezTo>
                  <a:cubicBezTo>
                    <a:pt x="1926" y="1132"/>
                    <a:pt x="1936" y="1102"/>
                    <a:pt x="1923" y="1103"/>
                  </a:cubicBezTo>
                  <a:cubicBezTo>
                    <a:pt x="1911" y="1104"/>
                    <a:pt x="1909" y="1128"/>
                    <a:pt x="1919" y="1130"/>
                  </a:cubicBezTo>
                  <a:cubicBezTo>
                    <a:pt x="1928" y="1133"/>
                    <a:pt x="1930" y="1141"/>
                    <a:pt x="1932" y="1152"/>
                  </a:cubicBezTo>
                  <a:cubicBezTo>
                    <a:pt x="1934" y="1164"/>
                    <a:pt x="1915" y="1155"/>
                    <a:pt x="1907" y="1169"/>
                  </a:cubicBezTo>
                  <a:cubicBezTo>
                    <a:pt x="1899" y="1183"/>
                    <a:pt x="1898" y="1163"/>
                    <a:pt x="1888" y="1154"/>
                  </a:cubicBezTo>
                  <a:cubicBezTo>
                    <a:pt x="1877" y="1144"/>
                    <a:pt x="1863" y="1129"/>
                    <a:pt x="1864" y="1117"/>
                  </a:cubicBezTo>
                  <a:cubicBezTo>
                    <a:pt x="1865" y="1107"/>
                    <a:pt x="1870" y="1103"/>
                    <a:pt x="1879" y="1102"/>
                  </a:cubicBezTo>
                  <a:cubicBezTo>
                    <a:pt x="1888" y="1100"/>
                    <a:pt x="1879" y="1092"/>
                    <a:pt x="1878" y="1078"/>
                  </a:cubicBezTo>
                  <a:cubicBezTo>
                    <a:pt x="1877" y="1064"/>
                    <a:pt x="1867" y="1069"/>
                    <a:pt x="1855" y="1054"/>
                  </a:cubicBezTo>
                  <a:cubicBezTo>
                    <a:pt x="1842" y="1039"/>
                    <a:pt x="1829" y="1039"/>
                    <a:pt x="1822" y="1046"/>
                  </a:cubicBezTo>
                  <a:cubicBezTo>
                    <a:pt x="1815" y="1053"/>
                    <a:pt x="1820" y="1066"/>
                    <a:pt x="1809" y="1071"/>
                  </a:cubicBezTo>
                  <a:cubicBezTo>
                    <a:pt x="1798" y="1076"/>
                    <a:pt x="1803" y="1098"/>
                    <a:pt x="1793" y="1099"/>
                  </a:cubicBezTo>
                  <a:cubicBezTo>
                    <a:pt x="1784" y="1101"/>
                    <a:pt x="1789" y="1061"/>
                    <a:pt x="1781" y="1057"/>
                  </a:cubicBezTo>
                  <a:cubicBezTo>
                    <a:pt x="1774" y="1053"/>
                    <a:pt x="1774" y="1044"/>
                    <a:pt x="1786" y="1042"/>
                  </a:cubicBezTo>
                  <a:cubicBezTo>
                    <a:pt x="1798" y="1041"/>
                    <a:pt x="1805" y="1028"/>
                    <a:pt x="1795" y="1028"/>
                  </a:cubicBezTo>
                  <a:cubicBezTo>
                    <a:pt x="1785" y="1028"/>
                    <a:pt x="1767" y="1017"/>
                    <a:pt x="1760" y="1014"/>
                  </a:cubicBezTo>
                  <a:cubicBezTo>
                    <a:pt x="1753" y="1011"/>
                    <a:pt x="1741" y="1027"/>
                    <a:pt x="1733" y="1021"/>
                  </a:cubicBezTo>
                  <a:cubicBezTo>
                    <a:pt x="1725" y="1015"/>
                    <a:pt x="1734" y="999"/>
                    <a:pt x="1735" y="991"/>
                  </a:cubicBezTo>
                  <a:cubicBezTo>
                    <a:pt x="1735" y="982"/>
                    <a:pt x="1747" y="995"/>
                    <a:pt x="1755" y="984"/>
                  </a:cubicBezTo>
                  <a:cubicBezTo>
                    <a:pt x="1763" y="973"/>
                    <a:pt x="1733" y="973"/>
                    <a:pt x="1733" y="961"/>
                  </a:cubicBezTo>
                  <a:cubicBezTo>
                    <a:pt x="1733" y="949"/>
                    <a:pt x="1710" y="946"/>
                    <a:pt x="1702" y="942"/>
                  </a:cubicBezTo>
                  <a:cubicBezTo>
                    <a:pt x="1694" y="939"/>
                    <a:pt x="1707" y="919"/>
                    <a:pt x="1703" y="911"/>
                  </a:cubicBezTo>
                  <a:cubicBezTo>
                    <a:pt x="1700" y="903"/>
                    <a:pt x="1671" y="878"/>
                    <a:pt x="1658" y="880"/>
                  </a:cubicBezTo>
                  <a:cubicBezTo>
                    <a:pt x="1646" y="882"/>
                    <a:pt x="1643" y="864"/>
                    <a:pt x="1650" y="864"/>
                  </a:cubicBezTo>
                  <a:cubicBezTo>
                    <a:pt x="1657" y="865"/>
                    <a:pt x="1662" y="861"/>
                    <a:pt x="1675" y="846"/>
                  </a:cubicBezTo>
                  <a:cubicBezTo>
                    <a:pt x="1689" y="831"/>
                    <a:pt x="1690" y="826"/>
                    <a:pt x="1681" y="823"/>
                  </a:cubicBezTo>
                  <a:cubicBezTo>
                    <a:pt x="1671" y="820"/>
                    <a:pt x="1667" y="811"/>
                    <a:pt x="1683" y="811"/>
                  </a:cubicBezTo>
                  <a:cubicBezTo>
                    <a:pt x="1700" y="812"/>
                    <a:pt x="1728" y="823"/>
                    <a:pt x="1738" y="816"/>
                  </a:cubicBezTo>
                  <a:cubicBezTo>
                    <a:pt x="1747" y="809"/>
                    <a:pt x="1777" y="763"/>
                    <a:pt x="1788" y="747"/>
                  </a:cubicBezTo>
                  <a:cubicBezTo>
                    <a:pt x="1800" y="730"/>
                    <a:pt x="1780" y="729"/>
                    <a:pt x="1752" y="731"/>
                  </a:cubicBezTo>
                  <a:cubicBezTo>
                    <a:pt x="1724" y="733"/>
                    <a:pt x="1717" y="720"/>
                    <a:pt x="1694" y="719"/>
                  </a:cubicBezTo>
                  <a:cubicBezTo>
                    <a:pt x="1671" y="717"/>
                    <a:pt x="1627" y="723"/>
                    <a:pt x="1621" y="730"/>
                  </a:cubicBezTo>
                  <a:cubicBezTo>
                    <a:pt x="1615" y="737"/>
                    <a:pt x="1632" y="744"/>
                    <a:pt x="1630" y="751"/>
                  </a:cubicBezTo>
                  <a:cubicBezTo>
                    <a:pt x="1628" y="759"/>
                    <a:pt x="1614" y="746"/>
                    <a:pt x="1608" y="749"/>
                  </a:cubicBezTo>
                  <a:cubicBezTo>
                    <a:pt x="1601" y="752"/>
                    <a:pt x="1610" y="762"/>
                    <a:pt x="1608" y="790"/>
                  </a:cubicBezTo>
                  <a:cubicBezTo>
                    <a:pt x="1605" y="817"/>
                    <a:pt x="1613" y="818"/>
                    <a:pt x="1621" y="829"/>
                  </a:cubicBezTo>
                  <a:cubicBezTo>
                    <a:pt x="1629" y="839"/>
                    <a:pt x="1627" y="852"/>
                    <a:pt x="1627" y="869"/>
                  </a:cubicBezTo>
                  <a:cubicBezTo>
                    <a:pt x="1627" y="886"/>
                    <a:pt x="1611" y="885"/>
                    <a:pt x="1605" y="889"/>
                  </a:cubicBezTo>
                  <a:cubicBezTo>
                    <a:pt x="1600" y="893"/>
                    <a:pt x="1619" y="900"/>
                    <a:pt x="1616" y="910"/>
                  </a:cubicBezTo>
                  <a:cubicBezTo>
                    <a:pt x="1613" y="921"/>
                    <a:pt x="1597" y="904"/>
                    <a:pt x="1587" y="907"/>
                  </a:cubicBezTo>
                  <a:cubicBezTo>
                    <a:pt x="1578" y="910"/>
                    <a:pt x="1570" y="937"/>
                    <a:pt x="1580" y="946"/>
                  </a:cubicBezTo>
                  <a:cubicBezTo>
                    <a:pt x="1590" y="954"/>
                    <a:pt x="1594" y="953"/>
                    <a:pt x="1586" y="963"/>
                  </a:cubicBezTo>
                  <a:cubicBezTo>
                    <a:pt x="1579" y="973"/>
                    <a:pt x="1570" y="988"/>
                    <a:pt x="1589" y="1002"/>
                  </a:cubicBezTo>
                  <a:cubicBezTo>
                    <a:pt x="1608" y="1017"/>
                    <a:pt x="1642" y="1016"/>
                    <a:pt x="1660" y="1027"/>
                  </a:cubicBezTo>
                  <a:cubicBezTo>
                    <a:pt x="1678" y="1039"/>
                    <a:pt x="1652" y="1032"/>
                    <a:pt x="1659" y="1045"/>
                  </a:cubicBezTo>
                  <a:cubicBezTo>
                    <a:pt x="1666" y="1059"/>
                    <a:pt x="1647" y="1063"/>
                    <a:pt x="1648" y="1073"/>
                  </a:cubicBezTo>
                  <a:cubicBezTo>
                    <a:pt x="1649" y="1084"/>
                    <a:pt x="1656" y="1078"/>
                    <a:pt x="1665" y="1061"/>
                  </a:cubicBezTo>
                  <a:cubicBezTo>
                    <a:pt x="1675" y="1044"/>
                    <a:pt x="1682" y="1066"/>
                    <a:pt x="1681" y="1080"/>
                  </a:cubicBezTo>
                  <a:cubicBezTo>
                    <a:pt x="1680" y="1095"/>
                    <a:pt x="1667" y="1087"/>
                    <a:pt x="1657" y="1102"/>
                  </a:cubicBezTo>
                  <a:cubicBezTo>
                    <a:pt x="1647" y="1116"/>
                    <a:pt x="1637" y="1119"/>
                    <a:pt x="1622" y="1116"/>
                  </a:cubicBezTo>
                  <a:cubicBezTo>
                    <a:pt x="1608" y="1112"/>
                    <a:pt x="1616" y="1137"/>
                    <a:pt x="1622" y="1150"/>
                  </a:cubicBezTo>
                  <a:cubicBezTo>
                    <a:pt x="1629" y="1163"/>
                    <a:pt x="1621" y="1168"/>
                    <a:pt x="1604" y="1163"/>
                  </a:cubicBezTo>
                  <a:cubicBezTo>
                    <a:pt x="1586" y="1158"/>
                    <a:pt x="1576" y="1148"/>
                    <a:pt x="1585" y="1134"/>
                  </a:cubicBezTo>
                  <a:cubicBezTo>
                    <a:pt x="1593" y="1121"/>
                    <a:pt x="1600" y="1105"/>
                    <a:pt x="1590" y="1107"/>
                  </a:cubicBezTo>
                  <a:cubicBezTo>
                    <a:pt x="1579" y="1109"/>
                    <a:pt x="1556" y="1106"/>
                    <a:pt x="1549" y="1095"/>
                  </a:cubicBezTo>
                  <a:cubicBezTo>
                    <a:pt x="1542" y="1084"/>
                    <a:pt x="1554" y="1089"/>
                    <a:pt x="1575" y="1091"/>
                  </a:cubicBezTo>
                  <a:cubicBezTo>
                    <a:pt x="1596" y="1094"/>
                    <a:pt x="1578" y="1077"/>
                    <a:pt x="1593" y="1077"/>
                  </a:cubicBezTo>
                  <a:cubicBezTo>
                    <a:pt x="1609" y="1077"/>
                    <a:pt x="1621" y="1086"/>
                    <a:pt x="1634" y="1074"/>
                  </a:cubicBezTo>
                  <a:cubicBezTo>
                    <a:pt x="1647" y="1063"/>
                    <a:pt x="1625" y="1040"/>
                    <a:pt x="1615" y="1044"/>
                  </a:cubicBezTo>
                  <a:cubicBezTo>
                    <a:pt x="1604" y="1048"/>
                    <a:pt x="1586" y="1052"/>
                    <a:pt x="1586" y="1041"/>
                  </a:cubicBezTo>
                  <a:cubicBezTo>
                    <a:pt x="1586" y="1031"/>
                    <a:pt x="1605" y="1038"/>
                    <a:pt x="1615" y="1036"/>
                  </a:cubicBezTo>
                  <a:cubicBezTo>
                    <a:pt x="1625" y="1034"/>
                    <a:pt x="1610" y="1020"/>
                    <a:pt x="1594" y="1024"/>
                  </a:cubicBezTo>
                  <a:cubicBezTo>
                    <a:pt x="1579" y="1027"/>
                    <a:pt x="1568" y="1028"/>
                    <a:pt x="1555" y="1015"/>
                  </a:cubicBezTo>
                  <a:cubicBezTo>
                    <a:pt x="1543" y="1002"/>
                    <a:pt x="1520" y="994"/>
                    <a:pt x="1515" y="1024"/>
                  </a:cubicBezTo>
                  <a:cubicBezTo>
                    <a:pt x="1509" y="1055"/>
                    <a:pt x="1487" y="1038"/>
                    <a:pt x="1479" y="1049"/>
                  </a:cubicBezTo>
                  <a:cubicBezTo>
                    <a:pt x="1470" y="1059"/>
                    <a:pt x="1489" y="1066"/>
                    <a:pt x="1510" y="1066"/>
                  </a:cubicBezTo>
                  <a:cubicBezTo>
                    <a:pt x="1531" y="1067"/>
                    <a:pt x="1547" y="1087"/>
                    <a:pt x="1537" y="1087"/>
                  </a:cubicBezTo>
                  <a:cubicBezTo>
                    <a:pt x="1526" y="1087"/>
                    <a:pt x="1531" y="1102"/>
                    <a:pt x="1520" y="1096"/>
                  </a:cubicBezTo>
                  <a:cubicBezTo>
                    <a:pt x="1509" y="1091"/>
                    <a:pt x="1498" y="1096"/>
                    <a:pt x="1506" y="1105"/>
                  </a:cubicBezTo>
                  <a:cubicBezTo>
                    <a:pt x="1514" y="1115"/>
                    <a:pt x="1503" y="1119"/>
                    <a:pt x="1504" y="1128"/>
                  </a:cubicBezTo>
                  <a:cubicBezTo>
                    <a:pt x="1505" y="1137"/>
                    <a:pt x="1487" y="1129"/>
                    <a:pt x="1471" y="1127"/>
                  </a:cubicBezTo>
                  <a:cubicBezTo>
                    <a:pt x="1455" y="1126"/>
                    <a:pt x="1424" y="1131"/>
                    <a:pt x="1402" y="1136"/>
                  </a:cubicBezTo>
                  <a:cubicBezTo>
                    <a:pt x="1381" y="1141"/>
                    <a:pt x="1356" y="1133"/>
                    <a:pt x="1347" y="1123"/>
                  </a:cubicBezTo>
                  <a:cubicBezTo>
                    <a:pt x="1338" y="1112"/>
                    <a:pt x="1325" y="1114"/>
                    <a:pt x="1310" y="1114"/>
                  </a:cubicBezTo>
                  <a:cubicBezTo>
                    <a:pt x="1294" y="1114"/>
                    <a:pt x="1299" y="1099"/>
                    <a:pt x="1278" y="1098"/>
                  </a:cubicBezTo>
                  <a:cubicBezTo>
                    <a:pt x="1258" y="1098"/>
                    <a:pt x="1263" y="1080"/>
                    <a:pt x="1260" y="1070"/>
                  </a:cubicBezTo>
                  <a:cubicBezTo>
                    <a:pt x="1258" y="1060"/>
                    <a:pt x="1218" y="1063"/>
                    <a:pt x="1203" y="1073"/>
                  </a:cubicBezTo>
                  <a:cubicBezTo>
                    <a:pt x="1188" y="1082"/>
                    <a:pt x="1159" y="1078"/>
                    <a:pt x="1151" y="1095"/>
                  </a:cubicBezTo>
                  <a:cubicBezTo>
                    <a:pt x="1143" y="1112"/>
                    <a:pt x="1158" y="1110"/>
                    <a:pt x="1167" y="1110"/>
                  </a:cubicBezTo>
                  <a:cubicBezTo>
                    <a:pt x="1179" y="1110"/>
                    <a:pt x="1178" y="1096"/>
                    <a:pt x="1200" y="1099"/>
                  </a:cubicBezTo>
                  <a:cubicBezTo>
                    <a:pt x="1221" y="1102"/>
                    <a:pt x="1237" y="1077"/>
                    <a:pt x="1246" y="1086"/>
                  </a:cubicBezTo>
                  <a:cubicBezTo>
                    <a:pt x="1256" y="1095"/>
                    <a:pt x="1209" y="1113"/>
                    <a:pt x="1189" y="1116"/>
                  </a:cubicBezTo>
                  <a:cubicBezTo>
                    <a:pt x="1168" y="1119"/>
                    <a:pt x="1173" y="1136"/>
                    <a:pt x="1193" y="1165"/>
                  </a:cubicBezTo>
                  <a:cubicBezTo>
                    <a:pt x="1212" y="1194"/>
                    <a:pt x="1184" y="1177"/>
                    <a:pt x="1184" y="1191"/>
                  </a:cubicBezTo>
                  <a:cubicBezTo>
                    <a:pt x="1184" y="1205"/>
                    <a:pt x="1147" y="1187"/>
                    <a:pt x="1162" y="1182"/>
                  </a:cubicBezTo>
                  <a:cubicBezTo>
                    <a:pt x="1177" y="1177"/>
                    <a:pt x="1170" y="1162"/>
                    <a:pt x="1158" y="1153"/>
                  </a:cubicBezTo>
                  <a:cubicBezTo>
                    <a:pt x="1147" y="1144"/>
                    <a:pt x="1139" y="1153"/>
                    <a:pt x="1140" y="1143"/>
                  </a:cubicBezTo>
                  <a:cubicBezTo>
                    <a:pt x="1142" y="1133"/>
                    <a:pt x="1128" y="1144"/>
                    <a:pt x="1117" y="1135"/>
                  </a:cubicBezTo>
                  <a:cubicBezTo>
                    <a:pt x="1106" y="1126"/>
                    <a:pt x="1100" y="1119"/>
                    <a:pt x="1086" y="1127"/>
                  </a:cubicBezTo>
                  <a:cubicBezTo>
                    <a:pt x="1071" y="1135"/>
                    <a:pt x="1054" y="1133"/>
                    <a:pt x="1021" y="1138"/>
                  </a:cubicBezTo>
                  <a:cubicBezTo>
                    <a:pt x="988" y="1144"/>
                    <a:pt x="928" y="1142"/>
                    <a:pt x="917" y="1131"/>
                  </a:cubicBezTo>
                  <a:cubicBezTo>
                    <a:pt x="906" y="1120"/>
                    <a:pt x="945" y="1101"/>
                    <a:pt x="957" y="1104"/>
                  </a:cubicBezTo>
                  <a:cubicBezTo>
                    <a:pt x="968" y="1107"/>
                    <a:pt x="962" y="1091"/>
                    <a:pt x="944" y="1077"/>
                  </a:cubicBezTo>
                  <a:cubicBezTo>
                    <a:pt x="926" y="1063"/>
                    <a:pt x="886" y="1055"/>
                    <a:pt x="887" y="1063"/>
                  </a:cubicBezTo>
                  <a:cubicBezTo>
                    <a:pt x="888" y="1072"/>
                    <a:pt x="864" y="1064"/>
                    <a:pt x="835" y="1059"/>
                  </a:cubicBezTo>
                  <a:cubicBezTo>
                    <a:pt x="806" y="1053"/>
                    <a:pt x="803" y="1043"/>
                    <a:pt x="784" y="1042"/>
                  </a:cubicBezTo>
                  <a:cubicBezTo>
                    <a:pt x="766" y="1042"/>
                    <a:pt x="737" y="1036"/>
                    <a:pt x="715" y="1019"/>
                  </a:cubicBezTo>
                  <a:cubicBezTo>
                    <a:pt x="693" y="1002"/>
                    <a:pt x="642" y="1006"/>
                    <a:pt x="636" y="1022"/>
                  </a:cubicBezTo>
                  <a:cubicBezTo>
                    <a:pt x="629" y="1038"/>
                    <a:pt x="612" y="1037"/>
                    <a:pt x="595" y="1037"/>
                  </a:cubicBezTo>
                  <a:cubicBezTo>
                    <a:pt x="578" y="1037"/>
                    <a:pt x="603" y="1018"/>
                    <a:pt x="597" y="1014"/>
                  </a:cubicBezTo>
                  <a:cubicBezTo>
                    <a:pt x="588" y="1010"/>
                    <a:pt x="597" y="988"/>
                    <a:pt x="585" y="987"/>
                  </a:cubicBezTo>
                  <a:cubicBezTo>
                    <a:pt x="572" y="985"/>
                    <a:pt x="561" y="1038"/>
                    <a:pt x="537" y="1037"/>
                  </a:cubicBezTo>
                  <a:cubicBezTo>
                    <a:pt x="514" y="1035"/>
                    <a:pt x="504" y="981"/>
                    <a:pt x="484" y="967"/>
                  </a:cubicBezTo>
                  <a:cubicBezTo>
                    <a:pt x="465" y="953"/>
                    <a:pt x="447" y="952"/>
                    <a:pt x="463" y="973"/>
                  </a:cubicBezTo>
                  <a:cubicBezTo>
                    <a:pt x="480" y="994"/>
                    <a:pt x="449" y="979"/>
                    <a:pt x="451" y="993"/>
                  </a:cubicBezTo>
                  <a:cubicBezTo>
                    <a:pt x="452" y="1007"/>
                    <a:pt x="424" y="1024"/>
                    <a:pt x="425" y="1016"/>
                  </a:cubicBezTo>
                  <a:cubicBezTo>
                    <a:pt x="426" y="1008"/>
                    <a:pt x="409" y="999"/>
                    <a:pt x="391" y="1021"/>
                  </a:cubicBezTo>
                  <a:cubicBezTo>
                    <a:pt x="372" y="1043"/>
                    <a:pt x="359" y="1040"/>
                    <a:pt x="357" y="1032"/>
                  </a:cubicBezTo>
                  <a:cubicBezTo>
                    <a:pt x="356" y="1024"/>
                    <a:pt x="300" y="1052"/>
                    <a:pt x="303" y="1062"/>
                  </a:cubicBezTo>
                  <a:cubicBezTo>
                    <a:pt x="305" y="1071"/>
                    <a:pt x="294" y="1078"/>
                    <a:pt x="279" y="1077"/>
                  </a:cubicBezTo>
                  <a:cubicBezTo>
                    <a:pt x="264" y="1077"/>
                    <a:pt x="276" y="1064"/>
                    <a:pt x="288" y="1058"/>
                  </a:cubicBezTo>
                  <a:cubicBezTo>
                    <a:pt x="301" y="1051"/>
                    <a:pt x="337" y="1022"/>
                    <a:pt x="356" y="1019"/>
                  </a:cubicBezTo>
                  <a:cubicBezTo>
                    <a:pt x="374" y="1016"/>
                    <a:pt x="410" y="1001"/>
                    <a:pt x="411" y="992"/>
                  </a:cubicBezTo>
                  <a:cubicBezTo>
                    <a:pt x="412" y="984"/>
                    <a:pt x="393" y="991"/>
                    <a:pt x="381" y="988"/>
                  </a:cubicBezTo>
                  <a:cubicBezTo>
                    <a:pt x="368" y="986"/>
                    <a:pt x="346" y="1000"/>
                    <a:pt x="325" y="1010"/>
                  </a:cubicBezTo>
                  <a:cubicBezTo>
                    <a:pt x="304" y="1019"/>
                    <a:pt x="280" y="1016"/>
                    <a:pt x="286" y="1028"/>
                  </a:cubicBezTo>
                  <a:cubicBezTo>
                    <a:pt x="292" y="1041"/>
                    <a:pt x="267" y="1027"/>
                    <a:pt x="261" y="1035"/>
                  </a:cubicBezTo>
                  <a:cubicBezTo>
                    <a:pt x="256" y="1044"/>
                    <a:pt x="246" y="1034"/>
                    <a:pt x="253" y="1030"/>
                  </a:cubicBezTo>
                  <a:cubicBezTo>
                    <a:pt x="261" y="1025"/>
                    <a:pt x="235" y="1017"/>
                    <a:pt x="235" y="1022"/>
                  </a:cubicBezTo>
                  <a:cubicBezTo>
                    <a:pt x="235" y="1027"/>
                    <a:pt x="230" y="1034"/>
                    <a:pt x="211" y="1034"/>
                  </a:cubicBezTo>
                  <a:cubicBezTo>
                    <a:pt x="193" y="1034"/>
                    <a:pt x="174" y="1048"/>
                    <a:pt x="186" y="1057"/>
                  </a:cubicBezTo>
                  <a:cubicBezTo>
                    <a:pt x="199" y="1066"/>
                    <a:pt x="207" y="1071"/>
                    <a:pt x="200" y="1077"/>
                  </a:cubicBezTo>
                  <a:cubicBezTo>
                    <a:pt x="194" y="1084"/>
                    <a:pt x="175" y="1061"/>
                    <a:pt x="147" y="1063"/>
                  </a:cubicBezTo>
                  <a:cubicBezTo>
                    <a:pt x="120" y="1066"/>
                    <a:pt x="65" y="1033"/>
                    <a:pt x="65" y="1025"/>
                  </a:cubicBezTo>
                  <a:cubicBezTo>
                    <a:pt x="65" y="1019"/>
                    <a:pt x="27" y="1023"/>
                    <a:pt x="0" y="1020"/>
                  </a:cubicBezTo>
                  <a:cubicBezTo>
                    <a:pt x="0" y="1559"/>
                    <a:pt x="0" y="1559"/>
                    <a:pt x="0" y="1559"/>
                  </a:cubicBezTo>
                  <a:cubicBezTo>
                    <a:pt x="0" y="1559"/>
                    <a:pt x="14" y="1569"/>
                    <a:pt x="19" y="1563"/>
                  </a:cubicBezTo>
                  <a:cubicBezTo>
                    <a:pt x="24" y="1557"/>
                    <a:pt x="34" y="1565"/>
                    <a:pt x="51" y="1557"/>
                  </a:cubicBezTo>
                  <a:cubicBezTo>
                    <a:pt x="69" y="1548"/>
                    <a:pt x="75" y="1566"/>
                    <a:pt x="75" y="1574"/>
                  </a:cubicBezTo>
                  <a:cubicBezTo>
                    <a:pt x="75" y="1583"/>
                    <a:pt x="100" y="1596"/>
                    <a:pt x="111" y="1610"/>
                  </a:cubicBezTo>
                  <a:cubicBezTo>
                    <a:pt x="121" y="1623"/>
                    <a:pt x="126" y="1635"/>
                    <a:pt x="138" y="1627"/>
                  </a:cubicBezTo>
                  <a:cubicBezTo>
                    <a:pt x="149" y="1620"/>
                    <a:pt x="170" y="1616"/>
                    <a:pt x="170" y="1602"/>
                  </a:cubicBezTo>
                  <a:cubicBezTo>
                    <a:pt x="170" y="1589"/>
                    <a:pt x="218" y="1587"/>
                    <a:pt x="218" y="1604"/>
                  </a:cubicBezTo>
                  <a:cubicBezTo>
                    <a:pt x="218" y="1622"/>
                    <a:pt x="267" y="1643"/>
                    <a:pt x="294" y="1691"/>
                  </a:cubicBezTo>
                  <a:cubicBezTo>
                    <a:pt x="321" y="1739"/>
                    <a:pt x="317" y="1749"/>
                    <a:pt x="356" y="1765"/>
                  </a:cubicBezTo>
                  <a:cubicBezTo>
                    <a:pt x="396" y="1780"/>
                    <a:pt x="395" y="1788"/>
                    <a:pt x="389" y="1802"/>
                  </a:cubicBezTo>
                  <a:cubicBezTo>
                    <a:pt x="384" y="1816"/>
                    <a:pt x="413" y="1823"/>
                    <a:pt x="397" y="1834"/>
                  </a:cubicBezTo>
                  <a:cubicBezTo>
                    <a:pt x="390" y="1839"/>
                    <a:pt x="381" y="1845"/>
                    <a:pt x="373" y="1851"/>
                  </a:cubicBezTo>
                  <a:cubicBezTo>
                    <a:pt x="373" y="1858"/>
                    <a:pt x="380" y="1862"/>
                    <a:pt x="388" y="1869"/>
                  </a:cubicBezTo>
                  <a:cubicBezTo>
                    <a:pt x="397" y="1877"/>
                    <a:pt x="370" y="1877"/>
                    <a:pt x="378" y="1884"/>
                  </a:cubicBezTo>
                  <a:cubicBezTo>
                    <a:pt x="386" y="1891"/>
                    <a:pt x="377" y="1902"/>
                    <a:pt x="384" y="1910"/>
                  </a:cubicBezTo>
                  <a:cubicBezTo>
                    <a:pt x="392" y="1919"/>
                    <a:pt x="406" y="1916"/>
                    <a:pt x="415" y="1909"/>
                  </a:cubicBezTo>
                  <a:cubicBezTo>
                    <a:pt x="423" y="1902"/>
                    <a:pt x="430" y="1917"/>
                    <a:pt x="423" y="1929"/>
                  </a:cubicBezTo>
                  <a:cubicBezTo>
                    <a:pt x="416" y="1941"/>
                    <a:pt x="430" y="1949"/>
                    <a:pt x="437" y="1941"/>
                  </a:cubicBezTo>
                  <a:cubicBezTo>
                    <a:pt x="444" y="1932"/>
                    <a:pt x="459" y="1955"/>
                    <a:pt x="466" y="1959"/>
                  </a:cubicBezTo>
                  <a:cubicBezTo>
                    <a:pt x="473" y="1963"/>
                    <a:pt x="480" y="1974"/>
                    <a:pt x="469" y="1974"/>
                  </a:cubicBezTo>
                  <a:cubicBezTo>
                    <a:pt x="457" y="1974"/>
                    <a:pt x="459" y="1995"/>
                    <a:pt x="467" y="1995"/>
                  </a:cubicBezTo>
                  <a:cubicBezTo>
                    <a:pt x="476" y="1996"/>
                    <a:pt x="475" y="2007"/>
                    <a:pt x="475" y="2014"/>
                  </a:cubicBezTo>
                  <a:cubicBezTo>
                    <a:pt x="475" y="2021"/>
                    <a:pt x="502" y="2031"/>
                    <a:pt x="512" y="2028"/>
                  </a:cubicBezTo>
                  <a:cubicBezTo>
                    <a:pt x="523" y="2025"/>
                    <a:pt x="532" y="2034"/>
                    <a:pt x="537" y="2043"/>
                  </a:cubicBezTo>
                  <a:cubicBezTo>
                    <a:pt x="541" y="2052"/>
                    <a:pt x="560" y="2058"/>
                    <a:pt x="567" y="2052"/>
                  </a:cubicBezTo>
                  <a:cubicBezTo>
                    <a:pt x="574" y="2047"/>
                    <a:pt x="579" y="2063"/>
                    <a:pt x="580" y="2073"/>
                  </a:cubicBezTo>
                  <a:cubicBezTo>
                    <a:pt x="582" y="2084"/>
                    <a:pt x="597" y="2078"/>
                    <a:pt x="607" y="2077"/>
                  </a:cubicBezTo>
                  <a:cubicBezTo>
                    <a:pt x="616" y="2077"/>
                    <a:pt x="622" y="2090"/>
                    <a:pt x="628" y="2088"/>
                  </a:cubicBezTo>
                  <a:cubicBezTo>
                    <a:pt x="642" y="2082"/>
                    <a:pt x="646" y="2106"/>
                    <a:pt x="655" y="2120"/>
                  </a:cubicBezTo>
                  <a:cubicBezTo>
                    <a:pt x="1624" y="2115"/>
                    <a:pt x="1624" y="2115"/>
                    <a:pt x="1624" y="2115"/>
                  </a:cubicBezTo>
                  <a:cubicBezTo>
                    <a:pt x="1624" y="2115"/>
                    <a:pt x="1625" y="2091"/>
                    <a:pt x="1636" y="2099"/>
                  </a:cubicBezTo>
                  <a:cubicBezTo>
                    <a:pt x="1648" y="2108"/>
                    <a:pt x="1637" y="2121"/>
                    <a:pt x="1651" y="2127"/>
                  </a:cubicBezTo>
                  <a:cubicBezTo>
                    <a:pt x="1664" y="2132"/>
                    <a:pt x="1674" y="2140"/>
                    <a:pt x="1681" y="2137"/>
                  </a:cubicBezTo>
                  <a:cubicBezTo>
                    <a:pt x="1688" y="2134"/>
                    <a:pt x="1701" y="2123"/>
                    <a:pt x="1713" y="2138"/>
                  </a:cubicBezTo>
                  <a:cubicBezTo>
                    <a:pt x="1726" y="2152"/>
                    <a:pt x="1735" y="2140"/>
                    <a:pt x="1742" y="2149"/>
                  </a:cubicBezTo>
                  <a:cubicBezTo>
                    <a:pt x="1750" y="2159"/>
                    <a:pt x="1763" y="2166"/>
                    <a:pt x="1773" y="2155"/>
                  </a:cubicBezTo>
                  <a:cubicBezTo>
                    <a:pt x="1780" y="2145"/>
                    <a:pt x="1809" y="2157"/>
                    <a:pt x="1823" y="2162"/>
                  </a:cubicBezTo>
                  <a:cubicBezTo>
                    <a:pt x="1840" y="2148"/>
                    <a:pt x="1854" y="2119"/>
                    <a:pt x="1869" y="2119"/>
                  </a:cubicBezTo>
                  <a:cubicBezTo>
                    <a:pt x="1889" y="2119"/>
                    <a:pt x="1941" y="2123"/>
                    <a:pt x="1944" y="2150"/>
                  </a:cubicBezTo>
                  <a:cubicBezTo>
                    <a:pt x="1947" y="2176"/>
                    <a:pt x="1978" y="2151"/>
                    <a:pt x="1981" y="2176"/>
                  </a:cubicBezTo>
                  <a:cubicBezTo>
                    <a:pt x="1984" y="2198"/>
                    <a:pt x="2004" y="2214"/>
                    <a:pt x="2001" y="2226"/>
                  </a:cubicBezTo>
                  <a:cubicBezTo>
                    <a:pt x="2007" y="2229"/>
                    <a:pt x="2014" y="2234"/>
                    <a:pt x="2021" y="2239"/>
                  </a:cubicBezTo>
                  <a:cubicBezTo>
                    <a:pt x="2031" y="2236"/>
                    <a:pt x="2057" y="2240"/>
                    <a:pt x="2075" y="2247"/>
                  </a:cubicBezTo>
                  <a:cubicBezTo>
                    <a:pt x="2097" y="2254"/>
                    <a:pt x="2129" y="2237"/>
                    <a:pt x="2140" y="2264"/>
                  </a:cubicBezTo>
                  <a:cubicBezTo>
                    <a:pt x="2151" y="2290"/>
                    <a:pt x="2177" y="2310"/>
                    <a:pt x="2153" y="2312"/>
                  </a:cubicBezTo>
                  <a:cubicBezTo>
                    <a:pt x="2132" y="2314"/>
                    <a:pt x="2106" y="2286"/>
                    <a:pt x="2108" y="2301"/>
                  </a:cubicBezTo>
                  <a:cubicBezTo>
                    <a:pt x="2109" y="2317"/>
                    <a:pt x="2097" y="2309"/>
                    <a:pt x="2097" y="2332"/>
                  </a:cubicBezTo>
                  <a:cubicBezTo>
                    <a:pt x="2097" y="2356"/>
                    <a:pt x="2081" y="2389"/>
                    <a:pt x="2072" y="2387"/>
                  </a:cubicBezTo>
                  <a:cubicBezTo>
                    <a:pt x="2071" y="2387"/>
                    <a:pt x="2071" y="2387"/>
                    <a:pt x="2071" y="2387"/>
                  </a:cubicBezTo>
                  <a:cubicBezTo>
                    <a:pt x="2069" y="2396"/>
                    <a:pt x="2069" y="2407"/>
                    <a:pt x="2076" y="2414"/>
                  </a:cubicBezTo>
                  <a:cubicBezTo>
                    <a:pt x="2088" y="2406"/>
                    <a:pt x="2105" y="2391"/>
                    <a:pt x="2120" y="2392"/>
                  </a:cubicBezTo>
                  <a:cubicBezTo>
                    <a:pt x="2143" y="2393"/>
                    <a:pt x="2150" y="2407"/>
                    <a:pt x="2165" y="2396"/>
                  </a:cubicBezTo>
                  <a:cubicBezTo>
                    <a:pt x="2181" y="2385"/>
                    <a:pt x="2184" y="2381"/>
                    <a:pt x="2187" y="2389"/>
                  </a:cubicBezTo>
                  <a:cubicBezTo>
                    <a:pt x="2187" y="2390"/>
                    <a:pt x="2187" y="2391"/>
                    <a:pt x="2187" y="2392"/>
                  </a:cubicBezTo>
                  <a:cubicBezTo>
                    <a:pt x="2192" y="2389"/>
                    <a:pt x="2197" y="2386"/>
                    <a:pt x="2197" y="2383"/>
                  </a:cubicBezTo>
                  <a:cubicBezTo>
                    <a:pt x="2197" y="2379"/>
                    <a:pt x="2196" y="2374"/>
                    <a:pt x="2195" y="2369"/>
                  </a:cubicBezTo>
                  <a:cubicBezTo>
                    <a:pt x="2179" y="2372"/>
                    <a:pt x="2174" y="2373"/>
                    <a:pt x="2170" y="2362"/>
                  </a:cubicBezTo>
                  <a:cubicBezTo>
                    <a:pt x="2164" y="2346"/>
                    <a:pt x="2217" y="2331"/>
                    <a:pt x="2242" y="2334"/>
                  </a:cubicBezTo>
                  <a:cubicBezTo>
                    <a:pt x="2265" y="2337"/>
                    <a:pt x="2282" y="2320"/>
                    <a:pt x="2290" y="2331"/>
                  </a:cubicBezTo>
                  <a:cubicBezTo>
                    <a:pt x="2305" y="2317"/>
                    <a:pt x="2331" y="2295"/>
                    <a:pt x="2337" y="2295"/>
                  </a:cubicBezTo>
                  <a:cubicBezTo>
                    <a:pt x="2347" y="2295"/>
                    <a:pt x="2458" y="2294"/>
                    <a:pt x="2458" y="2294"/>
                  </a:cubicBezTo>
                  <a:cubicBezTo>
                    <a:pt x="2458" y="2294"/>
                    <a:pt x="2496" y="2270"/>
                    <a:pt x="2502" y="2248"/>
                  </a:cubicBezTo>
                  <a:cubicBezTo>
                    <a:pt x="2507" y="2226"/>
                    <a:pt x="2532" y="2174"/>
                    <a:pt x="2546" y="2186"/>
                  </a:cubicBezTo>
                  <a:cubicBezTo>
                    <a:pt x="2561" y="2197"/>
                    <a:pt x="2592" y="2189"/>
                    <a:pt x="2593" y="2199"/>
                  </a:cubicBezTo>
                  <a:cubicBezTo>
                    <a:pt x="2594" y="2209"/>
                    <a:pt x="2583" y="2244"/>
                    <a:pt x="2623" y="2297"/>
                  </a:cubicBezTo>
                  <a:cubicBezTo>
                    <a:pt x="2637" y="2288"/>
                    <a:pt x="2651" y="2281"/>
                    <a:pt x="2660" y="2282"/>
                  </a:cubicBezTo>
                  <a:cubicBezTo>
                    <a:pt x="2674" y="2283"/>
                    <a:pt x="2695" y="2264"/>
                    <a:pt x="2701" y="2252"/>
                  </a:cubicBezTo>
                  <a:cubicBezTo>
                    <a:pt x="2707" y="2240"/>
                    <a:pt x="2716" y="2263"/>
                    <a:pt x="2703" y="2267"/>
                  </a:cubicBezTo>
                  <a:cubicBezTo>
                    <a:pt x="2691" y="2271"/>
                    <a:pt x="2714" y="2280"/>
                    <a:pt x="2735" y="2279"/>
                  </a:cubicBezTo>
                  <a:cubicBezTo>
                    <a:pt x="2757" y="2279"/>
                    <a:pt x="2725" y="2287"/>
                    <a:pt x="2709" y="2286"/>
                  </a:cubicBezTo>
                  <a:cubicBezTo>
                    <a:pt x="2693" y="2286"/>
                    <a:pt x="2686" y="2288"/>
                    <a:pt x="2664" y="2310"/>
                  </a:cubicBezTo>
                  <a:cubicBezTo>
                    <a:pt x="2642" y="2332"/>
                    <a:pt x="2647" y="2338"/>
                    <a:pt x="2660" y="2349"/>
                  </a:cubicBezTo>
                  <a:cubicBezTo>
                    <a:pt x="2672" y="2360"/>
                    <a:pt x="2689" y="2355"/>
                    <a:pt x="2706" y="2340"/>
                  </a:cubicBezTo>
                  <a:cubicBezTo>
                    <a:pt x="2723" y="2325"/>
                    <a:pt x="2722" y="2311"/>
                    <a:pt x="2739" y="2311"/>
                  </a:cubicBezTo>
                  <a:cubicBezTo>
                    <a:pt x="2756" y="2312"/>
                    <a:pt x="2801" y="2296"/>
                    <a:pt x="2820" y="2290"/>
                  </a:cubicBezTo>
                  <a:cubicBezTo>
                    <a:pt x="2840" y="2283"/>
                    <a:pt x="2827" y="2280"/>
                    <a:pt x="2827" y="2272"/>
                  </a:cubicBezTo>
                  <a:cubicBezTo>
                    <a:pt x="2827" y="2263"/>
                    <a:pt x="2862" y="2263"/>
                    <a:pt x="2874" y="2254"/>
                  </a:cubicBezTo>
                  <a:cubicBezTo>
                    <a:pt x="2887" y="2246"/>
                    <a:pt x="2872" y="2239"/>
                    <a:pt x="2861" y="2240"/>
                  </a:cubicBezTo>
                  <a:close/>
                  <a:moveTo>
                    <a:pt x="831" y="1229"/>
                  </a:moveTo>
                  <a:cubicBezTo>
                    <a:pt x="810" y="1255"/>
                    <a:pt x="803" y="1259"/>
                    <a:pt x="782" y="1255"/>
                  </a:cubicBezTo>
                  <a:cubicBezTo>
                    <a:pt x="761" y="1251"/>
                    <a:pt x="748" y="1262"/>
                    <a:pt x="759" y="1269"/>
                  </a:cubicBezTo>
                  <a:cubicBezTo>
                    <a:pt x="769" y="1277"/>
                    <a:pt x="770" y="1283"/>
                    <a:pt x="748" y="1288"/>
                  </a:cubicBezTo>
                  <a:cubicBezTo>
                    <a:pt x="727" y="1293"/>
                    <a:pt x="712" y="1309"/>
                    <a:pt x="704" y="1308"/>
                  </a:cubicBezTo>
                  <a:cubicBezTo>
                    <a:pt x="695" y="1306"/>
                    <a:pt x="741" y="1273"/>
                    <a:pt x="729" y="1264"/>
                  </a:cubicBezTo>
                  <a:cubicBezTo>
                    <a:pt x="717" y="1255"/>
                    <a:pt x="688" y="1279"/>
                    <a:pt x="688" y="1290"/>
                  </a:cubicBezTo>
                  <a:cubicBezTo>
                    <a:pt x="687" y="1300"/>
                    <a:pt x="668" y="1301"/>
                    <a:pt x="656" y="1300"/>
                  </a:cubicBezTo>
                  <a:cubicBezTo>
                    <a:pt x="644" y="1299"/>
                    <a:pt x="629" y="1288"/>
                    <a:pt x="640" y="1287"/>
                  </a:cubicBezTo>
                  <a:cubicBezTo>
                    <a:pt x="652" y="1286"/>
                    <a:pt x="644" y="1273"/>
                    <a:pt x="660" y="1267"/>
                  </a:cubicBezTo>
                  <a:cubicBezTo>
                    <a:pt x="676" y="1260"/>
                    <a:pt x="657" y="1251"/>
                    <a:pt x="662" y="1244"/>
                  </a:cubicBezTo>
                  <a:cubicBezTo>
                    <a:pt x="667" y="1237"/>
                    <a:pt x="700" y="1251"/>
                    <a:pt x="701" y="1239"/>
                  </a:cubicBezTo>
                  <a:cubicBezTo>
                    <a:pt x="701" y="1226"/>
                    <a:pt x="668" y="1216"/>
                    <a:pt x="656" y="1223"/>
                  </a:cubicBezTo>
                  <a:cubicBezTo>
                    <a:pt x="645" y="1231"/>
                    <a:pt x="619" y="1248"/>
                    <a:pt x="588" y="1234"/>
                  </a:cubicBezTo>
                  <a:cubicBezTo>
                    <a:pt x="578" y="1230"/>
                    <a:pt x="666" y="1221"/>
                    <a:pt x="681" y="1207"/>
                  </a:cubicBezTo>
                  <a:cubicBezTo>
                    <a:pt x="696" y="1193"/>
                    <a:pt x="763" y="1178"/>
                    <a:pt x="768" y="1190"/>
                  </a:cubicBezTo>
                  <a:cubicBezTo>
                    <a:pt x="773" y="1203"/>
                    <a:pt x="732" y="1211"/>
                    <a:pt x="752" y="1222"/>
                  </a:cubicBezTo>
                  <a:cubicBezTo>
                    <a:pt x="772" y="1233"/>
                    <a:pt x="804" y="1226"/>
                    <a:pt x="812" y="1214"/>
                  </a:cubicBezTo>
                  <a:cubicBezTo>
                    <a:pt x="819" y="1202"/>
                    <a:pt x="851" y="1204"/>
                    <a:pt x="831" y="1229"/>
                  </a:cubicBezTo>
                  <a:close/>
                  <a:moveTo>
                    <a:pt x="1028" y="1480"/>
                  </a:moveTo>
                  <a:cubicBezTo>
                    <a:pt x="1004" y="1501"/>
                    <a:pt x="1006" y="1495"/>
                    <a:pt x="985" y="1499"/>
                  </a:cubicBezTo>
                  <a:cubicBezTo>
                    <a:pt x="963" y="1503"/>
                    <a:pt x="980" y="1524"/>
                    <a:pt x="955" y="1526"/>
                  </a:cubicBezTo>
                  <a:cubicBezTo>
                    <a:pt x="929" y="1528"/>
                    <a:pt x="868" y="1530"/>
                    <a:pt x="859" y="1516"/>
                  </a:cubicBezTo>
                  <a:cubicBezTo>
                    <a:pt x="856" y="1511"/>
                    <a:pt x="893" y="1515"/>
                    <a:pt x="895" y="1504"/>
                  </a:cubicBezTo>
                  <a:cubicBezTo>
                    <a:pt x="898" y="1494"/>
                    <a:pt x="908" y="1477"/>
                    <a:pt x="923" y="1477"/>
                  </a:cubicBezTo>
                  <a:cubicBezTo>
                    <a:pt x="939" y="1477"/>
                    <a:pt x="937" y="1456"/>
                    <a:pt x="912" y="1444"/>
                  </a:cubicBezTo>
                  <a:cubicBezTo>
                    <a:pt x="887" y="1432"/>
                    <a:pt x="949" y="1423"/>
                    <a:pt x="963" y="1443"/>
                  </a:cubicBezTo>
                  <a:cubicBezTo>
                    <a:pt x="977" y="1463"/>
                    <a:pt x="1003" y="1477"/>
                    <a:pt x="1017" y="1463"/>
                  </a:cubicBezTo>
                  <a:cubicBezTo>
                    <a:pt x="1031" y="1449"/>
                    <a:pt x="1112" y="1409"/>
                    <a:pt x="1112" y="1428"/>
                  </a:cubicBezTo>
                  <a:cubicBezTo>
                    <a:pt x="1112" y="1446"/>
                    <a:pt x="1052" y="1459"/>
                    <a:pt x="1028" y="1480"/>
                  </a:cubicBezTo>
                  <a:close/>
                  <a:moveTo>
                    <a:pt x="1571" y="2047"/>
                  </a:moveTo>
                  <a:cubicBezTo>
                    <a:pt x="1554" y="2049"/>
                    <a:pt x="1572" y="2002"/>
                    <a:pt x="1541" y="1985"/>
                  </a:cubicBezTo>
                  <a:cubicBezTo>
                    <a:pt x="1505" y="1964"/>
                    <a:pt x="1488" y="1927"/>
                    <a:pt x="1488" y="1907"/>
                  </a:cubicBezTo>
                  <a:cubicBezTo>
                    <a:pt x="1488" y="1886"/>
                    <a:pt x="1519" y="1877"/>
                    <a:pt x="1532" y="1892"/>
                  </a:cubicBezTo>
                  <a:cubicBezTo>
                    <a:pt x="1544" y="1908"/>
                    <a:pt x="1563" y="1972"/>
                    <a:pt x="1574" y="1992"/>
                  </a:cubicBezTo>
                  <a:cubicBezTo>
                    <a:pt x="1585" y="2013"/>
                    <a:pt x="1585" y="2045"/>
                    <a:pt x="1571" y="204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7" name="Freeform 129"/>
            <p:cNvSpPr>
              <a:spLocks noEditPoints="1"/>
            </p:cNvSpPr>
            <p:nvPr/>
          </p:nvSpPr>
          <p:spPr bwMode="auto">
            <a:xfrm>
              <a:off x="3983038" y="5222874"/>
              <a:ext cx="4632325" cy="3146425"/>
            </a:xfrm>
            <a:custGeom>
              <a:avLst/>
              <a:gdLst>
                <a:gd name="T0" fmla="*/ 1091 w 3576"/>
                <a:gd name="T1" fmla="*/ 715 h 2429"/>
                <a:gd name="T2" fmla="*/ 953 w 3576"/>
                <a:gd name="T3" fmla="*/ 108 h 2429"/>
                <a:gd name="T4" fmla="*/ 577 w 3576"/>
                <a:gd name="T5" fmla="*/ 63 h 2429"/>
                <a:gd name="T6" fmla="*/ 420 w 3576"/>
                <a:gd name="T7" fmla="*/ 31 h 2429"/>
                <a:gd name="T8" fmla="*/ 289 w 3576"/>
                <a:gd name="T9" fmla="*/ 66 h 2429"/>
                <a:gd name="T10" fmla="*/ 57 w 3576"/>
                <a:gd name="T11" fmla="*/ 183 h 2429"/>
                <a:gd name="T12" fmla="*/ 220 w 3576"/>
                <a:gd name="T13" fmla="*/ 321 h 2429"/>
                <a:gd name="T14" fmla="*/ 52 w 3576"/>
                <a:gd name="T15" fmla="*/ 329 h 2429"/>
                <a:gd name="T16" fmla="*/ 182 w 3576"/>
                <a:gd name="T17" fmla="*/ 424 h 2429"/>
                <a:gd name="T18" fmla="*/ 132 w 3576"/>
                <a:gd name="T19" fmla="*/ 492 h 2429"/>
                <a:gd name="T20" fmla="*/ 140 w 3576"/>
                <a:gd name="T21" fmla="*/ 681 h 2429"/>
                <a:gd name="T22" fmla="*/ 297 w 3576"/>
                <a:gd name="T23" fmla="*/ 734 h 2429"/>
                <a:gd name="T24" fmla="*/ 317 w 3576"/>
                <a:gd name="T25" fmla="*/ 837 h 2429"/>
                <a:gd name="T26" fmla="*/ 261 w 3576"/>
                <a:gd name="T27" fmla="*/ 895 h 2429"/>
                <a:gd name="T28" fmla="*/ 456 w 3576"/>
                <a:gd name="T29" fmla="*/ 778 h 2429"/>
                <a:gd name="T30" fmla="*/ 537 w 3576"/>
                <a:gd name="T31" fmla="*/ 665 h 2429"/>
                <a:gd name="T32" fmla="*/ 594 w 3576"/>
                <a:gd name="T33" fmla="*/ 626 h 2429"/>
                <a:gd name="T34" fmla="*/ 704 w 3576"/>
                <a:gd name="T35" fmla="*/ 670 h 2429"/>
                <a:gd name="T36" fmla="*/ 773 w 3576"/>
                <a:gd name="T37" fmla="*/ 628 h 2429"/>
                <a:gd name="T38" fmla="*/ 859 w 3576"/>
                <a:gd name="T39" fmla="*/ 663 h 2429"/>
                <a:gd name="T40" fmla="*/ 1061 w 3576"/>
                <a:gd name="T41" fmla="*/ 722 h 2429"/>
                <a:gd name="T42" fmla="*/ 1170 w 3576"/>
                <a:gd name="T43" fmla="*/ 773 h 2429"/>
                <a:gd name="T44" fmla="*/ 1173 w 3576"/>
                <a:gd name="T45" fmla="*/ 814 h 2429"/>
                <a:gd name="T46" fmla="*/ 1213 w 3576"/>
                <a:gd name="T47" fmla="*/ 819 h 2429"/>
                <a:gd name="T48" fmla="*/ 1249 w 3576"/>
                <a:gd name="T49" fmla="*/ 854 h 2429"/>
                <a:gd name="T50" fmla="*/ 1234 w 3576"/>
                <a:gd name="T51" fmla="*/ 934 h 2429"/>
                <a:gd name="T52" fmla="*/ 1311 w 3576"/>
                <a:gd name="T53" fmla="*/ 933 h 2429"/>
                <a:gd name="T54" fmla="*/ 45 w 3576"/>
                <a:gd name="T55" fmla="*/ 974 h 2429"/>
                <a:gd name="T56" fmla="*/ 554 w 3576"/>
                <a:gd name="T57" fmla="*/ 747 h 2429"/>
                <a:gd name="T58" fmla="*/ 550 w 3576"/>
                <a:gd name="T59" fmla="*/ 797 h 2429"/>
                <a:gd name="T60" fmla="*/ 75 w 3576"/>
                <a:gd name="T61" fmla="*/ 681 h 2429"/>
                <a:gd name="T62" fmla="*/ 438 w 3576"/>
                <a:gd name="T63" fmla="*/ 2378 h 2429"/>
                <a:gd name="T64" fmla="*/ 290 w 3576"/>
                <a:gd name="T65" fmla="*/ 2308 h 2429"/>
                <a:gd name="T66" fmla="*/ 3455 w 3576"/>
                <a:gd name="T67" fmla="*/ 1336 h 2429"/>
                <a:gd name="T68" fmla="*/ 3148 w 3576"/>
                <a:gd name="T69" fmla="*/ 1457 h 2429"/>
                <a:gd name="T70" fmla="*/ 3029 w 3576"/>
                <a:gd name="T71" fmla="*/ 1502 h 2429"/>
                <a:gd name="T72" fmla="*/ 2897 w 3576"/>
                <a:gd name="T73" fmla="*/ 1392 h 2429"/>
                <a:gd name="T74" fmla="*/ 2970 w 3576"/>
                <a:gd name="T75" fmla="*/ 1332 h 2429"/>
                <a:gd name="T76" fmla="*/ 2825 w 3576"/>
                <a:gd name="T77" fmla="*/ 1296 h 2429"/>
                <a:gd name="T78" fmla="*/ 2726 w 3576"/>
                <a:gd name="T79" fmla="*/ 1243 h 2429"/>
                <a:gd name="T80" fmla="*/ 2577 w 3576"/>
                <a:gd name="T81" fmla="*/ 1203 h 2429"/>
                <a:gd name="T82" fmla="*/ 1597 w 3576"/>
                <a:gd name="T83" fmla="*/ 1246 h 2429"/>
                <a:gd name="T84" fmla="*/ 1569 w 3576"/>
                <a:gd name="T85" fmla="*/ 1327 h 2429"/>
                <a:gd name="T86" fmla="*/ 1574 w 3576"/>
                <a:gd name="T87" fmla="*/ 1649 h 2429"/>
                <a:gd name="T88" fmla="*/ 1692 w 3576"/>
                <a:gd name="T89" fmla="*/ 1821 h 2429"/>
                <a:gd name="T90" fmla="*/ 1926 w 3576"/>
                <a:gd name="T91" fmla="*/ 1916 h 2429"/>
                <a:gd name="T92" fmla="*/ 2246 w 3576"/>
                <a:gd name="T93" fmla="*/ 1995 h 2429"/>
                <a:gd name="T94" fmla="*/ 2431 w 3576"/>
                <a:gd name="T95" fmla="*/ 2116 h 2429"/>
                <a:gd name="T96" fmla="*/ 2529 w 3576"/>
                <a:gd name="T97" fmla="*/ 2060 h 2429"/>
                <a:gd name="T98" fmla="*/ 2658 w 3576"/>
                <a:gd name="T99" fmla="*/ 2008 h 2429"/>
                <a:gd name="T100" fmla="*/ 2779 w 3576"/>
                <a:gd name="T101" fmla="*/ 2019 h 2429"/>
                <a:gd name="T102" fmla="*/ 2921 w 3576"/>
                <a:gd name="T103" fmla="*/ 2006 h 2429"/>
                <a:gd name="T104" fmla="*/ 3043 w 3576"/>
                <a:gd name="T105" fmla="*/ 2150 h 2429"/>
                <a:gd name="T106" fmla="*/ 3060 w 3576"/>
                <a:gd name="T107" fmla="*/ 1970 h 2429"/>
                <a:gd name="T108" fmla="*/ 3223 w 3576"/>
                <a:gd name="T109" fmla="*/ 1794 h 2429"/>
                <a:gd name="T110" fmla="*/ 3240 w 3576"/>
                <a:gd name="T111" fmla="*/ 1709 h 2429"/>
                <a:gd name="T112" fmla="*/ 3255 w 3576"/>
                <a:gd name="T113" fmla="*/ 1697 h 2429"/>
                <a:gd name="T114" fmla="*/ 3341 w 3576"/>
                <a:gd name="T115" fmla="*/ 1571 h 2429"/>
                <a:gd name="T116" fmla="*/ 3433 w 3576"/>
                <a:gd name="T117" fmla="*/ 1498 h 2429"/>
                <a:gd name="T118" fmla="*/ 3576 w 3576"/>
                <a:gd name="T119" fmla="*/ 1385 h 2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76" h="2429">
                  <a:moveTo>
                    <a:pt x="1342" y="890"/>
                  </a:moveTo>
                  <a:cubicBezTo>
                    <a:pt x="1348" y="876"/>
                    <a:pt x="1349" y="868"/>
                    <a:pt x="1309" y="853"/>
                  </a:cubicBezTo>
                  <a:cubicBezTo>
                    <a:pt x="1270" y="837"/>
                    <a:pt x="1274" y="827"/>
                    <a:pt x="1247" y="779"/>
                  </a:cubicBezTo>
                  <a:cubicBezTo>
                    <a:pt x="1220" y="731"/>
                    <a:pt x="1171" y="710"/>
                    <a:pt x="1171" y="692"/>
                  </a:cubicBezTo>
                  <a:cubicBezTo>
                    <a:pt x="1171" y="675"/>
                    <a:pt x="1123" y="677"/>
                    <a:pt x="1123" y="690"/>
                  </a:cubicBezTo>
                  <a:cubicBezTo>
                    <a:pt x="1123" y="704"/>
                    <a:pt x="1102" y="708"/>
                    <a:pt x="1091" y="715"/>
                  </a:cubicBezTo>
                  <a:cubicBezTo>
                    <a:pt x="1079" y="723"/>
                    <a:pt x="1074" y="711"/>
                    <a:pt x="1064" y="698"/>
                  </a:cubicBezTo>
                  <a:cubicBezTo>
                    <a:pt x="1053" y="684"/>
                    <a:pt x="1028" y="671"/>
                    <a:pt x="1028" y="662"/>
                  </a:cubicBezTo>
                  <a:cubicBezTo>
                    <a:pt x="1028" y="654"/>
                    <a:pt x="1022" y="636"/>
                    <a:pt x="1004" y="645"/>
                  </a:cubicBezTo>
                  <a:cubicBezTo>
                    <a:pt x="987" y="653"/>
                    <a:pt x="977" y="645"/>
                    <a:pt x="972" y="651"/>
                  </a:cubicBezTo>
                  <a:cubicBezTo>
                    <a:pt x="967" y="657"/>
                    <a:pt x="953" y="647"/>
                    <a:pt x="953" y="647"/>
                  </a:cubicBezTo>
                  <a:cubicBezTo>
                    <a:pt x="953" y="108"/>
                    <a:pt x="953" y="108"/>
                    <a:pt x="953" y="108"/>
                  </a:cubicBezTo>
                  <a:cubicBezTo>
                    <a:pt x="947" y="107"/>
                    <a:pt x="942" y="106"/>
                    <a:pt x="937" y="105"/>
                  </a:cubicBezTo>
                  <a:cubicBezTo>
                    <a:pt x="915" y="96"/>
                    <a:pt x="881" y="80"/>
                    <a:pt x="863" y="84"/>
                  </a:cubicBezTo>
                  <a:cubicBezTo>
                    <a:pt x="845" y="88"/>
                    <a:pt x="809" y="93"/>
                    <a:pt x="797" y="87"/>
                  </a:cubicBezTo>
                  <a:cubicBezTo>
                    <a:pt x="784" y="80"/>
                    <a:pt x="767" y="75"/>
                    <a:pt x="741" y="79"/>
                  </a:cubicBezTo>
                  <a:cubicBezTo>
                    <a:pt x="716" y="83"/>
                    <a:pt x="699" y="65"/>
                    <a:pt x="667" y="57"/>
                  </a:cubicBezTo>
                  <a:cubicBezTo>
                    <a:pt x="634" y="49"/>
                    <a:pt x="588" y="59"/>
                    <a:pt x="577" y="63"/>
                  </a:cubicBezTo>
                  <a:cubicBezTo>
                    <a:pt x="566" y="67"/>
                    <a:pt x="568" y="51"/>
                    <a:pt x="554" y="53"/>
                  </a:cubicBezTo>
                  <a:cubicBezTo>
                    <a:pt x="540" y="55"/>
                    <a:pt x="551" y="47"/>
                    <a:pt x="543" y="35"/>
                  </a:cubicBezTo>
                  <a:cubicBezTo>
                    <a:pt x="536" y="23"/>
                    <a:pt x="497" y="34"/>
                    <a:pt x="483" y="36"/>
                  </a:cubicBezTo>
                  <a:cubicBezTo>
                    <a:pt x="468" y="37"/>
                    <a:pt x="465" y="29"/>
                    <a:pt x="465" y="22"/>
                  </a:cubicBezTo>
                  <a:cubicBezTo>
                    <a:pt x="466" y="15"/>
                    <a:pt x="453" y="17"/>
                    <a:pt x="447" y="27"/>
                  </a:cubicBezTo>
                  <a:cubicBezTo>
                    <a:pt x="442" y="36"/>
                    <a:pt x="426" y="37"/>
                    <a:pt x="420" y="31"/>
                  </a:cubicBezTo>
                  <a:cubicBezTo>
                    <a:pt x="414" y="25"/>
                    <a:pt x="433" y="23"/>
                    <a:pt x="434" y="16"/>
                  </a:cubicBezTo>
                  <a:cubicBezTo>
                    <a:pt x="435" y="9"/>
                    <a:pt x="414" y="5"/>
                    <a:pt x="406" y="2"/>
                  </a:cubicBezTo>
                  <a:cubicBezTo>
                    <a:pt x="398" y="0"/>
                    <a:pt x="386" y="10"/>
                    <a:pt x="369" y="25"/>
                  </a:cubicBezTo>
                  <a:cubicBezTo>
                    <a:pt x="353" y="40"/>
                    <a:pt x="329" y="38"/>
                    <a:pt x="314" y="37"/>
                  </a:cubicBezTo>
                  <a:cubicBezTo>
                    <a:pt x="299" y="35"/>
                    <a:pt x="281" y="38"/>
                    <a:pt x="281" y="47"/>
                  </a:cubicBezTo>
                  <a:cubicBezTo>
                    <a:pt x="282" y="55"/>
                    <a:pt x="300" y="55"/>
                    <a:pt x="289" y="66"/>
                  </a:cubicBezTo>
                  <a:cubicBezTo>
                    <a:pt x="278" y="76"/>
                    <a:pt x="274" y="51"/>
                    <a:pt x="263" y="62"/>
                  </a:cubicBezTo>
                  <a:cubicBezTo>
                    <a:pt x="252" y="74"/>
                    <a:pt x="220" y="73"/>
                    <a:pt x="212" y="72"/>
                  </a:cubicBezTo>
                  <a:cubicBezTo>
                    <a:pt x="204" y="70"/>
                    <a:pt x="178" y="98"/>
                    <a:pt x="171" y="106"/>
                  </a:cubicBezTo>
                  <a:cubicBezTo>
                    <a:pt x="163" y="114"/>
                    <a:pt x="177" y="121"/>
                    <a:pt x="156" y="144"/>
                  </a:cubicBezTo>
                  <a:cubicBezTo>
                    <a:pt x="135" y="166"/>
                    <a:pt x="78" y="161"/>
                    <a:pt x="67" y="161"/>
                  </a:cubicBezTo>
                  <a:cubicBezTo>
                    <a:pt x="55" y="161"/>
                    <a:pt x="64" y="175"/>
                    <a:pt x="57" y="183"/>
                  </a:cubicBezTo>
                  <a:cubicBezTo>
                    <a:pt x="51" y="192"/>
                    <a:pt x="64" y="200"/>
                    <a:pt x="96" y="208"/>
                  </a:cubicBezTo>
                  <a:cubicBezTo>
                    <a:pt x="128" y="217"/>
                    <a:pt x="150" y="259"/>
                    <a:pt x="154" y="269"/>
                  </a:cubicBezTo>
                  <a:cubicBezTo>
                    <a:pt x="158" y="279"/>
                    <a:pt x="198" y="268"/>
                    <a:pt x="213" y="271"/>
                  </a:cubicBezTo>
                  <a:cubicBezTo>
                    <a:pt x="229" y="273"/>
                    <a:pt x="212" y="295"/>
                    <a:pt x="225" y="301"/>
                  </a:cubicBezTo>
                  <a:cubicBezTo>
                    <a:pt x="238" y="307"/>
                    <a:pt x="259" y="298"/>
                    <a:pt x="263" y="309"/>
                  </a:cubicBezTo>
                  <a:cubicBezTo>
                    <a:pt x="266" y="320"/>
                    <a:pt x="236" y="309"/>
                    <a:pt x="220" y="321"/>
                  </a:cubicBezTo>
                  <a:cubicBezTo>
                    <a:pt x="205" y="332"/>
                    <a:pt x="197" y="338"/>
                    <a:pt x="191" y="329"/>
                  </a:cubicBezTo>
                  <a:cubicBezTo>
                    <a:pt x="185" y="321"/>
                    <a:pt x="159" y="326"/>
                    <a:pt x="146" y="328"/>
                  </a:cubicBezTo>
                  <a:cubicBezTo>
                    <a:pt x="132" y="329"/>
                    <a:pt x="145" y="311"/>
                    <a:pt x="146" y="303"/>
                  </a:cubicBezTo>
                  <a:cubicBezTo>
                    <a:pt x="146" y="296"/>
                    <a:pt x="128" y="290"/>
                    <a:pt x="102" y="305"/>
                  </a:cubicBezTo>
                  <a:cubicBezTo>
                    <a:pt x="76" y="320"/>
                    <a:pt x="85" y="314"/>
                    <a:pt x="82" y="326"/>
                  </a:cubicBezTo>
                  <a:cubicBezTo>
                    <a:pt x="79" y="338"/>
                    <a:pt x="68" y="319"/>
                    <a:pt x="52" y="329"/>
                  </a:cubicBezTo>
                  <a:cubicBezTo>
                    <a:pt x="36" y="339"/>
                    <a:pt x="9" y="346"/>
                    <a:pt x="4" y="356"/>
                  </a:cubicBezTo>
                  <a:cubicBezTo>
                    <a:pt x="0" y="367"/>
                    <a:pt x="39" y="374"/>
                    <a:pt x="55" y="377"/>
                  </a:cubicBezTo>
                  <a:cubicBezTo>
                    <a:pt x="71" y="380"/>
                    <a:pt x="36" y="390"/>
                    <a:pt x="49" y="394"/>
                  </a:cubicBezTo>
                  <a:cubicBezTo>
                    <a:pt x="61" y="398"/>
                    <a:pt x="56" y="410"/>
                    <a:pt x="75" y="420"/>
                  </a:cubicBezTo>
                  <a:cubicBezTo>
                    <a:pt x="95" y="430"/>
                    <a:pt x="139" y="420"/>
                    <a:pt x="150" y="420"/>
                  </a:cubicBezTo>
                  <a:cubicBezTo>
                    <a:pt x="162" y="420"/>
                    <a:pt x="173" y="434"/>
                    <a:pt x="182" y="424"/>
                  </a:cubicBezTo>
                  <a:cubicBezTo>
                    <a:pt x="192" y="413"/>
                    <a:pt x="227" y="385"/>
                    <a:pt x="245" y="402"/>
                  </a:cubicBezTo>
                  <a:cubicBezTo>
                    <a:pt x="263" y="418"/>
                    <a:pt x="225" y="416"/>
                    <a:pt x="234" y="426"/>
                  </a:cubicBezTo>
                  <a:cubicBezTo>
                    <a:pt x="244" y="436"/>
                    <a:pt x="256" y="460"/>
                    <a:pt x="238" y="473"/>
                  </a:cubicBezTo>
                  <a:cubicBezTo>
                    <a:pt x="221" y="485"/>
                    <a:pt x="205" y="477"/>
                    <a:pt x="195" y="476"/>
                  </a:cubicBezTo>
                  <a:cubicBezTo>
                    <a:pt x="186" y="475"/>
                    <a:pt x="192" y="493"/>
                    <a:pt x="177" y="505"/>
                  </a:cubicBezTo>
                  <a:cubicBezTo>
                    <a:pt x="162" y="516"/>
                    <a:pt x="151" y="492"/>
                    <a:pt x="132" y="492"/>
                  </a:cubicBezTo>
                  <a:cubicBezTo>
                    <a:pt x="114" y="492"/>
                    <a:pt x="117" y="516"/>
                    <a:pt x="118" y="528"/>
                  </a:cubicBezTo>
                  <a:cubicBezTo>
                    <a:pt x="119" y="540"/>
                    <a:pt x="90" y="526"/>
                    <a:pt x="83" y="554"/>
                  </a:cubicBezTo>
                  <a:cubicBezTo>
                    <a:pt x="76" y="582"/>
                    <a:pt x="46" y="558"/>
                    <a:pt x="66" y="585"/>
                  </a:cubicBezTo>
                  <a:cubicBezTo>
                    <a:pt x="85" y="612"/>
                    <a:pt x="82" y="595"/>
                    <a:pt x="98" y="606"/>
                  </a:cubicBezTo>
                  <a:cubicBezTo>
                    <a:pt x="114" y="617"/>
                    <a:pt x="81" y="637"/>
                    <a:pt x="96" y="640"/>
                  </a:cubicBezTo>
                  <a:cubicBezTo>
                    <a:pt x="112" y="643"/>
                    <a:pt x="129" y="671"/>
                    <a:pt x="140" y="681"/>
                  </a:cubicBezTo>
                  <a:cubicBezTo>
                    <a:pt x="151" y="691"/>
                    <a:pt x="165" y="675"/>
                    <a:pt x="181" y="675"/>
                  </a:cubicBezTo>
                  <a:cubicBezTo>
                    <a:pt x="198" y="674"/>
                    <a:pt x="190" y="651"/>
                    <a:pt x="199" y="660"/>
                  </a:cubicBezTo>
                  <a:cubicBezTo>
                    <a:pt x="209" y="668"/>
                    <a:pt x="222" y="693"/>
                    <a:pt x="213" y="700"/>
                  </a:cubicBezTo>
                  <a:cubicBezTo>
                    <a:pt x="205" y="706"/>
                    <a:pt x="212" y="725"/>
                    <a:pt x="210" y="735"/>
                  </a:cubicBezTo>
                  <a:cubicBezTo>
                    <a:pt x="209" y="744"/>
                    <a:pt x="246" y="741"/>
                    <a:pt x="249" y="730"/>
                  </a:cubicBezTo>
                  <a:cubicBezTo>
                    <a:pt x="251" y="719"/>
                    <a:pt x="281" y="716"/>
                    <a:pt x="297" y="734"/>
                  </a:cubicBezTo>
                  <a:cubicBezTo>
                    <a:pt x="313" y="752"/>
                    <a:pt x="319" y="755"/>
                    <a:pt x="319" y="741"/>
                  </a:cubicBezTo>
                  <a:cubicBezTo>
                    <a:pt x="319" y="727"/>
                    <a:pt x="333" y="711"/>
                    <a:pt x="334" y="723"/>
                  </a:cubicBezTo>
                  <a:cubicBezTo>
                    <a:pt x="334" y="735"/>
                    <a:pt x="348" y="738"/>
                    <a:pt x="372" y="727"/>
                  </a:cubicBezTo>
                  <a:cubicBezTo>
                    <a:pt x="396" y="716"/>
                    <a:pt x="385" y="728"/>
                    <a:pt x="373" y="743"/>
                  </a:cubicBezTo>
                  <a:cubicBezTo>
                    <a:pt x="355" y="765"/>
                    <a:pt x="373" y="796"/>
                    <a:pt x="360" y="800"/>
                  </a:cubicBezTo>
                  <a:cubicBezTo>
                    <a:pt x="348" y="803"/>
                    <a:pt x="337" y="835"/>
                    <a:pt x="317" y="837"/>
                  </a:cubicBezTo>
                  <a:cubicBezTo>
                    <a:pt x="297" y="839"/>
                    <a:pt x="263" y="878"/>
                    <a:pt x="258" y="884"/>
                  </a:cubicBezTo>
                  <a:cubicBezTo>
                    <a:pt x="253" y="890"/>
                    <a:pt x="210" y="871"/>
                    <a:pt x="203" y="889"/>
                  </a:cubicBezTo>
                  <a:cubicBezTo>
                    <a:pt x="197" y="907"/>
                    <a:pt x="171" y="921"/>
                    <a:pt x="178" y="927"/>
                  </a:cubicBezTo>
                  <a:cubicBezTo>
                    <a:pt x="182" y="932"/>
                    <a:pt x="218" y="914"/>
                    <a:pt x="220" y="905"/>
                  </a:cubicBezTo>
                  <a:cubicBezTo>
                    <a:pt x="221" y="895"/>
                    <a:pt x="226" y="897"/>
                    <a:pt x="232" y="904"/>
                  </a:cubicBezTo>
                  <a:cubicBezTo>
                    <a:pt x="238" y="911"/>
                    <a:pt x="254" y="901"/>
                    <a:pt x="261" y="895"/>
                  </a:cubicBezTo>
                  <a:cubicBezTo>
                    <a:pt x="268" y="888"/>
                    <a:pt x="280" y="891"/>
                    <a:pt x="287" y="892"/>
                  </a:cubicBezTo>
                  <a:cubicBezTo>
                    <a:pt x="294" y="892"/>
                    <a:pt x="297" y="883"/>
                    <a:pt x="318" y="879"/>
                  </a:cubicBezTo>
                  <a:cubicBezTo>
                    <a:pt x="339" y="875"/>
                    <a:pt x="334" y="869"/>
                    <a:pt x="339" y="858"/>
                  </a:cubicBezTo>
                  <a:cubicBezTo>
                    <a:pt x="344" y="847"/>
                    <a:pt x="394" y="824"/>
                    <a:pt x="403" y="821"/>
                  </a:cubicBezTo>
                  <a:cubicBezTo>
                    <a:pt x="412" y="819"/>
                    <a:pt x="407" y="803"/>
                    <a:pt x="417" y="803"/>
                  </a:cubicBezTo>
                  <a:cubicBezTo>
                    <a:pt x="427" y="802"/>
                    <a:pt x="443" y="789"/>
                    <a:pt x="456" y="778"/>
                  </a:cubicBezTo>
                  <a:cubicBezTo>
                    <a:pt x="469" y="768"/>
                    <a:pt x="472" y="772"/>
                    <a:pt x="483" y="768"/>
                  </a:cubicBezTo>
                  <a:cubicBezTo>
                    <a:pt x="493" y="764"/>
                    <a:pt x="485" y="744"/>
                    <a:pt x="495" y="743"/>
                  </a:cubicBezTo>
                  <a:cubicBezTo>
                    <a:pt x="505" y="741"/>
                    <a:pt x="513" y="733"/>
                    <a:pt x="513" y="725"/>
                  </a:cubicBezTo>
                  <a:cubicBezTo>
                    <a:pt x="513" y="716"/>
                    <a:pt x="487" y="716"/>
                    <a:pt x="485" y="711"/>
                  </a:cubicBezTo>
                  <a:cubicBezTo>
                    <a:pt x="483" y="705"/>
                    <a:pt x="505" y="685"/>
                    <a:pt x="514" y="686"/>
                  </a:cubicBezTo>
                  <a:cubicBezTo>
                    <a:pt x="522" y="686"/>
                    <a:pt x="536" y="677"/>
                    <a:pt x="537" y="665"/>
                  </a:cubicBezTo>
                  <a:cubicBezTo>
                    <a:pt x="538" y="652"/>
                    <a:pt x="550" y="650"/>
                    <a:pt x="561" y="639"/>
                  </a:cubicBezTo>
                  <a:cubicBezTo>
                    <a:pt x="571" y="628"/>
                    <a:pt x="568" y="619"/>
                    <a:pt x="578" y="618"/>
                  </a:cubicBezTo>
                  <a:cubicBezTo>
                    <a:pt x="589" y="617"/>
                    <a:pt x="598" y="603"/>
                    <a:pt x="609" y="597"/>
                  </a:cubicBezTo>
                  <a:cubicBezTo>
                    <a:pt x="620" y="590"/>
                    <a:pt x="609" y="605"/>
                    <a:pt x="630" y="605"/>
                  </a:cubicBezTo>
                  <a:cubicBezTo>
                    <a:pt x="651" y="606"/>
                    <a:pt x="646" y="626"/>
                    <a:pt x="631" y="619"/>
                  </a:cubicBezTo>
                  <a:cubicBezTo>
                    <a:pt x="615" y="612"/>
                    <a:pt x="608" y="612"/>
                    <a:pt x="594" y="626"/>
                  </a:cubicBezTo>
                  <a:cubicBezTo>
                    <a:pt x="580" y="639"/>
                    <a:pt x="591" y="643"/>
                    <a:pt x="580" y="658"/>
                  </a:cubicBezTo>
                  <a:cubicBezTo>
                    <a:pt x="569" y="672"/>
                    <a:pt x="568" y="682"/>
                    <a:pt x="582" y="683"/>
                  </a:cubicBezTo>
                  <a:cubicBezTo>
                    <a:pt x="596" y="685"/>
                    <a:pt x="583" y="695"/>
                    <a:pt x="570" y="699"/>
                  </a:cubicBezTo>
                  <a:cubicBezTo>
                    <a:pt x="557" y="703"/>
                    <a:pt x="566" y="711"/>
                    <a:pt x="584" y="711"/>
                  </a:cubicBezTo>
                  <a:cubicBezTo>
                    <a:pt x="602" y="711"/>
                    <a:pt x="628" y="685"/>
                    <a:pt x="653" y="672"/>
                  </a:cubicBezTo>
                  <a:cubicBezTo>
                    <a:pt x="678" y="660"/>
                    <a:pt x="697" y="672"/>
                    <a:pt x="704" y="670"/>
                  </a:cubicBezTo>
                  <a:cubicBezTo>
                    <a:pt x="711" y="668"/>
                    <a:pt x="696" y="656"/>
                    <a:pt x="705" y="652"/>
                  </a:cubicBezTo>
                  <a:cubicBezTo>
                    <a:pt x="713" y="648"/>
                    <a:pt x="695" y="646"/>
                    <a:pt x="689" y="631"/>
                  </a:cubicBezTo>
                  <a:cubicBezTo>
                    <a:pt x="684" y="616"/>
                    <a:pt x="698" y="626"/>
                    <a:pt x="701" y="614"/>
                  </a:cubicBezTo>
                  <a:cubicBezTo>
                    <a:pt x="704" y="602"/>
                    <a:pt x="713" y="607"/>
                    <a:pt x="720" y="612"/>
                  </a:cubicBezTo>
                  <a:cubicBezTo>
                    <a:pt x="728" y="618"/>
                    <a:pt x="739" y="607"/>
                    <a:pt x="746" y="622"/>
                  </a:cubicBezTo>
                  <a:cubicBezTo>
                    <a:pt x="753" y="637"/>
                    <a:pt x="761" y="618"/>
                    <a:pt x="773" y="628"/>
                  </a:cubicBezTo>
                  <a:cubicBezTo>
                    <a:pt x="786" y="638"/>
                    <a:pt x="771" y="637"/>
                    <a:pt x="758" y="640"/>
                  </a:cubicBezTo>
                  <a:cubicBezTo>
                    <a:pt x="745" y="643"/>
                    <a:pt x="752" y="661"/>
                    <a:pt x="762" y="652"/>
                  </a:cubicBezTo>
                  <a:cubicBezTo>
                    <a:pt x="772" y="644"/>
                    <a:pt x="780" y="638"/>
                    <a:pt x="790" y="647"/>
                  </a:cubicBezTo>
                  <a:cubicBezTo>
                    <a:pt x="799" y="655"/>
                    <a:pt x="803" y="651"/>
                    <a:pt x="811" y="644"/>
                  </a:cubicBezTo>
                  <a:cubicBezTo>
                    <a:pt x="819" y="636"/>
                    <a:pt x="819" y="644"/>
                    <a:pt x="819" y="651"/>
                  </a:cubicBezTo>
                  <a:cubicBezTo>
                    <a:pt x="819" y="657"/>
                    <a:pt x="835" y="659"/>
                    <a:pt x="859" y="663"/>
                  </a:cubicBezTo>
                  <a:cubicBezTo>
                    <a:pt x="882" y="667"/>
                    <a:pt x="924" y="661"/>
                    <a:pt x="935" y="661"/>
                  </a:cubicBezTo>
                  <a:cubicBezTo>
                    <a:pt x="946" y="660"/>
                    <a:pt x="942" y="677"/>
                    <a:pt x="966" y="682"/>
                  </a:cubicBezTo>
                  <a:cubicBezTo>
                    <a:pt x="990" y="686"/>
                    <a:pt x="997" y="658"/>
                    <a:pt x="1009" y="668"/>
                  </a:cubicBezTo>
                  <a:cubicBezTo>
                    <a:pt x="1022" y="678"/>
                    <a:pt x="1009" y="682"/>
                    <a:pt x="1002" y="690"/>
                  </a:cubicBezTo>
                  <a:cubicBezTo>
                    <a:pt x="995" y="697"/>
                    <a:pt x="1010" y="698"/>
                    <a:pt x="1019" y="702"/>
                  </a:cubicBezTo>
                  <a:cubicBezTo>
                    <a:pt x="1029" y="706"/>
                    <a:pt x="1050" y="712"/>
                    <a:pt x="1061" y="722"/>
                  </a:cubicBezTo>
                  <a:cubicBezTo>
                    <a:pt x="1071" y="732"/>
                    <a:pt x="1077" y="743"/>
                    <a:pt x="1102" y="756"/>
                  </a:cubicBezTo>
                  <a:cubicBezTo>
                    <a:pt x="1127" y="768"/>
                    <a:pt x="1103" y="725"/>
                    <a:pt x="1122" y="739"/>
                  </a:cubicBezTo>
                  <a:cubicBezTo>
                    <a:pt x="1142" y="753"/>
                    <a:pt x="1135" y="739"/>
                    <a:pt x="1150" y="753"/>
                  </a:cubicBezTo>
                  <a:cubicBezTo>
                    <a:pt x="1166" y="768"/>
                    <a:pt x="1160" y="747"/>
                    <a:pt x="1153" y="724"/>
                  </a:cubicBezTo>
                  <a:cubicBezTo>
                    <a:pt x="1146" y="700"/>
                    <a:pt x="1160" y="716"/>
                    <a:pt x="1167" y="727"/>
                  </a:cubicBezTo>
                  <a:cubicBezTo>
                    <a:pt x="1174" y="738"/>
                    <a:pt x="1174" y="759"/>
                    <a:pt x="1170" y="773"/>
                  </a:cubicBezTo>
                  <a:cubicBezTo>
                    <a:pt x="1165" y="787"/>
                    <a:pt x="1142" y="775"/>
                    <a:pt x="1144" y="768"/>
                  </a:cubicBezTo>
                  <a:cubicBezTo>
                    <a:pt x="1146" y="760"/>
                    <a:pt x="1121" y="763"/>
                    <a:pt x="1120" y="774"/>
                  </a:cubicBezTo>
                  <a:cubicBezTo>
                    <a:pt x="1119" y="785"/>
                    <a:pt x="1136" y="806"/>
                    <a:pt x="1149" y="808"/>
                  </a:cubicBezTo>
                  <a:cubicBezTo>
                    <a:pt x="1161" y="810"/>
                    <a:pt x="1152" y="830"/>
                    <a:pt x="1160" y="832"/>
                  </a:cubicBezTo>
                  <a:cubicBezTo>
                    <a:pt x="1170" y="836"/>
                    <a:pt x="1170" y="856"/>
                    <a:pt x="1176" y="853"/>
                  </a:cubicBezTo>
                  <a:cubicBezTo>
                    <a:pt x="1182" y="849"/>
                    <a:pt x="1180" y="825"/>
                    <a:pt x="1173" y="814"/>
                  </a:cubicBezTo>
                  <a:cubicBezTo>
                    <a:pt x="1166" y="803"/>
                    <a:pt x="1169" y="788"/>
                    <a:pt x="1178" y="791"/>
                  </a:cubicBezTo>
                  <a:cubicBezTo>
                    <a:pt x="1188" y="794"/>
                    <a:pt x="1178" y="810"/>
                    <a:pt x="1183" y="816"/>
                  </a:cubicBezTo>
                  <a:cubicBezTo>
                    <a:pt x="1188" y="821"/>
                    <a:pt x="1193" y="810"/>
                    <a:pt x="1204" y="804"/>
                  </a:cubicBezTo>
                  <a:cubicBezTo>
                    <a:pt x="1215" y="798"/>
                    <a:pt x="1199" y="780"/>
                    <a:pt x="1203" y="771"/>
                  </a:cubicBezTo>
                  <a:cubicBezTo>
                    <a:pt x="1207" y="761"/>
                    <a:pt x="1220" y="778"/>
                    <a:pt x="1224" y="795"/>
                  </a:cubicBezTo>
                  <a:cubicBezTo>
                    <a:pt x="1229" y="811"/>
                    <a:pt x="1213" y="810"/>
                    <a:pt x="1213" y="819"/>
                  </a:cubicBezTo>
                  <a:cubicBezTo>
                    <a:pt x="1213" y="828"/>
                    <a:pt x="1198" y="824"/>
                    <a:pt x="1193" y="828"/>
                  </a:cubicBezTo>
                  <a:cubicBezTo>
                    <a:pt x="1188" y="833"/>
                    <a:pt x="1191" y="864"/>
                    <a:pt x="1197" y="865"/>
                  </a:cubicBezTo>
                  <a:cubicBezTo>
                    <a:pt x="1203" y="866"/>
                    <a:pt x="1207" y="839"/>
                    <a:pt x="1211" y="853"/>
                  </a:cubicBezTo>
                  <a:cubicBezTo>
                    <a:pt x="1215" y="866"/>
                    <a:pt x="1230" y="835"/>
                    <a:pt x="1234" y="848"/>
                  </a:cubicBezTo>
                  <a:cubicBezTo>
                    <a:pt x="1238" y="860"/>
                    <a:pt x="1256" y="874"/>
                    <a:pt x="1263" y="871"/>
                  </a:cubicBezTo>
                  <a:cubicBezTo>
                    <a:pt x="1270" y="868"/>
                    <a:pt x="1260" y="855"/>
                    <a:pt x="1249" y="854"/>
                  </a:cubicBezTo>
                  <a:cubicBezTo>
                    <a:pt x="1238" y="853"/>
                    <a:pt x="1240" y="835"/>
                    <a:pt x="1250" y="835"/>
                  </a:cubicBezTo>
                  <a:cubicBezTo>
                    <a:pt x="1260" y="834"/>
                    <a:pt x="1278" y="860"/>
                    <a:pt x="1277" y="870"/>
                  </a:cubicBezTo>
                  <a:cubicBezTo>
                    <a:pt x="1277" y="879"/>
                    <a:pt x="1268" y="878"/>
                    <a:pt x="1259" y="888"/>
                  </a:cubicBezTo>
                  <a:cubicBezTo>
                    <a:pt x="1251" y="897"/>
                    <a:pt x="1239" y="872"/>
                    <a:pt x="1229" y="873"/>
                  </a:cubicBezTo>
                  <a:cubicBezTo>
                    <a:pt x="1219" y="874"/>
                    <a:pt x="1229" y="889"/>
                    <a:pt x="1234" y="900"/>
                  </a:cubicBezTo>
                  <a:cubicBezTo>
                    <a:pt x="1238" y="911"/>
                    <a:pt x="1221" y="926"/>
                    <a:pt x="1234" y="934"/>
                  </a:cubicBezTo>
                  <a:cubicBezTo>
                    <a:pt x="1248" y="943"/>
                    <a:pt x="1244" y="929"/>
                    <a:pt x="1246" y="923"/>
                  </a:cubicBezTo>
                  <a:cubicBezTo>
                    <a:pt x="1249" y="917"/>
                    <a:pt x="1259" y="924"/>
                    <a:pt x="1266" y="930"/>
                  </a:cubicBezTo>
                  <a:cubicBezTo>
                    <a:pt x="1272" y="935"/>
                    <a:pt x="1273" y="917"/>
                    <a:pt x="1273" y="910"/>
                  </a:cubicBezTo>
                  <a:cubicBezTo>
                    <a:pt x="1273" y="903"/>
                    <a:pt x="1285" y="907"/>
                    <a:pt x="1291" y="917"/>
                  </a:cubicBezTo>
                  <a:cubicBezTo>
                    <a:pt x="1298" y="926"/>
                    <a:pt x="1298" y="906"/>
                    <a:pt x="1308" y="908"/>
                  </a:cubicBezTo>
                  <a:cubicBezTo>
                    <a:pt x="1317" y="910"/>
                    <a:pt x="1311" y="924"/>
                    <a:pt x="1311" y="933"/>
                  </a:cubicBezTo>
                  <a:cubicBezTo>
                    <a:pt x="1311" y="941"/>
                    <a:pt x="1327" y="926"/>
                    <a:pt x="1326" y="935"/>
                  </a:cubicBezTo>
                  <a:cubicBezTo>
                    <a:pt x="1325" y="937"/>
                    <a:pt x="1326" y="938"/>
                    <a:pt x="1326" y="939"/>
                  </a:cubicBezTo>
                  <a:cubicBezTo>
                    <a:pt x="1334" y="933"/>
                    <a:pt x="1343" y="927"/>
                    <a:pt x="1350" y="922"/>
                  </a:cubicBezTo>
                  <a:cubicBezTo>
                    <a:pt x="1366" y="911"/>
                    <a:pt x="1337" y="904"/>
                    <a:pt x="1342" y="890"/>
                  </a:cubicBezTo>
                  <a:close/>
                  <a:moveTo>
                    <a:pt x="26" y="1001"/>
                  </a:moveTo>
                  <a:cubicBezTo>
                    <a:pt x="45" y="993"/>
                    <a:pt x="53" y="984"/>
                    <a:pt x="45" y="974"/>
                  </a:cubicBezTo>
                  <a:cubicBezTo>
                    <a:pt x="37" y="965"/>
                    <a:pt x="12" y="1007"/>
                    <a:pt x="26" y="1001"/>
                  </a:cubicBezTo>
                  <a:close/>
                  <a:moveTo>
                    <a:pt x="159" y="931"/>
                  </a:moveTo>
                  <a:cubicBezTo>
                    <a:pt x="142" y="924"/>
                    <a:pt x="96" y="952"/>
                    <a:pt x="112" y="954"/>
                  </a:cubicBezTo>
                  <a:cubicBezTo>
                    <a:pt x="123" y="956"/>
                    <a:pt x="128" y="945"/>
                    <a:pt x="140" y="945"/>
                  </a:cubicBezTo>
                  <a:cubicBezTo>
                    <a:pt x="153" y="945"/>
                    <a:pt x="176" y="937"/>
                    <a:pt x="159" y="931"/>
                  </a:cubicBezTo>
                  <a:close/>
                  <a:moveTo>
                    <a:pt x="554" y="747"/>
                  </a:moveTo>
                  <a:cubicBezTo>
                    <a:pt x="555" y="739"/>
                    <a:pt x="543" y="739"/>
                    <a:pt x="527" y="757"/>
                  </a:cubicBezTo>
                  <a:cubicBezTo>
                    <a:pt x="511" y="775"/>
                    <a:pt x="498" y="785"/>
                    <a:pt x="496" y="793"/>
                  </a:cubicBezTo>
                  <a:cubicBezTo>
                    <a:pt x="493" y="802"/>
                    <a:pt x="476" y="792"/>
                    <a:pt x="470" y="803"/>
                  </a:cubicBezTo>
                  <a:cubicBezTo>
                    <a:pt x="465" y="814"/>
                    <a:pt x="474" y="838"/>
                    <a:pt x="485" y="830"/>
                  </a:cubicBezTo>
                  <a:cubicBezTo>
                    <a:pt x="496" y="822"/>
                    <a:pt x="497" y="830"/>
                    <a:pt x="504" y="830"/>
                  </a:cubicBezTo>
                  <a:cubicBezTo>
                    <a:pt x="511" y="830"/>
                    <a:pt x="543" y="808"/>
                    <a:pt x="550" y="797"/>
                  </a:cubicBezTo>
                  <a:cubicBezTo>
                    <a:pt x="557" y="786"/>
                    <a:pt x="537" y="783"/>
                    <a:pt x="536" y="776"/>
                  </a:cubicBezTo>
                  <a:cubicBezTo>
                    <a:pt x="536" y="769"/>
                    <a:pt x="553" y="769"/>
                    <a:pt x="561" y="764"/>
                  </a:cubicBezTo>
                  <a:cubicBezTo>
                    <a:pt x="570" y="760"/>
                    <a:pt x="554" y="756"/>
                    <a:pt x="554" y="747"/>
                  </a:cubicBezTo>
                  <a:close/>
                  <a:moveTo>
                    <a:pt x="57" y="655"/>
                  </a:moveTo>
                  <a:cubicBezTo>
                    <a:pt x="56" y="643"/>
                    <a:pt x="22" y="654"/>
                    <a:pt x="26" y="666"/>
                  </a:cubicBezTo>
                  <a:cubicBezTo>
                    <a:pt x="30" y="678"/>
                    <a:pt x="62" y="685"/>
                    <a:pt x="75" y="681"/>
                  </a:cubicBezTo>
                  <a:cubicBezTo>
                    <a:pt x="87" y="677"/>
                    <a:pt x="91" y="665"/>
                    <a:pt x="82" y="657"/>
                  </a:cubicBezTo>
                  <a:cubicBezTo>
                    <a:pt x="74" y="649"/>
                    <a:pt x="59" y="668"/>
                    <a:pt x="57" y="655"/>
                  </a:cubicBezTo>
                  <a:close/>
                  <a:moveTo>
                    <a:pt x="438" y="2378"/>
                  </a:moveTo>
                  <a:cubicBezTo>
                    <a:pt x="418" y="2380"/>
                    <a:pt x="429" y="2429"/>
                    <a:pt x="439" y="2421"/>
                  </a:cubicBezTo>
                  <a:cubicBezTo>
                    <a:pt x="447" y="2415"/>
                    <a:pt x="460" y="2414"/>
                    <a:pt x="464" y="2406"/>
                  </a:cubicBezTo>
                  <a:cubicBezTo>
                    <a:pt x="470" y="2396"/>
                    <a:pt x="457" y="2375"/>
                    <a:pt x="438" y="2378"/>
                  </a:cubicBezTo>
                  <a:close/>
                  <a:moveTo>
                    <a:pt x="412" y="2348"/>
                  </a:moveTo>
                  <a:cubicBezTo>
                    <a:pt x="400" y="2349"/>
                    <a:pt x="408" y="2370"/>
                    <a:pt x="415" y="2365"/>
                  </a:cubicBezTo>
                  <a:cubicBezTo>
                    <a:pt x="428" y="2356"/>
                    <a:pt x="423" y="2346"/>
                    <a:pt x="412" y="2348"/>
                  </a:cubicBezTo>
                  <a:close/>
                  <a:moveTo>
                    <a:pt x="290" y="2308"/>
                  </a:moveTo>
                  <a:cubicBezTo>
                    <a:pt x="300" y="2319"/>
                    <a:pt x="308" y="2316"/>
                    <a:pt x="311" y="2306"/>
                  </a:cubicBezTo>
                  <a:cubicBezTo>
                    <a:pt x="314" y="2297"/>
                    <a:pt x="279" y="2296"/>
                    <a:pt x="290" y="2308"/>
                  </a:cubicBezTo>
                  <a:close/>
                  <a:moveTo>
                    <a:pt x="345" y="2332"/>
                  </a:moveTo>
                  <a:cubicBezTo>
                    <a:pt x="353" y="2343"/>
                    <a:pt x="361" y="2345"/>
                    <a:pt x="367" y="2335"/>
                  </a:cubicBezTo>
                  <a:cubicBezTo>
                    <a:pt x="373" y="2325"/>
                    <a:pt x="336" y="2318"/>
                    <a:pt x="345" y="2332"/>
                  </a:cubicBezTo>
                  <a:close/>
                  <a:moveTo>
                    <a:pt x="3546" y="1287"/>
                  </a:moveTo>
                  <a:cubicBezTo>
                    <a:pt x="3545" y="1277"/>
                    <a:pt x="3514" y="1285"/>
                    <a:pt x="3499" y="1274"/>
                  </a:cubicBezTo>
                  <a:cubicBezTo>
                    <a:pt x="3485" y="1262"/>
                    <a:pt x="3460" y="1314"/>
                    <a:pt x="3455" y="1336"/>
                  </a:cubicBezTo>
                  <a:cubicBezTo>
                    <a:pt x="3449" y="1358"/>
                    <a:pt x="3411" y="1382"/>
                    <a:pt x="3411" y="1382"/>
                  </a:cubicBezTo>
                  <a:cubicBezTo>
                    <a:pt x="3411" y="1382"/>
                    <a:pt x="3300" y="1383"/>
                    <a:pt x="3290" y="1383"/>
                  </a:cubicBezTo>
                  <a:cubicBezTo>
                    <a:pt x="3284" y="1383"/>
                    <a:pt x="3258" y="1405"/>
                    <a:pt x="3243" y="1419"/>
                  </a:cubicBezTo>
                  <a:cubicBezTo>
                    <a:pt x="3244" y="1419"/>
                    <a:pt x="3244" y="1420"/>
                    <a:pt x="3245" y="1420"/>
                  </a:cubicBezTo>
                  <a:cubicBezTo>
                    <a:pt x="3256" y="1441"/>
                    <a:pt x="3215" y="1453"/>
                    <a:pt x="3176" y="1455"/>
                  </a:cubicBezTo>
                  <a:cubicBezTo>
                    <a:pt x="3164" y="1455"/>
                    <a:pt x="3155" y="1456"/>
                    <a:pt x="3148" y="1457"/>
                  </a:cubicBezTo>
                  <a:cubicBezTo>
                    <a:pt x="3149" y="1462"/>
                    <a:pt x="3150" y="1467"/>
                    <a:pt x="3150" y="1471"/>
                  </a:cubicBezTo>
                  <a:cubicBezTo>
                    <a:pt x="3150" y="1474"/>
                    <a:pt x="3145" y="1477"/>
                    <a:pt x="3140" y="1480"/>
                  </a:cubicBezTo>
                  <a:cubicBezTo>
                    <a:pt x="3134" y="1492"/>
                    <a:pt x="3086" y="1516"/>
                    <a:pt x="3059" y="1530"/>
                  </a:cubicBezTo>
                  <a:cubicBezTo>
                    <a:pt x="3029" y="1545"/>
                    <a:pt x="2989" y="1537"/>
                    <a:pt x="2989" y="1514"/>
                  </a:cubicBezTo>
                  <a:cubicBezTo>
                    <a:pt x="2989" y="1491"/>
                    <a:pt x="3011" y="1495"/>
                    <a:pt x="3015" y="1506"/>
                  </a:cubicBezTo>
                  <a:cubicBezTo>
                    <a:pt x="3017" y="1510"/>
                    <a:pt x="3022" y="1507"/>
                    <a:pt x="3029" y="1502"/>
                  </a:cubicBezTo>
                  <a:cubicBezTo>
                    <a:pt x="3022" y="1495"/>
                    <a:pt x="3022" y="1484"/>
                    <a:pt x="3024" y="1475"/>
                  </a:cubicBezTo>
                  <a:cubicBezTo>
                    <a:pt x="3015" y="1471"/>
                    <a:pt x="3029" y="1436"/>
                    <a:pt x="3011" y="1430"/>
                  </a:cubicBezTo>
                  <a:cubicBezTo>
                    <a:pt x="2992" y="1424"/>
                    <a:pt x="2970" y="1456"/>
                    <a:pt x="2973" y="1436"/>
                  </a:cubicBezTo>
                  <a:cubicBezTo>
                    <a:pt x="2976" y="1416"/>
                    <a:pt x="3004" y="1399"/>
                    <a:pt x="2987" y="1372"/>
                  </a:cubicBezTo>
                  <a:cubicBezTo>
                    <a:pt x="2970" y="1346"/>
                    <a:pt x="2939" y="1346"/>
                    <a:pt x="2933" y="1366"/>
                  </a:cubicBezTo>
                  <a:cubicBezTo>
                    <a:pt x="2926" y="1386"/>
                    <a:pt x="2904" y="1377"/>
                    <a:pt x="2897" y="1392"/>
                  </a:cubicBezTo>
                  <a:cubicBezTo>
                    <a:pt x="2889" y="1408"/>
                    <a:pt x="2881" y="1442"/>
                    <a:pt x="2887" y="1467"/>
                  </a:cubicBezTo>
                  <a:cubicBezTo>
                    <a:pt x="2894" y="1492"/>
                    <a:pt x="2886" y="1505"/>
                    <a:pt x="2862" y="1519"/>
                  </a:cubicBezTo>
                  <a:cubicBezTo>
                    <a:pt x="2839" y="1533"/>
                    <a:pt x="2827" y="1497"/>
                    <a:pt x="2836" y="1452"/>
                  </a:cubicBezTo>
                  <a:cubicBezTo>
                    <a:pt x="2842" y="1420"/>
                    <a:pt x="2859" y="1391"/>
                    <a:pt x="2844" y="1391"/>
                  </a:cubicBezTo>
                  <a:cubicBezTo>
                    <a:pt x="2828" y="1391"/>
                    <a:pt x="2864" y="1353"/>
                    <a:pt x="2897" y="1346"/>
                  </a:cubicBezTo>
                  <a:cubicBezTo>
                    <a:pt x="2929" y="1338"/>
                    <a:pt x="2970" y="1341"/>
                    <a:pt x="2970" y="1332"/>
                  </a:cubicBezTo>
                  <a:cubicBezTo>
                    <a:pt x="2970" y="1330"/>
                    <a:pt x="2972" y="1328"/>
                    <a:pt x="2974" y="1327"/>
                  </a:cubicBezTo>
                  <a:cubicBezTo>
                    <a:pt x="2967" y="1322"/>
                    <a:pt x="2960" y="1317"/>
                    <a:pt x="2954" y="1314"/>
                  </a:cubicBezTo>
                  <a:cubicBezTo>
                    <a:pt x="2953" y="1316"/>
                    <a:pt x="2952" y="1317"/>
                    <a:pt x="2950" y="1319"/>
                  </a:cubicBezTo>
                  <a:cubicBezTo>
                    <a:pt x="2937" y="1328"/>
                    <a:pt x="2940" y="1305"/>
                    <a:pt x="2917" y="1305"/>
                  </a:cubicBezTo>
                  <a:cubicBezTo>
                    <a:pt x="2894" y="1305"/>
                    <a:pt x="2870" y="1327"/>
                    <a:pt x="2851" y="1317"/>
                  </a:cubicBezTo>
                  <a:cubicBezTo>
                    <a:pt x="2833" y="1308"/>
                    <a:pt x="2842" y="1296"/>
                    <a:pt x="2825" y="1296"/>
                  </a:cubicBezTo>
                  <a:cubicBezTo>
                    <a:pt x="2808" y="1296"/>
                    <a:pt x="2837" y="1263"/>
                    <a:pt x="2812" y="1277"/>
                  </a:cubicBezTo>
                  <a:cubicBezTo>
                    <a:pt x="2787" y="1291"/>
                    <a:pt x="2750" y="1325"/>
                    <a:pt x="2733" y="1310"/>
                  </a:cubicBezTo>
                  <a:cubicBezTo>
                    <a:pt x="2716" y="1294"/>
                    <a:pt x="2700" y="1314"/>
                    <a:pt x="2688" y="1302"/>
                  </a:cubicBezTo>
                  <a:cubicBezTo>
                    <a:pt x="2675" y="1289"/>
                    <a:pt x="2731" y="1255"/>
                    <a:pt x="2758" y="1257"/>
                  </a:cubicBezTo>
                  <a:cubicBezTo>
                    <a:pt x="2764" y="1257"/>
                    <a:pt x="2770" y="1254"/>
                    <a:pt x="2776" y="1250"/>
                  </a:cubicBezTo>
                  <a:cubicBezTo>
                    <a:pt x="2762" y="1245"/>
                    <a:pt x="2733" y="1233"/>
                    <a:pt x="2726" y="1243"/>
                  </a:cubicBezTo>
                  <a:cubicBezTo>
                    <a:pt x="2716" y="1254"/>
                    <a:pt x="2703" y="1247"/>
                    <a:pt x="2695" y="1237"/>
                  </a:cubicBezTo>
                  <a:cubicBezTo>
                    <a:pt x="2688" y="1228"/>
                    <a:pt x="2679" y="1240"/>
                    <a:pt x="2666" y="1226"/>
                  </a:cubicBezTo>
                  <a:cubicBezTo>
                    <a:pt x="2654" y="1211"/>
                    <a:pt x="2641" y="1222"/>
                    <a:pt x="2634" y="1225"/>
                  </a:cubicBezTo>
                  <a:cubicBezTo>
                    <a:pt x="2627" y="1228"/>
                    <a:pt x="2617" y="1220"/>
                    <a:pt x="2604" y="1215"/>
                  </a:cubicBezTo>
                  <a:cubicBezTo>
                    <a:pt x="2590" y="1209"/>
                    <a:pt x="2601" y="1196"/>
                    <a:pt x="2589" y="1187"/>
                  </a:cubicBezTo>
                  <a:cubicBezTo>
                    <a:pt x="2578" y="1179"/>
                    <a:pt x="2577" y="1203"/>
                    <a:pt x="2577" y="1203"/>
                  </a:cubicBezTo>
                  <a:cubicBezTo>
                    <a:pt x="1608" y="1208"/>
                    <a:pt x="1608" y="1208"/>
                    <a:pt x="1608" y="1208"/>
                  </a:cubicBezTo>
                  <a:cubicBezTo>
                    <a:pt x="1609" y="1210"/>
                    <a:pt x="1610" y="1212"/>
                    <a:pt x="1611" y="1213"/>
                  </a:cubicBezTo>
                  <a:cubicBezTo>
                    <a:pt x="1623" y="1225"/>
                    <a:pt x="1614" y="1235"/>
                    <a:pt x="1617" y="1250"/>
                  </a:cubicBezTo>
                  <a:cubicBezTo>
                    <a:pt x="1621" y="1264"/>
                    <a:pt x="1618" y="1285"/>
                    <a:pt x="1607" y="1285"/>
                  </a:cubicBezTo>
                  <a:cubicBezTo>
                    <a:pt x="1595" y="1285"/>
                    <a:pt x="1593" y="1272"/>
                    <a:pt x="1602" y="1268"/>
                  </a:cubicBezTo>
                  <a:cubicBezTo>
                    <a:pt x="1610" y="1263"/>
                    <a:pt x="1606" y="1246"/>
                    <a:pt x="1597" y="1246"/>
                  </a:cubicBezTo>
                  <a:cubicBezTo>
                    <a:pt x="1592" y="1246"/>
                    <a:pt x="1590" y="1240"/>
                    <a:pt x="1590" y="1233"/>
                  </a:cubicBezTo>
                  <a:cubicBezTo>
                    <a:pt x="1574" y="1237"/>
                    <a:pt x="1556" y="1235"/>
                    <a:pt x="1535" y="1233"/>
                  </a:cubicBezTo>
                  <a:cubicBezTo>
                    <a:pt x="1535" y="1234"/>
                    <a:pt x="1535" y="1235"/>
                    <a:pt x="1536" y="1236"/>
                  </a:cubicBezTo>
                  <a:cubicBezTo>
                    <a:pt x="1536" y="1245"/>
                    <a:pt x="1541" y="1266"/>
                    <a:pt x="1554" y="1282"/>
                  </a:cubicBezTo>
                  <a:cubicBezTo>
                    <a:pt x="1566" y="1299"/>
                    <a:pt x="1557" y="1309"/>
                    <a:pt x="1569" y="1315"/>
                  </a:cubicBezTo>
                  <a:cubicBezTo>
                    <a:pt x="1581" y="1321"/>
                    <a:pt x="1580" y="1328"/>
                    <a:pt x="1569" y="1327"/>
                  </a:cubicBezTo>
                  <a:cubicBezTo>
                    <a:pt x="1558" y="1325"/>
                    <a:pt x="1566" y="1335"/>
                    <a:pt x="1562" y="1359"/>
                  </a:cubicBezTo>
                  <a:cubicBezTo>
                    <a:pt x="1558" y="1382"/>
                    <a:pt x="1559" y="1431"/>
                    <a:pt x="1557" y="1445"/>
                  </a:cubicBezTo>
                  <a:cubicBezTo>
                    <a:pt x="1554" y="1460"/>
                    <a:pt x="1537" y="1484"/>
                    <a:pt x="1547" y="1500"/>
                  </a:cubicBezTo>
                  <a:cubicBezTo>
                    <a:pt x="1557" y="1516"/>
                    <a:pt x="1564" y="1537"/>
                    <a:pt x="1559" y="1557"/>
                  </a:cubicBezTo>
                  <a:cubicBezTo>
                    <a:pt x="1554" y="1576"/>
                    <a:pt x="1554" y="1588"/>
                    <a:pt x="1563" y="1603"/>
                  </a:cubicBezTo>
                  <a:cubicBezTo>
                    <a:pt x="1571" y="1618"/>
                    <a:pt x="1564" y="1644"/>
                    <a:pt x="1574" y="1649"/>
                  </a:cubicBezTo>
                  <a:cubicBezTo>
                    <a:pt x="1583" y="1654"/>
                    <a:pt x="1592" y="1665"/>
                    <a:pt x="1600" y="1679"/>
                  </a:cubicBezTo>
                  <a:cubicBezTo>
                    <a:pt x="1609" y="1693"/>
                    <a:pt x="1617" y="1685"/>
                    <a:pt x="1618" y="1699"/>
                  </a:cubicBezTo>
                  <a:cubicBezTo>
                    <a:pt x="1620" y="1713"/>
                    <a:pt x="1620" y="1715"/>
                    <a:pt x="1632" y="1721"/>
                  </a:cubicBezTo>
                  <a:cubicBezTo>
                    <a:pt x="1645" y="1726"/>
                    <a:pt x="1637" y="1740"/>
                    <a:pt x="1637" y="1748"/>
                  </a:cubicBezTo>
                  <a:cubicBezTo>
                    <a:pt x="1637" y="1756"/>
                    <a:pt x="1653" y="1770"/>
                    <a:pt x="1674" y="1788"/>
                  </a:cubicBezTo>
                  <a:cubicBezTo>
                    <a:pt x="1694" y="1806"/>
                    <a:pt x="1677" y="1821"/>
                    <a:pt x="1692" y="1821"/>
                  </a:cubicBezTo>
                  <a:cubicBezTo>
                    <a:pt x="1706" y="1821"/>
                    <a:pt x="1720" y="1829"/>
                    <a:pt x="1735" y="1839"/>
                  </a:cubicBezTo>
                  <a:cubicBezTo>
                    <a:pt x="1750" y="1848"/>
                    <a:pt x="1755" y="1842"/>
                    <a:pt x="1765" y="1845"/>
                  </a:cubicBezTo>
                  <a:cubicBezTo>
                    <a:pt x="1775" y="1847"/>
                    <a:pt x="1794" y="1869"/>
                    <a:pt x="1798" y="1884"/>
                  </a:cubicBezTo>
                  <a:cubicBezTo>
                    <a:pt x="1799" y="1891"/>
                    <a:pt x="1802" y="1898"/>
                    <a:pt x="1806" y="1906"/>
                  </a:cubicBezTo>
                  <a:cubicBezTo>
                    <a:pt x="1886" y="1895"/>
                    <a:pt x="1886" y="1895"/>
                    <a:pt x="1886" y="1895"/>
                  </a:cubicBezTo>
                  <a:cubicBezTo>
                    <a:pt x="1886" y="1895"/>
                    <a:pt x="1911" y="1913"/>
                    <a:pt x="1926" y="1916"/>
                  </a:cubicBezTo>
                  <a:cubicBezTo>
                    <a:pt x="1940" y="1920"/>
                    <a:pt x="2016" y="1948"/>
                    <a:pt x="2016" y="1948"/>
                  </a:cubicBezTo>
                  <a:cubicBezTo>
                    <a:pt x="2116" y="1947"/>
                    <a:pt x="2116" y="1947"/>
                    <a:pt x="2116" y="1947"/>
                  </a:cubicBezTo>
                  <a:cubicBezTo>
                    <a:pt x="2128" y="1932"/>
                    <a:pt x="2128" y="1932"/>
                    <a:pt x="2128" y="1932"/>
                  </a:cubicBezTo>
                  <a:cubicBezTo>
                    <a:pt x="2183" y="1932"/>
                    <a:pt x="2183" y="1932"/>
                    <a:pt x="2183" y="1932"/>
                  </a:cubicBezTo>
                  <a:cubicBezTo>
                    <a:pt x="2183" y="1932"/>
                    <a:pt x="2218" y="1966"/>
                    <a:pt x="2223" y="1968"/>
                  </a:cubicBezTo>
                  <a:cubicBezTo>
                    <a:pt x="2228" y="1969"/>
                    <a:pt x="2246" y="1985"/>
                    <a:pt x="2246" y="1995"/>
                  </a:cubicBezTo>
                  <a:cubicBezTo>
                    <a:pt x="2246" y="2005"/>
                    <a:pt x="2250" y="2014"/>
                    <a:pt x="2258" y="2018"/>
                  </a:cubicBezTo>
                  <a:cubicBezTo>
                    <a:pt x="2266" y="2022"/>
                    <a:pt x="2295" y="2040"/>
                    <a:pt x="2299" y="2039"/>
                  </a:cubicBezTo>
                  <a:cubicBezTo>
                    <a:pt x="2303" y="2037"/>
                    <a:pt x="2311" y="2005"/>
                    <a:pt x="2326" y="2006"/>
                  </a:cubicBezTo>
                  <a:cubicBezTo>
                    <a:pt x="2341" y="2007"/>
                    <a:pt x="2382" y="2019"/>
                    <a:pt x="2389" y="2042"/>
                  </a:cubicBezTo>
                  <a:cubicBezTo>
                    <a:pt x="2396" y="2065"/>
                    <a:pt x="2416" y="2085"/>
                    <a:pt x="2422" y="2089"/>
                  </a:cubicBezTo>
                  <a:cubicBezTo>
                    <a:pt x="2429" y="2094"/>
                    <a:pt x="2426" y="2109"/>
                    <a:pt x="2431" y="2116"/>
                  </a:cubicBezTo>
                  <a:cubicBezTo>
                    <a:pt x="2436" y="2124"/>
                    <a:pt x="2435" y="2138"/>
                    <a:pt x="2441" y="2138"/>
                  </a:cubicBezTo>
                  <a:cubicBezTo>
                    <a:pt x="2446" y="2138"/>
                    <a:pt x="2476" y="2156"/>
                    <a:pt x="2490" y="2155"/>
                  </a:cubicBezTo>
                  <a:cubicBezTo>
                    <a:pt x="2494" y="2155"/>
                    <a:pt x="2499" y="2157"/>
                    <a:pt x="2504" y="2161"/>
                  </a:cubicBezTo>
                  <a:cubicBezTo>
                    <a:pt x="2506" y="2133"/>
                    <a:pt x="2477" y="2128"/>
                    <a:pt x="2494" y="2115"/>
                  </a:cubicBezTo>
                  <a:cubicBezTo>
                    <a:pt x="2514" y="2101"/>
                    <a:pt x="2493" y="2088"/>
                    <a:pt x="2503" y="2082"/>
                  </a:cubicBezTo>
                  <a:cubicBezTo>
                    <a:pt x="2512" y="2076"/>
                    <a:pt x="2529" y="2069"/>
                    <a:pt x="2529" y="2060"/>
                  </a:cubicBezTo>
                  <a:cubicBezTo>
                    <a:pt x="2529" y="2051"/>
                    <a:pt x="2537" y="2051"/>
                    <a:pt x="2550" y="2052"/>
                  </a:cubicBezTo>
                  <a:cubicBezTo>
                    <a:pt x="2562" y="2054"/>
                    <a:pt x="2585" y="2032"/>
                    <a:pt x="2584" y="2023"/>
                  </a:cubicBezTo>
                  <a:cubicBezTo>
                    <a:pt x="2582" y="2015"/>
                    <a:pt x="2586" y="2013"/>
                    <a:pt x="2601" y="2016"/>
                  </a:cubicBezTo>
                  <a:cubicBezTo>
                    <a:pt x="2616" y="2019"/>
                    <a:pt x="2614" y="1999"/>
                    <a:pt x="2623" y="2002"/>
                  </a:cubicBezTo>
                  <a:cubicBezTo>
                    <a:pt x="2632" y="2005"/>
                    <a:pt x="2640" y="2011"/>
                    <a:pt x="2641" y="2004"/>
                  </a:cubicBezTo>
                  <a:cubicBezTo>
                    <a:pt x="2642" y="1997"/>
                    <a:pt x="2651" y="1998"/>
                    <a:pt x="2658" y="2008"/>
                  </a:cubicBezTo>
                  <a:cubicBezTo>
                    <a:pt x="2665" y="2017"/>
                    <a:pt x="2685" y="2019"/>
                    <a:pt x="2687" y="2009"/>
                  </a:cubicBezTo>
                  <a:cubicBezTo>
                    <a:pt x="2688" y="1998"/>
                    <a:pt x="2700" y="2009"/>
                    <a:pt x="2710" y="2019"/>
                  </a:cubicBezTo>
                  <a:cubicBezTo>
                    <a:pt x="2720" y="2030"/>
                    <a:pt x="2725" y="2027"/>
                    <a:pt x="2740" y="2028"/>
                  </a:cubicBezTo>
                  <a:cubicBezTo>
                    <a:pt x="2755" y="2029"/>
                    <a:pt x="2755" y="2025"/>
                    <a:pt x="2756" y="2016"/>
                  </a:cubicBezTo>
                  <a:cubicBezTo>
                    <a:pt x="2756" y="2006"/>
                    <a:pt x="2772" y="2036"/>
                    <a:pt x="2787" y="2037"/>
                  </a:cubicBezTo>
                  <a:cubicBezTo>
                    <a:pt x="2802" y="2039"/>
                    <a:pt x="2790" y="2028"/>
                    <a:pt x="2779" y="2019"/>
                  </a:cubicBezTo>
                  <a:cubicBezTo>
                    <a:pt x="2768" y="2011"/>
                    <a:pt x="2781" y="2007"/>
                    <a:pt x="2772" y="2000"/>
                  </a:cubicBezTo>
                  <a:cubicBezTo>
                    <a:pt x="2763" y="1993"/>
                    <a:pt x="2784" y="1984"/>
                    <a:pt x="2802" y="1984"/>
                  </a:cubicBezTo>
                  <a:cubicBezTo>
                    <a:pt x="2821" y="1985"/>
                    <a:pt x="2820" y="1990"/>
                    <a:pt x="2827" y="1979"/>
                  </a:cubicBezTo>
                  <a:cubicBezTo>
                    <a:pt x="2834" y="1968"/>
                    <a:pt x="2841" y="1979"/>
                    <a:pt x="2841" y="1988"/>
                  </a:cubicBezTo>
                  <a:cubicBezTo>
                    <a:pt x="2841" y="1998"/>
                    <a:pt x="2872" y="1983"/>
                    <a:pt x="2888" y="1983"/>
                  </a:cubicBezTo>
                  <a:cubicBezTo>
                    <a:pt x="2904" y="1983"/>
                    <a:pt x="2919" y="1997"/>
                    <a:pt x="2921" y="2006"/>
                  </a:cubicBezTo>
                  <a:cubicBezTo>
                    <a:pt x="2922" y="2016"/>
                    <a:pt x="2933" y="2020"/>
                    <a:pt x="2945" y="2010"/>
                  </a:cubicBezTo>
                  <a:cubicBezTo>
                    <a:pt x="2957" y="2000"/>
                    <a:pt x="2967" y="1988"/>
                    <a:pt x="2978" y="1999"/>
                  </a:cubicBezTo>
                  <a:cubicBezTo>
                    <a:pt x="2989" y="2010"/>
                    <a:pt x="3000" y="2025"/>
                    <a:pt x="3013" y="2038"/>
                  </a:cubicBezTo>
                  <a:cubicBezTo>
                    <a:pt x="3026" y="2051"/>
                    <a:pt x="3007" y="2068"/>
                    <a:pt x="3014" y="2078"/>
                  </a:cubicBezTo>
                  <a:cubicBezTo>
                    <a:pt x="3021" y="2088"/>
                    <a:pt x="3013" y="2102"/>
                    <a:pt x="3029" y="2113"/>
                  </a:cubicBezTo>
                  <a:cubicBezTo>
                    <a:pt x="3044" y="2124"/>
                    <a:pt x="3030" y="2147"/>
                    <a:pt x="3043" y="2150"/>
                  </a:cubicBezTo>
                  <a:cubicBezTo>
                    <a:pt x="3055" y="2153"/>
                    <a:pt x="3065" y="2172"/>
                    <a:pt x="3067" y="2180"/>
                  </a:cubicBezTo>
                  <a:cubicBezTo>
                    <a:pt x="3068" y="2188"/>
                    <a:pt x="3092" y="2198"/>
                    <a:pt x="3093" y="2185"/>
                  </a:cubicBezTo>
                  <a:cubicBezTo>
                    <a:pt x="3095" y="2172"/>
                    <a:pt x="3107" y="2156"/>
                    <a:pt x="3109" y="2144"/>
                  </a:cubicBezTo>
                  <a:cubicBezTo>
                    <a:pt x="3110" y="2131"/>
                    <a:pt x="3100" y="2087"/>
                    <a:pt x="3089" y="2073"/>
                  </a:cubicBezTo>
                  <a:cubicBezTo>
                    <a:pt x="3079" y="2059"/>
                    <a:pt x="3092" y="2055"/>
                    <a:pt x="3079" y="2039"/>
                  </a:cubicBezTo>
                  <a:cubicBezTo>
                    <a:pt x="3067" y="2023"/>
                    <a:pt x="3059" y="1994"/>
                    <a:pt x="3060" y="1970"/>
                  </a:cubicBezTo>
                  <a:cubicBezTo>
                    <a:pt x="3061" y="1947"/>
                    <a:pt x="3088" y="1909"/>
                    <a:pt x="3101" y="1897"/>
                  </a:cubicBezTo>
                  <a:cubicBezTo>
                    <a:pt x="3114" y="1885"/>
                    <a:pt x="3129" y="1892"/>
                    <a:pt x="3132" y="1879"/>
                  </a:cubicBezTo>
                  <a:cubicBezTo>
                    <a:pt x="3135" y="1867"/>
                    <a:pt x="3152" y="1851"/>
                    <a:pt x="3161" y="1851"/>
                  </a:cubicBezTo>
                  <a:cubicBezTo>
                    <a:pt x="3170" y="1851"/>
                    <a:pt x="3181" y="1853"/>
                    <a:pt x="3182" y="1843"/>
                  </a:cubicBezTo>
                  <a:cubicBezTo>
                    <a:pt x="3184" y="1833"/>
                    <a:pt x="3199" y="1821"/>
                    <a:pt x="3220" y="1817"/>
                  </a:cubicBezTo>
                  <a:cubicBezTo>
                    <a:pt x="3240" y="1814"/>
                    <a:pt x="3228" y="1803"/>
                    <a:pt x="3223" y="1794"/>
                  </a:cubicBezTo>
                  <a:cubicBezTo>
                    <a:pt x="3217" y="1785"/>
                    <a:pt x="3227" y="1775"/>
                    <a:pt x="3231" y="1782"/>
                  </a:cubicBezTo>
                  <a:cubicBezTo>
                    <a:pt x="3235" y="1788"/>
                    <a:pt x="3248" y="1789"/>
                    <a:pt x="3256" y="1783"/>
                  </a:cubicBezTo>
                  <a:cubicBezTo>
                    <a:pt x="3263" y="1778"/>
                    <a:pt x="3281" y="1763"/>
                    <a:pt x="3264" y="1762"/>
                  </a:cubicBezTo>
                  <a:cubicBezTo>
                    <a:pt x="3247" y="1761"/>
                    <a:pt x="3243" y="1754"/>
                    <a:pt x="3253" y="1750"/>
                  </a:cubicBezTo>
                  <a:cubicBezTo>
                    <a:pt x="3263" y="1746"/>
                    <a:pt x="3255" y="1728"/>
                    <a:pt x="3241" y="1726"/>
                  </a:cubicBezTo>
                  <a:cubicBezTo>
                    <a:pt x="3227" y="1725"/>
                    <a:pt x="3231" y="1718"/>
                    <a:pt x="3240" y="1709"/>
                  </a:cubicBezTo>
                  <a:cubicBezTo>
                    <a:pt x="3248" y="1700"/>
                    <a:pt x="3227" y="1686"/>
                    <a:pt x="3217" y="1679"/>
                  </a:cubicBezTo>
                  <a:cubicBezTo>
                    <a:pt x="3207" y="1672"/>
                    <a:pt x="3224" y="1668"/>
                    <a:pt x="3231" y="1667"/>
                  </a:cubicBezTo>
                  <a:cubicBezTo>
                    <a:pt x="3239" y="1665"/>
                    <a:pt x="3233" y="1629"/>
                    <a:pt x="3237" y="1621"/>
                  </a:cubicBezTo>
                  <a:cubicBezTo>
                    <a:pt x="3241" y="1612"/>
                    <a:pt x="3254" y="1612"/>
                    <a:pt x="3248" y="1621"/>
                  </a:cubicBezTo>
                  <a:cubicBezTo>
                    <a:pt x="3243" y="1629"/>
                    <a:pt x="3235" y="1644"/>
                    <a:pt x="3245" y="1655"/>
                  </a:cubicBezTo>
                  <a:cubicBezTo>
                    <a:pt x="3256" y="1667"/>
                    <a:pt x="3259" y="1679"/>
                    <a:pt x="3255" y="1697"/>
                  </a:cubicBezTo>
                  <a:cubicBezTo>
                    <a:pt x="3251" y="1715"/>
                    <a:pt x="3259" y="1711"/>
                    <a:pt x="3270" y="1687"/>
                  </a:cubicBezTo>
                  <a:cubicBezTo>
                    <a:pt x="3282" y="1664"/>
                    <a:pt x="3284" y="1644"/>
                    <a:pt x="3276" y="1641"/>
                  </a:cubicBezTo>
                  <a:cubicBezTo>
                    <a:pt x="3268" y="1639"/>
                    <a:pt x="3269" y="1615"/>
                    <a:pt x="3277" y="1626"/>
                  </a:cubicBezTo>
                  <a:cubicBezTo>
                    <a:pt x="3286" y="1637"/>
                    <a:pt x="3289" y="1639"/>
                    <a:pt x="3302" y="1625"/>
                  </a:cubicBezTo>
                  <a:cubicBezTo>
                    <a:pt x="3316" y="1611"/>
                    <a:pt x="3330" y="1587"/>
                    <a:pt x="3321" y="1581"/>
                  </a:cubicBezTo>
                  <a:cubicBezTo>
                    <a:pt x="3312" y="1576"/>
                    <a:pt x="3325" y="1570"/>
                    <a:pt x="3341" y="1571"/>
                  </a:cubicBezTo>
                  <a:cubicBezTo>
                    <a:pt x="3356" y="1572"/>
                    <a:pt x="3390" y="1562"/>
                    <a:pt x="3392" y="1557"/>
                  </a:cubicBezTo>
                  <a:cubicBezTo>
                    <a:pt x="3400" y="1542"/>
                    <a:pt x="3338" y="1564"/>
                    <a:pt x="3338" y="1555"/>
                  </a:cubicBezTo>
                  <a:cubicBezTo>
                    <a:pt x="3338" y="1547"/>
                    <a:pt x="3377" y="1538"/>
                    <a:pt x="3395" y="1537"/>
                  </a:cubicBezTo>
                  <a:cubicBezTo>
                    <a:pt x="3413" y="1537"/>
                    <a:pt x="3404" y="1512"/>
                    <a:pt x="3412" y="1523"/>
                  </a:cubicBezTo>
                  <a:cubicBezTo>
                    <a:pt x="3420" y="1533"/>
                    <a:pt x="3432" y="1531"/>
                    <a:pt x="3442" y="1525"/>
                  </a:cubicBezTo>
                  <a:cubicBezTo>
                    <a:pt x="3452" y="1519"/>
                    <a:pt x="3444" y="1501"/>
                    <a:pt x="3433" y="1498"/>
                  </a:cubicBezTo>
                  <a:cubicBezTo>
                    <a:pt x="3421" y="1495"/>
                    <a:pt x="3441" y="1487"/>
                    <a:pt x="3437" y="1480"/>
                  </a:cubicBezTo>
                  <a:cubicBezTo>
                    <a:pt x="3433" y="1473"/>
                    <a:pt x="3445" y="1445"/>
                    <a:pt x="3460" y="1441"/>
                  </a:cubicBezTo>
                  <a:cubicBezTo>
                    <a:pt x="3475" y="1438"/>
                    <a:pt x="3468" y="1429"/>
                    <a:pt x="3480" y="1429"/>
                  </a:cubicBezTo>
                  <a:cubicBezTo>
                    <a:pt x="3493" y="1429"/>
                    <a:pt x="3495" y="1414"/>
                    <a:pt x="3506" y="1403"/>
                  </a:cubicBezTo>
                  <a:cubicBezTo>
                    <a:pt x="3517" y="1392"/>
                    <a:pt x="3532" y="1420"/>
                    <a:pt x="3550" y="1405"/>
                  </a:cubicBezTo>
                  <a:cubicBezTo>
                    <a:pt x="3557" y="1398"/>
                    <a:pt x="3566" y="1391"/>
                    <a:pt x="3576" y="1385"/>
                  </a:cubicBezTo>
                  <a:cubicBezTo>
                    <a:pt x="3536" y="1332"/>
                    <a:pt x="3547" y="1297"/>
                    <a:pt x="3546" y="128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8" name="Freeform 130"/>
            <p:cNvSpPr>
              <a:spLocks noEditPoints="1"/>
            </p:cNvSpPr>
            <p:nvPr/>
          </p:nvSpPr>
          <p:spPr bwMode="auto">
            <a:xfrm>
              <a:off x="11261726" y="7083425"/>
              <a:ext cx="587375" cy="417513"/>
            </a:xfrm>
            <a:custGeom>
              <a:avLst/>
              <a:gdLst>
                <a:gd name="T0" fmla="*/ 448 w 453"/>
                <a:gd name="T1" fmla="*/ 57 h 322"/>
                <a:gd name="T2" fmla="*/ 412 w 453"/>
                <a:gd name="T3" fmla="*/ 56 h 322"/>
                <a:gd name="T4" fmla="*/ 370 w 453"/>
                <a:gd name="T5" fmla="*/ 46 h 322"/>
                <a:gd name="T6" fmla="*/ 353 w 453"/>
                <a:gd name="T7" fmla="*/ 42 h 322"/>
                <a:gd name="T8" fmla="*/ 326 w 453"/>
                <a:gd name="T9" fmla="*/ 45 h 322"/>
                <a:gd name="T10" fmla="*/ 291 w 453"/>
                <a:gd name="T11" fmla="*/ 28 h 322"/>
                <a:gd name="T12" fmla="*/ 271 w 453"/>
                <a:gd name="T13" fmla="*/ 18 h 322"/>
                <a:gd name="T14" fmla="*/ 211 w 453"/>
                <a:gd name="T15" fmla="*/ 11 h 322"/>
                <a:gd name="T16" fmla="*/ 95 w 453"/>
                <a:gd name="T17" fmla="*/ 10 h 322"/>
                <a:gd name="T18" fmla="*/ 52 w 453"/>
                <a:gd name="T19" fmla="*/ 0 h 322"/>
                <a:gd name="T20" fmla="*/ 23 w 453"/>
                <a:gd name="T21" fmla="*/ 18 h 322"/>
                <a:gd name="T22" fmla="*/ 15 w 453"/>
                <a:gd name="T23" fmla="*/ 43 h 322"/>
                <a:gd name="T24" fmla="*/ 21 w 453"/>
                <a:gd name="T25" fmla="*/ 78 h 322"/>
                <a:gd name="T26" fmla="*/ 31 w 453"/>
                <a:gd name="T27" fmla="*/ 74 h 322"/>
                <a:gd name="T28" fmla="*/ 43 w 453"/>
                <a:gd name="T29" fmla="*/ 75 h 322"/>
                <a:gd name="T30" fmla="*/ 65 w 453"/>
                <a:gd name="T31" fmla="*/ 80 h 322"/>
                <a:gd name="T32" fmla="*/ 79 w 453"/>
                <a:gd name="T33" fmla="*/ 80 h 322"/>
                <a:gd name="T34" fmla="*/ 100 w 453"/>
                <a:gd name="T35" fmla="*/ 84 h 322"/>
                <a:gd name="T36" fmla="*/ 109 w 453"/>
                <a:gd name="T37" fmla="*/ 98 h 322"/>
                <a:gd name="T38" fmla="*/ 86 w 453"/>
                <a:gd name="T39" fmla="*/ 118 h 322"/>
                <a:gd name="T40" fmla="*/ 89 w 453"/>
                <a:gd name="T41" fmla="*/ 151 h 322"/>
                <a:gd name="T42" fmla="*/ 83 w 453"/>
                <a:gd name="T43" fmla="*/ 175 h 322"/>
                <a:gd name="T44" fmla="*/ 74 w 453"/>
                <a:gd name="T45" fmla="*/ 189 h 322"/>
                <a:gd name="T46" fmla="*/ 84 w 453"/>
                <a:gd name="T47" fmla="*/ 208 h 322"/>
                <a:gd name="T48" fmla="*/ 75 w 453"/>
                <a:gd name="T49" fmla="*/ 227 h 322"/>
                <a:gd name="T50" fmla="*/ 83 w 453"/>
                <a:gd name="T51" fmla="*/ 244 h 322"/>
                <a:gd name="T52" fmla="*/ 69 w 453"/>
                <a:gd name="T53" fmla="*/ 266 h 322"/>
                <a:gd name="T54" fmla="*/ 74 w 453"/>
                <a:gd name="T55" fmla="*/ 277 h 322"/>
                <a:gd name="T56" fmla="*/ 93 w 453"/>
                <a:gd name="T57" fmla="*/ 279 h 322"/>
                <a:gd name="T58" fmla="*/ 135 w 453"/>
                <a:gd name="T59" fmla="*/ 319 h 322"/>
                <a:gd name="T60" fmla="*/ 144 w 453"/>
                <a:gd name="T61" fmla="*/ 308 h 322"/>
                <a:gd name="T62" fmla="*/ 164 w 453"/>
                <a:gd name="T63" fmla="*/ 307 h 322"/>
                <a:gd name="T64" fmla="*/ 196 w 453"/>
                <a:gd name="T65" fmla="*/ 294 h 322"/>
                <a:gd name="T66" fmla="*/ 241 w 453"/>
                <a:gd name="T67" fmla="*/ 293 h 322"/>
                <a:gd name="T68" fmla="*/ 266 w 453"/>
                <a:gd name="T69" fmla="*/ 280 h 322"/>
                <a:gd name="T70" fmla="*/ 294 w 453"/>
                <a:gd name="T71" fmla="*/ 262 h 322"/>
                <a:gd name="T72" fmla="*/ 307 w 453"/>
                <a:gd name="T73" fmla="*/ 237 h 322"/>
                <a:gd name="T74" fmla="*/ 333 w 453"/>
                <a:gd name="T75" fmla="*/ 210 h 322"/>
                <a:gd name="T76" fmla="*/ 333 w 453"/>
                <a:gd name="T77" fmla="*/ 158 h 322"/>
                <a:gd name="T78" fmla="*/ 362 w 453"/>
                <a:gd name="T79" fmla="*/ 124 h 322"/>
                <a:gd name="T80" fmla="*/ 395 w 453"/>
                <a:gd name="T81" fmla="*/ 107 h 322"/>
                <a:gd name="T82" fmla="*/ 433 w 453"/>
                <a:gd name="T83" fmla="*/ 86 h 322"/>
                <a:gd name="T84" fmla="*/ 448 w 453"/>
                <a:gd name="T85" fmla="*/ 57 h 322"/>
                <a:gd name="T86" fmla="*/ 451 w 453"/>
                <a:gd name="T87" fmla="*/ 171 h 322"/>
                <a:gd name="T88" fmla="*/ 420 w 453"/>
                <a:gd name="T89" fmla="*/ 181 h 322"/>
                <a:gd name="T90" fmla="*/ 451 w 453"/>
                <a:gd name="T91" fmla="*/ 17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3" h="322">
                  <a:moveTo>
                    <a:pt x="448" y="57"/>
                  </a:moveTo>
                  <a:cubicBezTo>
                    <a:pt x="435" y="57"/>
                    <a:pt x="421" y="58"/>
                    <a:pt x="412" y="56"/>
                  </a:cubicBezTo>
                  <a:cubicBezTo>
                    <a:pt x="400" y="53"/>
                    <a:pt x="376" y="52"/>
                    <a:pt x="370" y="46"/>
                  </a:cubicBezTo>
                  <a:cubicBezTo>
                    <a:pt x="364" y="39"/>
                    <a:pt x="353" y="34"/>
                    <a:pt x="353" y="42"/>
                  </a:cubicBezTo>
                  <a:cubicBezTo>
                    <a:pt x="353" y="50"/>
                    <a:pt x="336" y="51"/>
                    <a:pt x="326" y="45"/>
                  </a:cubicBezTo>
                  <a:cubicBezTo>
                    <a:pt x="315" y="38"/>
                    <a:pt x="299" y="33"/>
                    <a:pt x="291" y="28"/>
                  </a:cubicBezTo>
                  <a:cubicBezTo>
                    <a:pt x="287" y="25"/>
                    <a:pt x="279" y="22"/>
                    <a:pt x="271" y="18"/>
                  </a:cubicBezTo>
                  <a:cubicBezTo>
                    <a:pt x="261" y="20"/>
                    <a:pt x="231" y="9"/>
                    <a:pt x="211" y="11"/>
                  </a:cubicBezTo>
                  <a:cubicBezTo>
                    <a:pt x="189" y="14"/>
                    <a:pt x="121" y="8"/>
                    <a:pt x="95" y="10"/>
                  </a:cubicBezTo>
                  <a:cubicBezTo>
                    <a:pt x="68" y="13"/>
                    <a:pt x="67" y="0"/>
                    <a:pt x="52" y="0"/>
                  </a:cubicBezTo>
                  <a:cubicBezTo>
                    <a:pt x="37" y="0"/>
                    <a:pt x="44" y="17"/>
                    <a:pt x="23" y="18"/>
                  </a:cubicBezTo>
                  <a:cubicBezTo>
                    <a:pt x="2" y="18"/>
                    <a:pt x="0" y="31"/>
                    <a:pt x="15" y="43"/>
                  </a:cubicBezTo>
                  <a:cubicBezTo>
                    <a:pt x="24" y="50"/>
                    <a:pt x="23" y="64"/>
                    <a:pt x="21" y="78"/>
                  </a:cubicBezTo>
                  <a:cubicBezTo>
                    <a:pt x="26" y="77"/>
                    <a:pt x="29" y="76"/>
                    <a:pt x="31" y="74"/>
                  </a:cubicBezTo>
                  <a:cubicBezTo>
                    <a:pt x="37" y="66"/>
                    <a:pt x="43" y="67"/>
                    <a:pt x="43" y="75"/>
                  </a:cubicBezTo>
                  <a:cubicBezTo>
                    <a:pt x="43" y="83"/>
                    <a:pt x="57" y="80"/>
                    <a:pt x="65" y="80"/>
                  </a:cubicBezTo>
                  <a:cubicBezTo>
                    <a:pt x="73" y="80"/>
                    <a:pt x="70" y="86"/>
                    <a:pt x="79" y="80"/>
                  </a:cubicBezTo>
                  <a:cubicBezTo>
                    <a:pt x="88" y="74"/>
                    <a:pt x="100" y="76"/>
                    <a:pt x="100" y="84"/>
                  </a:cubicBezTo>
                  <a:cubicBezTo>
                    <a:pt x="100" y="91"/>
                    <a:pt x="119" y="88"/>
                    <a:pt x="109" y="98"/>
                  </a:cubicBezTo>
                  <a:cubicBezTo>
                    <a:pt x="99" y="108"/>
                    <a:pt x="86" y="110"/>
                    <a:pt x="86" y="118"/>
                  </a:cubicBezTo>
                  <a:cubicBezTo>
                    <a:pt x="86" y="126"/>
                    <a:pt x="98" y="142"/>
                    <a:pt x="89" y="151"/>
                  </a:cubicBezTo>
                  <a:cubicBezTo>
                    <a:pt x="80" y="160"/>
                    <a:pt x="92" y="175"/>
                    <a:pt x="83" y="175"/>
                  </a:cubicBezTo>
                  <a:cubicBezTo>
                    <a:pt x="74" y="175"/>
                    <a:pt x="64" y="179"/>
                    <a:pt x="74" y="189"/>
                  </a:cubicBezTo>
                  <a:cubicBezTo>
                    <a:pt x="84" y="199"/>
                    <a:pt x="92" y="208"/>
                    <a:pt x="84" y="208"/>
                  </a:cubicBezTo>
                  <a:cubicBezTo>
                    <a:pt x="76" y="208"/>
                    <a:pt x="71" y="223"/>
                    <a:pt x="75" y="227"/>
                  </a:cubicBezTo>
                  <a:cubicBezTo>
                    <a:pt x="79" y="231"/>
                    <a:pt x="97" y="242"/>
                    <a:pt x="83" y="244"/>
                  </a:cubicBezTo>
                  <a:cubicBezTo>
                    <a:pt x="69" y="247"/>
                    <a:pt x="69" y="258"/>
                    <a:pt x="69" y="266"/>
                  </a:cubicBezTo>
                  <a:cubicBezTo>
                    <a:pt x="69" y="269"/>
                    <a:pt x="71" y="273"/>
                    <a:pt x="74" y="277"/>
                  </a:cubicBezTo>
                  <a:cubicBezTo>
                    <a:pt x="80" y="276"/>
                    <a:pt x="87" y="276"/>
                    <a:pt x="93" y="279"/>
                  </a:cubicBezTo>
                  <a:cubicBezTo>
                    <a:pt x="107" y="286"/>
                    <a:pt x="116" y="322"/>
                    <a:pt x="135" y="319"/>
                  </a:cubicBezTo>
                  <a:cubicBezTo>
                    <a:pt x="144" y="318"/>
                    <a:pt x="139" y="312"/>
                    <a:pt x="144" y="308"/>
                  </a:cubicBezTo>
                  <a:cubicBezTo>
                    <a:pt x="148" y="304"/>
                    <a:pt x="155" y="307"/>
                    <a:pt x="164" y="307"/>
                  </a:cubicBezTo>
                  <a:cubicBezTo>
                    <a:pt x="172" y="307"/>
                    <a:pt x="176" y="295"/>
                    <a:pt x="196" y="294"/>
                  </a:cubicBezTo>
                  <a:cubicBezTo>
                    <a:pt x="216" y="294"/>
                    <a:pt x="228" y="292"/>
                    <a:pt x="241" y="293"/>
                  </a:cubicBezTo>
                  <a:cubicBezTo>
                    <a:pt x="253" y="293"/>
                    <a:pt x="263" y="289"/>
                    <a:pt x="266" y="280"/>
                  </a:cubicBezTo>
                  <a:cubicBezTo>
                    <a:pt x="269" y="272"/>
                    <a:pt x="280" y="264"/>
                    <a:pt x="294" y="262"/>
                  </a:cubicBezTo>
                  <a:cubicBezTo>
                    <a:pt x="308" y="260"/>
                    <a:pt x="306" y="245"/>
                    <a:pt x="307" y="237"/>
                  </a:cubicBezTo>
                  <a:cubicBezTo>
                    <a:pt x="308" y="228"/>
                    <a:pt x="331" y="216"/>
                    <a:pt x="333" y="210"/>
                  </a:cubicBezTo>
                  <a:cubicBezTo>
                    <a:pt x="334" y="203"/>
                    <a:pt x="319" y="179"/>
                    <a:pt x="333" y="158"/>
                  </a:cubicBezTo>
                  <a:cubicBezTo>
                    <a:pt x="347" y="137"/>
                    <a:pt x="362" y="136"/>
                    <a:pt x="362" y="124"/>
                  </a:cubicBezTo>
                  <a:cubicBezTo>
                    <a:pt x="362" y="113"/>
                    <a:pt x="377" y="109"/>
                    <a:pt x="395" y="107"/>
                  </a:cubicBezTo>
                  <a:cubicBezTo>
                    <a:pt x="412" y="105"/>
                    <a:pt x="418" y="93"/>
                    <a:pt x="433" y="86"/>
                  </a:cubicBezTo>
                  <a:cubicBezTo>
                    <a:pt x="446" y="81"/>
                    <a:pt x="450" y="72"/>
                    <a:pt x="448" y="57"/>
                  </a:cubicBezTo>
                  <a:close/>
                  <a:moveTo>
                    <a:pt x="451" y="171"/>
                  </a:moveTo>
                  <a:cubicBezTo>
                    <a:pt x="448" y="153"/>
                    <a:pt x="413" y="176"/>
                    <a:pt x="420" y="181"/>
                  </a:cubicBezTo>
                  <a:cubicBezTo>
                    <a:pt x="436" y="191"/>
                    <a:pt x="453" y="188"/>
                    <a:pt x="451" y="17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29" name="Freeform 131"/>
            <p:cNvSpPr>
              <a:spLocks/>
            </p:cNvSpPr>
            <p:nvPr/>
          </p:nvSpPr>
          <p:spPr bwMode="auto">
            <a:xfrm>
              <a:off x="12279313" y="6902450"/>
              <a:ext cx="155575" cy="85725"/>
            </a:xfrm>
            <a:custGeom>
              <a:avLst/>
              <a:gdLst>
                <a:gd name="T0" fmla="*/ 1 w 119"/>
                <a:gd name="T1" fmla="*/ 58 h 66"/>
                <a:gd name="T2" fmla="*/ 24 w 119"/>
                <a:gd name="T3" fmla="*/ 55 h 66"/>
                <a:gd name="T4" fmla="*/ 30 w 119"/>
                <a:gd name="T5" fmla="*/ 66 h 66"/>
                <a:gd name="T6" fmla="*/ 55 w 119"/>
                <a:gd name="T7" fmla="*/ 61 h 66"/>
                <a:gd name="T8" fmla="*/ 76 w 119"/>
                <a:gd name="T9" fmla="*/ 62 h 66"/>
                <a:gd name="T10" fmla="*/ 89 w 119"/>
                <a:gd name="T11" fmla="*/ 46 h 66"/>
                <a:gd name="T12" fmla="*/ 98 w 119"/>
                <a:gd name="T13" fmla="*/ 29 h 66"/>
                <a:gd name="T14" fmla="*/ 119 w 119"/>
                <a:gd name="T15" fmla="*/ 14 h 66"/>
                <a:gd name="T16" fmla="*/ 111 w 119"/>
                <a:gd name="T17" fmla="*/ 1 h 66"/>
                <a:gd name="T18" fmla="*/ 87 w 119"/>
                <a:gd name="T19" fmla="*/ 9 h 66"/>
                <a:gd name="T20" fmla="*/ 56 w 119"/>
                <a:gd name="T21" fmla="*/ 20 h 66"/>
                <a:gd name="T22" fmla="*/ 17 w 119"/>
                <a:gd name="T23" fmla="*/ 13 h 66"/>
                <a:gd name="T24" fmla="*/ 3 w 119"/>
                <a:gd name="T25" fmla="*/ 12 h 66"/>
                <a:gd name="T26" fmla="*/ 1 w 119"/>
                <a:gd name="T2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66">
                  <a:moveTo>
                    <a:pt x="1" y="58"/>
                  </a:moveTo>
                  <a:cubicBezTo>
                    <a:pt x="10" y="55"/>
                    <a:pt x="19" y="53"/>
                    <a:pt x="24" y="55"/>
                  </a:cubicBezTo>
                  <a:cubicBezTo>
                    <a:pt x="28" y="57"/>
                    <a:pt x="29" y="61"/>
                    <a:pt x="30" y="66"/>
                  </a:cubicBezTo>
                  <a:cubicBezTo>
                    <a:pt x="37" y="65"/>
                    <a:pt x="50" y="63"/>
                    <a:pt x="55" y="61"/>
                  </a:cubicBezTo>
                  <a:cubicBezTo>
                    <a:pt x="61" y="59"/>
                    <a:pt x="75" y="66"/>
                    <a:pt x="76" y="62"/>
                  </a:cubicBezTo>
                  <a:cubicBezTo>
                    <a:pt x="78" y="57"/>
                    <a:pt x="83" y="46"/>
                    <a:pt x="89" y="46"/>
                  </a:cubicBezTo>
                  <a:cubicBezTo>
                    <a:pt x="95" y="46"/>
                    <a:pt x="91" y="30"/>
                    <a:pt x="98" y="29"/>
                  </a:cubicBezTo>
                  <a:cubicBezTo>
                    <a:pt x="104" y="28"/>
                    <a:pt x="119" y="14"/>
                    <a:pt x="119" y="14"/>
                  </a:cubicBezTo>
                  <a:cubicBezTo>
                    <a:pt x="119" y="14"/>
                    <a:pt x="113" y="2"/>
                    <a:pt x="111" y="1"/>
                  </a:cubicBezTo>
                  <a:cubicBezTo>
                    <a:pt x="108" y="0"/>
                    <a:pt x="101" y="9"/>
                    <a:pt x="87" y="9"/>
                  </a:cubicBezTo>
                  <a:cubicBezTo>
                    <a:pt x="73" y="9"/>
                    <a:pt x="62" y="20"/>
                    <a:pt x="56" y="20"/>
                  </a:cubicBezTo>
                  <a:cubicBezTo>
                    <a:pt x="50" y="20"/>
                    <a:pt x="30" y="13"/>
                    <a:pt x="17" y="13"/>
                  </a:cubicBezTo>
                  <a:cubicBezTo>
                    <a:pt x="13" y="12"/>
                    <a:pt x="8" y="12"/>
                    <a:pt x="3" y="12"/>
                  </a:cubicBezTo>
                  <a:cubicBezTo>
                    <a:pt x="2" y="23"/>
                    <a:pt x="0" y="41"/>
                    <a:pt x="1" y="5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0" name="Freeform 132"/>
            <p:cNvSpPr>
              <a:spLocks noEditPoints="1"/>
            </p:cNvSpPr>
            <p:nvPr/>
          </p:nvSpPr>
          <p:spPr bwMode="auto">
            <a:xfrm>
              <a:off x="12596813" y="7191375"/>
              <a:ext cx="287338" cy="361950"/>
            </a:xfrm>
            <a:custGeom>
              <a:avLst/>
              <a:gdLst>
                <a:gd name="T0" fmla="*/ 220 w 223"/>
                <a:gd name="T1" fmla="*/ 0 h 280"/>
                <a:gd name="T2" fmla="*/ 203 w 223"/>
                <a:gd name="T3" fmla="*/ 9 h 280"/>
                <a:gd name="T4" fmla="*/ 190 w 223"/>
                <a:gd name="T5" fmla="*/ 17 h 280"/>
                <a:gd name="T6" fmla="*/ 153 w 223"/>
                <a:gd name="T7" fmla="*/ 11 h 280"/>
                <a:gd name="T8" fmla="*/ 105 w 223"/>
                <a:gd name="T9" fmla="*/ 10 h 280"/>
                <a:gd name="T10" fmla="*/ 105 w 223"/>
                <a:gd name="T11" fmla="*/ 12 h 280"/>
                <a:gd name="T12" fmla="*/ 72 w 223"/>
                <a:gd name="T13" fmla="*/ 27 h 280"/>
                <a:gd name="T14" fmla="*/ 56 w 223"/>
                <a:gd name="T15" fmla="*/ 37 h 280"/>
                <a:gd name="T16" fmla="*/ 31 w 223"/>
                <a:gd name="T17" fmla="*/ 40 h 280"/>
                <a:gd name="T18" fmla="*/ 19 w 223"/>
                <a:gd name="T19" fmla="*/ 60 h 280"/>
                <a:gd name="T20" fmla="*/ 10 w 223"/>
                <a:gd name="T21" fmla="*/ 74 h 280"/>
                <a:gd name="T22" fmla="*/ 0 w 223"/>
                <a:gd name="T23" fmla="*/ 93 h 280"/>
                <a:gd name="T24" fmla="*/ 2 w 223"/>
                <a:gd name="T25" fmla="*/ 93 h 280"/>
                <a:gd name="T26" fmla="*/ 20 w 223"/>
                <a:gd name="T27" fmla="*/ 124 h 280"/>
                <a:gd name="T28" fmla="*/ 45 w 223"/>
                <a:gd name="T29" fmla="*/ 132 h 280"/>
                <a:gd name="T30" fmla="*/ 77 w 223"/>
                <a:gd name="T31" fmla="*/ 143 h 280"/>
                <a:gd name="T32" fmla="*/ 40 w 223"/>
                <a:gd name="T33" fmla="*/ 146 h 280"/>
                <a:gd name="T34" fmla="*/ 47 w 223"/>
                <a:gd name="T35" fmla="*/ 176 h 280"/>
                <a:gd name="T36" fmla="*/ 65 w 223"/>
                <a:gd name="T37" fmla="*/ 200 h 280"/>
                <a:gd name="T38" fmla="*/ 98 w 223"/>
                <a:gd name="T39" fmla="*/ 216 h 280"/>
                <a:gd name="T40" fmla="*/ 92 w 223"/>
                <a:gd name="T41" fmla="*/ 181 h 280"/>
                <a:gd name="T42" fmla="*/ 116 w 223"/>
                <a:gd name="T43" fmla="*/ 180 h 280"/>
                <a:gd name="T44" fmla="*/ 100 w 223"/>
                <a:gd name="T45" fmla="*/ 166 h 280"/>
                <a:gd name="T46" fmla="*/ 112 w 223"/>
                <a:gd name="T47" fmla="*/ 159 h 280"/>
                <a:gd name="T48" fmla="*/ 138 w 223"/>
                <a:gd name="T49" fmla="*/ 156 h 280"/>
                <a:gd name="T50" fmla="*/ 127 w 223"/>
                <a:gd name="T51" fmla="*/ 127 h 280"/>
                <a:gd name="T52" fmla="*/ 97 w 223"/>
                <a:gd name="T53" fmla="*/ 128 h 280"/>
                <a:gd name="T54" fmla="*/ 109 w 223"/>
                <a:gd name="T55" fmla="*/ 109 h 280"/>
                <a:gd name="T56" fmla="*/ 80 w 223"/>
                <a:gd name="T57" fmla="*/ 70 h 280"/>
                <a:gd name="T58" fmla="*/ 98 w 223"/>
                <a:gd name="T59" fmla="*/ 60 h 280"/>
                <a:gd name="T60" fmla="*/ 127 w 223"/>
                <a:gd name="T61" fmla="*/ 64 h 280"/>
                <a:gd name="T62" fmla="*/ 133 w 223"/>
                <a:gd name="T63" fmla="*/ 38 h 280"/>
                <a:gd name="T64" fmla="*/ 155 w 223"/>
                <a:gd name="T65" fmla="*/ 44 h 280"/>
                <a:gd name="T66" fmla="*/ 181 w 223"/>
                <a:gd name="T67" fmla="*/ 31 h 280"/>
                <a:gd name="T68" fmla="*/ 205 w 223"/>
                <a:gd name="T69" fmla="*/ 43 h 280"/>
                <a:gd name="T70" fmla="*/ 213 w 223"/>
                <a:gd name="T71" fmla="*/ 31 h 280"/>
                <a:gd name="T72" fmla="*/ 223 w 223"/>
                <a:gd name="T73" fmla="*/ 14 h 280"/>
                <a:gd name="T74" fmla="*/ 220 w 223"/>
                <a:gd name="T75" fmla="*/ 0 h 280"/>
                <a:gd name="T76" fmla="*/ 191 w 223"/>
                <a:gd name="T77" fmla="*/ 263 h 280"/>
                <a:gd name="T78" fmla="*/ 135 w 223"/>
                <a:gd name="T79" fmla="*/ 257 h 280"/>
                <a:gd name="T80" fmla="*/ 114 w 223"/>
                <a:gd name="T81" fmla="*/ 265 h 280"/>
                <a:gd name="T82" fmla="*/ 166 w 223"/>
                <a:gd name="T83" fmla="*/ 279 h 280"/>
                <a:gd name="T84" fmla="*/ 213 w 223"/>
                <a:gd name="T85" fmla="*/ 264 h 280"/>
                <a:gd name="T86" fmla="*/ 191 w 223"/>
                <a:gd name="T87" fmla="*/ 26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3" h="280">
                  <a:moveTo>
                    <a:pt x="220" y="0"/>
                  </a:moveTo>
                  <a:cubicBezTo>
                    <a:pt x="213" y="1"/>
                    <a:pt x="202" y="4"/>
                    <a:pt x="203" y="9"/>
                  </a:cubicBezTo>
                  <a:cubicBezTo>
                    <a:pt x="206" y="14"/>
                    <a:pt x="198" y="17"/>
                    <a:pt x="190" y="17"/>
                  </a:cubicBezTo>
                  <a:cubicBezTo>
                    <a:pt x="190" y="17"/>
                    <a:pt x="161" y="15"/>
                    <a:pt x="153" y="11"/>
                  </a:cubicBezTo>
                  <a:cubicBezTo>
                    <a:pt x="146" y="8"/>
                    <a:pt x="118" y="9"/>
                    <a:pt x="105" y="10"/>
                  </a:cubicBezTo>
                  <a:cubicBezTo>
                    <a:pt x="105" y="11"/>
                    <a:pt x="105" y="11"/>
                    <a:pt x="105" y="12"/>
                  </a:cubicBezTo>
                  <a:cubicBezTo>
                    <a:pt x="102" y="16"/>
                    <a:pt x="77" y="29"/>
                    <a:pt x="72" y="27"/>
                  </a:cubicBezTo>
                  <a:cubicBezTo>
                    <a:pt x="67" y="24"/>
                    <a:pt x="65" y="35"/>
                    <a:pt x="56" y="37"/>
                  </a:cubicBezTo>
                  <a:cubicBezTo>
                    <a:pt x="46" y="39"/>
                    <a:pt x="32" y="36"/>
                    <a:pt x="31" y="40"/>
                  </a:cubicBezTo>
                  <a:cubicBezTo>
                    <a:pt x="31" y="44"/>
                    <a:pt x="24" y="55"/>
                    <a:pt x="19" y="60"/>
                  </a:cubicBezTo>
                  <a:cubicBezTo>
                    <a:pt x="13" y="66"/>
                    <a:pt x="18" y="72"/>
                    <a:pt x="10" y="74"/>
                  </a:cubicBezTo>
                  <a:cubicBezTo>
                    <a:pt x="5" y="75"/>
                    <a:pt x="3" y="84"/>
                    <a:pt x="0" y="93"/>
                  </a:cubicBezTo>
                  <a:cubicBezTo>
                    <a:pt x="1" y="93"/>
                    <a:pt x="1" y="93"/>
                    <a:pt x="2" y="93"/>
                  </a:cubicBezTo>
                  <a:cubicBezTo>
                    <a:pt x="13" y="97"/>
                    <a:pt x="22" y="111"/>
                    <a:pt x="20" y="124"/>
                  </a:cubicBezTo>
                  <a:cubicBezTo>
                    <a:pt x="19" y="137"/>
                    <a:pt x="37" y="141"/>
                    <a:pt x="45" y="132"/>
                  </a:cubicBezTo>
                  <a:cubicBezTo>
                    <a:pt x="54" y="122"/>
                    <a:pt x="77" y="137"/>
                    <a:pt x="77" y="143"/>
                  </a:cubicBezTo>
                  <a:cubicBezTo>
                    <a:pt x="77" y="150"/>
                    <a:pt x="53" y="137"/>
                    <a:pt x="40" y="146"/>
                  </a:cubicBezTo>
                  <a:cubicBezTo>
                    <a:pt x="26" y="156"/>
                    <a:pt x="50" y="166"/>
                    <a:pt x="47" y="176"/>
                  </a:cubicBezTo>
                  <a:cubicBezTo>
                    <a:pt x="44" y="186"/>
                    <a:pt x="53" y="201"/>
                    <a:pt x="65" y="200"/>
                  </a:cubicBezTo>
                  <a:cubicBezTo>
                    <a:pt x="77" y="200"/>
                    <a:pt x="91" y="220"/>
                    <a:pt x="98" y="216"/>
                  </a:cubicBezTo>
                  <a:cubicBezTo>
                    <a:pt x="105" y="212"/>
                    <a:pt x="89" y="185"/>
                    <a:pt x="92" y="181"/>
                  </a:cubicBezTo>
                  <a:cubicBezTo>
                    <a:pt x="94" y="177"/>
                    <a:pt x="109" y="188"/>
                    <a:pt x="116" y="180"/>
                  </a:cubicBezTo>
                  <a:cubicBezTo>
                    <a:pt x="123" y="171"/>
                    <a:pt x="111" y="165"/>
                    <a:pt x="100" y="166"/>
                  </a:cubicBezTo>
                  <a:cubicBezTo>
                    <a:pt x="89" y="166"/>
                    <a:pt x="99" y="151"/>
                    <a:pt x="112" y="159"/>
                  </a:cubicBezTo>
                  <a:cubicBezTo>
                    <a:pt x="125" y="167"/>
                    <a:pt x="132" y="157"/>
                    <a:pt x="138" y="156"/>
                  </a:cubicBezTo>
                  <a:cubicBezTo>
                    <a:pt x="144" y="155"/>
                    <a:pt x="146" y="132"/>
                    <a:pt x="127" y="127"/>
                  </a:cubicBezTo>
                  <a:cubicBezTo>
                    <a:pt x="107" y="122"/>
                    <a:pt x="110" y="141"/>
                    <a:pt x="97" y="128"/>
                  </a:cubicBezTo>
                  <a:cubicBezTo>
                    <a:pt x="85" y="115"/>
                    <a:pt x="109" y="120"/>
                    <a:pt x="109" y="109"/>
                  </a:cubicBezTo>
                  <a:cubicBezTo>
                    <a:pt x="109" y="99"/>
                    <a:pt x="90" y="83"/>
                    <a:pt x="80" y="70"/>
                  </a:cubicBezTo>
                  <a:cubicBezTo>
                    <a:pt x="71" y="57"/>
                    <a:pt x="93" y="51"/>
                    <a:pt x="98" y="60"/>
                  </a:cubicBezTo>
                  <a:cubicBezTo>
                    <a:pt x="104" y="69"/>
                    <a:pt x="118" y="68"/>
                    <a:pt x="127" y="64"/>
                  </a:cubicBezTo>
                  <a:cubicBezTo>
                    <a:pt x="135" y="61"/>
                    <a:pt x="117" y="44"/>
                    <a:pt x="133" y="38"/>
                  </a:cubicBezTo>
                  <a:cubicBezTo>
                    <a:pt x="149" y="31"/>
                    <a:pt x="149" y="42"/>
                    <a:pt x="155" y="44"/>
                  </a:cubicBezTo>
                  <a:cubicBezTo>
                    <a:pt x="160" y="47"/>
                    <a:pt x="164" y="31"/>
                    <a:pt x="181" y="31"/>
                  </a:cubicBezTo>
                  <a:cubicBezTo>
                    <a:pt x="190" y="31"/>
                    <a:pt x="197" y="37"/>
                    <a:pt x="205" y="43"/>
                  </a:cubicBezTo>
                  <a:cubicBezTo>
                    <a:pt x="209" y="38"/>
                    <a:pt x="213" y="35"/>
                    <a:pt x="213" y="31"/>
                  </a:cubicBezTo>
                  <a:cubicBezTo>
                    <a:pt x="213" y="25"/>
                    <a:pt x="223" y="23"/>
                    <a:pt x="223" y="14"/>
                  </a:cubicBezTo>
                  <a:cubicBezTo>
                    <a:pt x="223" y="10"/>
                    <a:pt x="222" y="5"/>
                    <a:pt x="220" y="0"/>
                  </a:cubicBezTo>
                  <a:close/>
                  <a:moveTo>
                    <a:pt x="191" y="263"/>
                  </a:moveTo>
                  <a:cubicBezTo>
                    <a:pt x="183" y="258"/>
                    <a:pt x="145" y="266"/>
                    <a:pt x="135" y="257"/>
                  </a:cubicBezTo>
                  <a:cubicBezTo>
                    <a:pt x="125" y="247"/>
                    <a:pt x="105" y="264"/>
                    <a:pt x="114" y="265"/>
                  </a:cubicBezTo>
                  <a:cubicBezTo>
                    <a:pt x="127" y="268"/>
                    <a:pt x="145" y="278"/>
                    <a:pt x="166" y="279"/>
                  </a:cubicBezTo>
                  <a:cubicBezTo>
                    <a:pt x="186" y="280"/>
                    <a:pt x="213" y="270"/>
                    <a:pt x="213" y="264"/>
                  </a:cubicBezTo>
                  <a:cubicBezTo>
                    <a:pt x="212" y="259"/>
                    <a:pt x="199" y="268"/>
                    <a:pt x="191" y="26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1" name="Freeform 133"/>
            <p:cNvSpPr>
              <a:spLocks/>
            </p:cNvSpPr>
            <p:nvPr/>
          </p:nvSpPr>
          <p:spPr bwMode="auto">
            <a:xfrm>
              <a:off x="13131801" y="7504113"/>
              <a:ext cx="120650" cy="74613"/>
            </a:xfrm>
            <a:custGeom>
              <a:avLst/>
              <a:gdLst>
                <a:gd name="T0" fmla="*/ 62 w 93"/>
                <a:gd name="T1" fmla="*/ 35 h 57"/>
                <a:gd name="T2" fmla="*/ 81 w 93"/>
                <a:gd name="T3" fmla="*/ 13 h 57"/>
                <a:gd name="T4" fmla="*/ 81 w 93"/>
                <a:gd name="T5" fmla="*/ 6 h 57"/>
                <a:gd name="T6" fmla="*/ 31 w 93"/>
                <a:gd name="T7" fmla="*/ 21 h 57"/>
                <a:gd name="T8" fmla="*/ 15 w 93"/>
                <a:gd name="T9" fmla="*/ 46 h 57"/>
                <a:gd name="T10" fmla="*/ 62 w 93"/>
                <a:gd name="T11" fmla="*/ 35 h 57"/>
              </a:gdLst>
              <a:ahLst/>
              <a:cxnLst>
                <a:cxn ang="0">
                  <a:pos x="T0" y="T1"/>
                </a:cxn>
                <a:cxn ang="0">
                  <a:pos x="T2" y="T3"/>
                </a:cxn>
                <a:cxn ang="0">
                  <a:pos x="T4" y="T5"/>
                </a:cxn>
                <a:cxn ang="0">
                  <a:pos x="T6" y="T7"/>
                </a:cxn>
                <a:cxn ang="0">
                  <a:pos x="T8" y="T9"/>
                </a:cxn>
                <a:cxn ang="0">
                  <a:pos x="T10" y="T11"/>
                </a:cxn>
              </a:cxnLst>
              <a:rect l="0" t="0" r="r" b="b"/>
              <a:pathLst>
                <a:path w="93" h="57">
                  <a:moveTo>
                    <a:pt x="62" y="35"/>
                  </a:moveTo>
                  <a:cubicBezTo>
                    <a:pt x="61" y="30"/>
                    <a:pt x="69" y="18"/>
                    <a:pt x="81" y="13"/>
                  </a:cubicBezTo>
                  <a:cubicBezTo>
                    <a:pt x="93" y="8"/>
                    <a:pt x="88" y="0"/>
                    <a:pt x="81" y="6"/>
                  </a:cubicBezTo>
                  <a:cubicBezTo>
                    <a:pt x="73" y="13"/>
                    <a:pt x="54" y="20"/>
                    <a:pt x="31" y="21"/>
                  </a:cubicBezTo>
                  <a:cubicBezTo>
                    <a:pt x="7" y="22"/>
                    <a:pt x="0" y="38"/>
                    <a:pt x="15" y="46"/>
                  </a:cubicBezTo>
                  <a:cubicBezTo>
                    <a:pt x="33" y="57"/>
                    <a:pt x="64" y="41"/>
                    <a:pt x="62" y="3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2" name="Freeform 134"/>
            <p:cNvSpPr>
              <a:spLocks/>
            </p:cNvSpPr>
            <p:nvPr/>
          </p:nvSpPr>
          <p:spPr bwMode="auto">
            <a:xfrm>
              <a:off x="10585451" y="5602288"/>
              <a:ext cx="488950" cy="246063"/>
            </a:xfrm>
            <a:custGeom>
              <a:avLst/>
              <a:gdLst>
                <a:gd name="T0" fmla="*/ 317 w 377"/>
                <a:gd name="T1" fmla="*/ 135 h 190"/>
                <a:gd name="T2" fmla="*/ 345 w 377"/>
                <a:gd name="T3" fmla="*/ 113 h 190"/>
                <a:gd name="T4" fmla="*/ 372 w 377"/>
                <a:gd name="T5" fmla="*/ 87 h 190"/>
                <a:gd name="T6" fmla="*/ 354 w 377"/>
                <a:gd name="T7" fmla="*/ 58 h 190"/>
                <a:gd name="T8" fmla="*/ 335 w 377"/>
                <a:gd name="T9" fmla="*/ 41 h 190"/>
                <a:gd name="T10" fmla="*/ 329 w 377"/>
                <a:gd name="T11" fmla="*/ 19 h 190"/>
                <a:gd name="T12" fmla="*/ 305 w 377"/>
                <a:gd name="T13" fmla="*/ 20 h 190"/>
                <a:gd name="T14" fmla="*/ 271 w 377"/>
                <a:gd name="T15" fmla="*/ 4 h 190"/>
                <a:gd name="T16" fmla="*/ 267 w 377"/>
                <a:gd name="T17" fmla="*/ 26 h 190"/>
                <a:gd name="T18" fmla="*/ 246 w 377"/>
                <a:gd name="T19" fmla="*/ 27 h 190"/>
                <a:gd name="T20" fmla="*/ 232 w 377"/>
                <a:gd name="T21" fmla="*/ 28 h 190"/>
                <a:gd name="T22" fmla="*/ 212 w 377"/>
                <a:gd name="T23" fmla="*/ 31 h 190"/>
                <a:gd name="T24" fmla="*/ 193 w 377"/>
                <a:gd name="T25" fmla="*/ 24 h 190"/>
                <a:gd name="T26" fmla="*/ 170 w 377"/>
                <a:gd name="T27" fmla="*/ 41 h 190"/>
                <a:gd name="T28" fmla="*/ 156 w 377"/>
                <a:gd name="T29" fmla="*/ 33 h 190"/>
                <a:gd name="T30" fmla="*/ 140 w 377"/>
                <a:gd name="T31" fmla="*/ 44 h 190"/>
                <a:gd name="T32" fmla="*/ 135 w 377"/>
                <a:gd name="T33" fmla="*/ 60 h 190"/>
                <a:gd name="T34" fmla="*/ 112 w 377"/>
                <a:gd name="T35" fmla="*/ 71 h 190"/>
                <a:gd name="T36" fmla="*/ 103 w 377"/>
                <a:gd name="T37" fmla="*/ 43 h 190"/>
                <a:gd name="T38" fmla="*/ 49 w 377"/>
                <a:gd name="T39" fmla="*/ 7 h 190"/>
                <a:gd name="T40" fmla="*/ 55 w 377"/>
                <a:gd name="T41" fmla="*/ 27 h 190"/>
                <a:gd name="T42" fmla="*/ 42 w 377"/>
                <a:gd name="T43" fmla="*/ 26 h 190"/>
                <a:gd name="T44" fmla="*/ 19 w 377"/>
                <a:gd name="T45" fmla="*/ 35 h 190"/>
                <a:gd name="T46" fmla="*/ 1 w 377"/>
                <a:gd name="T47" fmla="*/ 58 h 190"/>
                <a:gd name="T48" fmla="*/ 35 w 377"/>
                <a:gd name="T49" fmla="*/ 67 h 190"/>
                <a:gd name="T50" fmla="*/ 77 w 377"/>
                <a:gd name="T51" fmla="*/ 67 h 190"/>
                <a:gd name="T52" fmla="*/ 71 w 377"/>
                <a:gd name="T53" fmla="*/ 84 h 190"/>
                <a:gd name="T54" fmla="*/ 52 w 377"/>
                <a:gd name="T55" fmla="*/ 94 h 190"/>
                <a:gd name="T56" fmla="*/ 12 w 377"/>
                <a:gd name="T57" fmla="*/ 105 h 190"/>
                <a:gd name="T58" fmla="*/ 63 w 377"/>
                <a:gd name="T59" fmla="*/ 106 h 190"/>
                <a:gd name="T60" fmla="*/ 76 w 377"/>
                <a:gd name="T61" fmla="*/ 119 h 190"/>
                <a:gd name="T62" fmla="*/ 86 w 377"/>
                <a:gd name="T63" fmla="*/ 131 h 190"/>
                <a:gd name="T64" fmla="*/ 74 w 377"/>
                <a:gd name="T65" fmla="*/ 147 h 190"/>
                <a:gd name="T66" fmla="*/ 57 w 377"/>
                <a:gd name="T67" fmla="*/ 158 h 190"/>
                <a:gd name="T68" fmla="*/ 101 w 377"/>
                <a:gd name="T69" fmla="*/ 157 h 190"/>
                <a:gd name="T70" fmla="*/ 165 w 377"/>
                <a:gd name="T71" fmla="*/ 182 h 190"/>
                <a:gd name="T72" fmla="*/ 226 w 377"/>
                <a:gd name="T73" fmla="*/ 168 h 190"/>
                <a:gd name="T74" fmla="*/ 270 w 377"/>
                <a:gd name="T75" fmla="*/ 153 h 190"/>
                <a:gd name="T76" fmla="*/ 317 w 377"/>
                <a:gd name="T77" fmla="*/ 1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7" h="190">
                  <a:moveTo>
                    <a:pt x="317" y="135"/>
                  </a:moveTo>
                  <a:cubicBezTo>
                    <a:pt x="337" y="134"/>
                    <a:pt x="337" y="112"/>
                    <a:pt x="345" y="113"/>
                  </a:cubicBezTo>
                  <a:cubicBezTo>
                    <a:pt x="354" y="114"/>
                    <a:pt x="367" y="97"/>
                    <a:pt x="372" y="87"/>
                  </a:cubicBezTo>
                  <a:cubicBezTo>
                    <a:pt x="377" y="76"/>
                    <a:pt x="367" y="58"/>
                    <a:pt x="354" y="58"/>
                  </a:cubicBezTo>
                  <a:cubicBezTo>
                    <a:pt x="342" y="58"/>
                    <a:pt x="332" y="48"/>
                    <a:pt x="335" y="41"/>
                  </a:cubicBezTo>
                  <a:cubicBezTo>
                    <a:pt x="337" y="33"/>
                    <a:pt x="328" y="24"/>
                    <a:pt x="329" y="19"/>
                  </a:cubicBezTo>
                  <a:cubicBezTo>
                    <a:pt x="329" y="14"/>
                    <a:pt x="313" y="18"/>
                    <a:pt x="305" y="20"/>
                  </a:cubicBezTo>
                  <a:cubicBezTo>
                    <a:pt x="296" y="22"/>
                    <a:pt x="279" y="0"/>
                    <a:pt x="271" y="4"/>
                  </a:cubicBezTo>
                  <a:cubicBezTo>
                    <a:pt x="263" y="8"/>
                    <a:pt x="269" y="19"/>
                    <a:pt x="267" y="26"/>
                  </a:cubicBezTo>
                  <a:cubicBezTo>
                    <a:pt x="265" y="32"/>
                    <a:pt x="246" y="20"/>
                    <a:pt x="246" y="27"/>
                  </a:cubicBezTo>
                  <a:cubicBezTo>
                    <a:pt x="246" y="34"/>
                    <a:pt x="238" y="35"/>
                    <a:pt x="232" y="28"/>
                  </a:cubicBezTo>
                  <a:cubicBezTo>
                    <a:pt x="226" y="20"/>
                    <a:pt x="211" y="24"/>
                    <a:pt x="212" y="31"/>
                  </a:cubicBezTo>
                  <a:cubicBezTo>
                    <a:pt x="212" y="37"/>
                    <a:pt x="205" y="32"/>
                    <a:pt x="193" y="24"/>
                  </a:cubicBezTo>
                  <a:cubicBezTo>
                    <a:pt x="181" y="17"/>
                    <a:pt x="169" y="33"/>
                    <a:pt x="170" y="41"/>
                  </a:cubicBezTo>
                  <a:cubicBezTo>
                    <a:pt x="171" y="48"/>
                    <a:pt x="166" y="50"/>
                    <a:pt x="156" y="33"/>
                  </a:cubicBezTo>
                  <a:cubicBezTo>
                    <a:pt x="146" y="16"/>
                    <a:pt x="135" y="35"/>
                    <a:pt x="140" y="44"/>
                  </a:cubicBezTo>
                  <a:cubicBezTo>
                    <a:pt x="145" y="54"/>
                    <a:pt x="143" y="65"/>
                    <a:pt x="135" y="60"/>
                  </a:cubicBezTo>
                  <a:cubicBezTo>
                    <a:pt x="127" y="56"/>
                    <a:pt x="117" y="63"/>
                    <a:pt x="112" y="71"/>
                  </a:cubicBezTo>
                  <a:cubicBezTo>
                    <a:pt x="108" y="78"/>
                    <a:pt x="91" y="49"/>
                    <a:pt x="103" y="43"/>
                  </a:cubicBezTo>
                  <a:cubicBezTo>
                    <a:pt x="115" y="36"/>
                    <a:pt x="65" y="7"/>
                    <a:pt x="49" y="7"/>
                  </a:cubicBezTo>
                  <a:cubicBezTo>
                    <a:pt x="34" y="7"/>
                    <a:pt x="44" y="19"/>
                    <a:pt x="55" y="27"/>
                  </a:cubicBezTo>
                  <a:cubicBezTo>
                    <a:pt x="65" y="35"/>
                    <a:pt x="47" y="33"/>
                    <a:pt x="42" y="26"/>
                  </a:cubicBezTo>
                  <a:cubicBezTo>
                    <a:pt x="36" y="19"/>
                    <a:pt x="25" y="24"/>
                    <a:pt x="19" y="35"/>
                  </a:cubicBezTo>
                  <a:cubicBezTo>
                    <a:pt x="12" y="45"/>
                    <a:pt x="2" y="51"/>
                    <a:pt x="1" y="58"/>
                  </a:cubicBezTo>
                  <a:cubicBezTo>
                    <a:pt x="0" y="66"/>
                    <a:pt x="19" y="73"/>
                    <a:pt x="35" y="67"/>
                  </a:cubicBezTo>
                  <a:cubicBezTo>
                    <a:pt x="51" y="60"/>
                    <a:pt x="69" y="59"/>
                    <a:pt x="77" y="67"/>
                  </a:cubicBezTo>
                  <a:cubicBezTo>
                    <a:pt x="86" y="74"/>
                    <a:pt x="62" y="78"/>
                    <a:pt x="71" y="84"/>
                  </a:cubicBezTo>
                  <a:cubicBezTo>
                    <a:pt x="79" y="90"/>
                    <a:pt x="72" y="95"/>
                    <a:pt x="52" y="94"/>
                  </a:cubicBezTo>
                  <a:cubicBezTo>
                    <a:pt x="33" y="92"/>
                    <a:pt x="9" y="98"/>
                    <a:pt x="12" y="105"/>
                  </a:cubicBezTo>
                  <a:cubicBezTo>
                    <a:pt x="16" y="111"/>
                    <a:pt x="63" y="99"/>
                    <a:pt x="63" y="106"/>
                  </a:cubicBezTo>
                  <a:cubicBezTo>
                    <a:pt x="64" y="112"/>
                    <a:pt x="63" y="124"/>
                    <a:pt x="76" y="119"/>
                  </a:cubicBezTo>
                  <a:cubicBezTo>
                    <a:pt x="88" y="113"/>
                    <a:pt x="80" y="128"/>
                    <a:pt x="86" y="131"/>
                  </a:cubicBezTo>
                  <a:cubicBezTo>
                    <a:pt x="92" y="133"/>
                    <a:pt x="91" y="146"/>
                    <a:pt x="74" y="147"/>
                  </a:cubicBezTo>
                  <a:cubicBezTo>
                    <a:pt x="58" y="148"/>
                    <a:pt x="50" y="151"/>
                    <a:pt x="57" y="158"/>
                  </a:cubicBezTo>
                  <a:cubicBezTo>
                    <a:pt x="65" y="167"/>
                    <a:pt x="84" y="161"/>
                    <a:pt x="101" y="157"/>
                  </a:cubicBezTo>
                  <a:cubicBezTo>
                    <a:pt x="119" y="152"/>
                    <a:pt x="144" y="174"/>
                    <a:pt x="165" y="182"/>
                  </a:cubicBezTo>
                  <a:cubicBezTo>
                    <a:pt x="186" y="190"/>
                    <a:pt x="222" y="179"/>
                    <a:pt x="226" y="168"/>
                  </a:cubicBezTo>
                  <a:cubicBezTo>
                    <a:pt x="230" y="157"/>
                    <a:pt x="258" y="161"/>
                    <a:pt x="270" y="153"/>
                  </a:cubicBezTo>
                  <a:cubicBezTo>
                    <a:pt x="281" y="146"/>
                    <a:pt x="297" y="136"/>
                    <a:pt x="317" y="13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3" name="Freeform 135"/>
            <p:cNvSpPr>
              <a:spLocks/>
            </p:cNvSpPr>
            <p:nvPr/>
          </p:nvSpPr>
          <p:spPr bwMode="auto">
            <a:xfrm>
              <a:off x="11214101" y="6399213"/>
              <a:ext cx="206375" cy="230188"/>
            </a:xfrm>
            <a:custGeom>
              <a:avLst/>
              <a:gdLst>
                <a:gd name="T0" fmla="*/ 142 w 159"/>
                <a:gd name="T1" fmla="*/ 56 h 177"/>
                <a:gd name="T2" fmla="*/ 130 w 159"/>
                <a:gd name="T3" fmla="*/ 45 h 177"/>
                <a:gd name="T4" fmla="*/ 110 w 159"/>
                <a:gd name="T5" fmla="*/ 51 h 177"/>
                <a:gd name="T6" fmla="*/ 88 w 159"/>
                <a:gd name="T7" fmla="*/ 47 h 177"/>
                <a:gd name="T8" fmla="*/ 96 w 159"/>
                <a:gd name="T9" fmla="*/ 26 h 177"/>
                <a:gd name="T10" fmla="*/ 105 w 159"/>
                <a:gd name="T11" fmla="*/ 6 h 177"/>
                <a:gd name="T12" fmla="*/ 101 w 159"/>
                <a:gd name="T13" fmla="*/ 5 h 177"/>
                <a:gd name="T14" fmla="*/ 66 w 159"/>
                <a:gd name="T15" fmla="*/ 13 h 177"/>
                <a:gd name="T16" fmla="*/ 82 w 159"/>
                <a:gd name="T17" fmla="*/ 29 h 177"/>
                <a:gd name="T18" fmla="*/ 54 w 159"/>
                <a:gd name="T19" fmla="*/ 44 h 177"/>
                <a:gd name="T20" fmla="*/ 16 w 159"/>
                <a:gd name="T21" fmla="*/ 44 h 177"/>
                <a:gd name="T22" fmla="*/ 20 w 159"/>
                <a:gd name="T23" fmla="*/ 71 h 177"/>
                <a:gd name="T24" fmla="*/ 36 w 159"/>
                <a:gd name="T25" fmla="*/ 96 h 177"/>
                <a:gd name="T26" fmla="*/ 27 w 159"/>
                <a:gd name="T27" fmla="*/ 126 h 177"/>
                <a:gd name="T28" fmla="*/ 4 w 159"/>
                <a:gd name="T29" fmla="*/ 148 h 177"/>
                <a:gd name="T30" fmla="*/ 39 w 159"/>
                <a:gd name="T31" fmla="*/ 177 h 177"/>
                <a:gd name="T32" fmla="*/ 99 w 159"/>
                <a:gd name="T33" fmla="*/ 152 h 177"/>
                <a:gd name="T34" fmla="*/ 143 w 159"/>
                <a:gd name="T35" fmla="*/ 143 h 177"/>
                <a:gd name="T36" fmla="*/ 143 w 159"/>
                <a:gd name="T37" fmla="*/ 61 h 177"/>
                <a:gd name="T38" fmla="*/ 142 w 159"/>
                <a:gd name="T39" fmla="*/ 5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177">
                  <a:moveTo>
                    <a:pt x="142" y="56"/>
                  </a:moveTo>
                  <a:cubicBezTo>
                    <a:pt x="138" y="52"/>
                    <a:pt x="134" y="49"/>
                    <a:pt x="130" y="45"/>
                  </a:cubicBezTo>
                  <a:cubicBezTo>
                    <a:pt x="117" y="29"/>
                    <a:pt x="111" y="42"/>
                    <a:pt x="110" y="51"/>
                  </a:cubicBezTo>
                  <a:cubicBezTo>
                    <a:pt x="108" y="61"/>
                    <a:pt x="96" y="48"/>
                    <a:pt x="88" y="47"/>
                  </a:cubicBezTo>
                  <a:cubicBezTo>
                    <a:pt x="80" y="45"/>
                    <a:pt x="90" y="30"/>
                    <a:pt x="96" y="26"/>
                  </a:cubicBezTo>
                  <a:cubicBezTo>
                    <a:pt x="99" y="24"/>
                    <a:pt x="103" y="16"/>
                    <a:pt x="105" y="6"/>
                  </a:cubicBezTo>
                  <a:cubicBezTo>
                    <a:pt x="104" y="6"/>
                    <a:pt x="102" y="6"/>
                    <a:pt x="101" y="5"/>
                  </a:cubicBezTo>
                  <a:cubicBezTo>
                    <a:pt x="86" y="0"/>
                    <a:pt x="66" y="0"/>
                    <a:pt x="66" y="13"/>
                  </a:cubicBezTo>
                  <a:cubicBezTo>
                    <a:pt x="65" y="26"/>
                    <a:pt x="82" y="21"/>
                    <a:pt x="82" y="29"/>
                  </a:cubicBezTo>
                  <a:cubicBezTo>
                    <a:pt x="83" y="38"/>
                    <a:pt x="66" y="36"/>
                    <a:pt x="54" y="44"/>
                  </a:cubicBezTo>
                  <a:cubicBezTo>
                    <a:pt x="42" y="52"/>
                    <a:pt x="29" y="38"/>
                    <a:pt x="16" y="44"/>
                  </a:cubicBezTo>
                  <a:cubicBezTo>
                    <a:pt x="4" y="51"/>
                    <a:pt x="30" y="58"/>
                    <a:pt x="20" y="71"/>
                  </a:cubicBezTo>
                  <a:cubicBezTo>
                    <a:pt x="11" y="84"/>
                    <a:pt x="21" y="83"/>
                    <a:pt x="36" y="96"/>
                  </a:cubicBezTo>
                  <a:cubicBezTo>
                    <a:pt x="52" y="108"/>
                    <a:pt x="27" y="112"/>
                    <a:pt x="27" y="126"/>
                  </a:cubicBezTo>
                  <a:cubicBezTo>
                    <a:pt x="27" y="140"/>
                    <a:pt x="8" y="139"/>
                    <a:pt x="4" y="148"/>
                  </a:cubicBezTo>
                  <a:cubicBezTo>
                    <a:pt x="0" y="158"/>
                    <a:pt x="20" y="177"/>
                    <a:pt x="39" y="177"/>
                  </a:cubicBezTo>
                  <a:cubicBezTo>
                    <a:pt x="52" y="177"/>
                    <a:pt x="82" y="168"/>
                    <a:pt x="99" y="152"/>
                  </a:cubicBezTo>
                  <a:cubicBezTo>
                    <a:pt x="117" y="135"/>
                    <a:pt x="126" y="151"/>
                    <a:pt x="143" y="143"/>
                  </a:cubicBezTo>
                  <a:cubicBezTo>
                    <a:pt x="159" y="134"/>
                    <a:pt x="149" y="74"/>
                    <a:pt x="143" y="61"/>
                  </a:cubicBezTo>
                  <a:cubicBezTo>
                    <a:pt x="141" y="59"/>
                    <a:pt x="142" y="57"/>
                    <a:pt x="142" y="5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4" name="Freeform 136"/>
            <p:cNvSpPr>
              <a:spLocks noEditPoints="1"/>
            </p:cNvSpPr>
            <p:nvPr/>
          </p:nvSpPr>
          <p:spPr bwMode="auto">
            <a:xfrm>
              <a:off x="11317288" y="6026150"/>
              <a:ext cx="460375" cy="701675"/>
            </a:xfrm>
            <a:custGeom>
              <a:avLst/>
              <a:gdLst>
                <a:gd name="T0" fmla="*/ 25 w 355"/>
                <a:gd name="T1" fmla="*/ 294 h 541"/>
                <a:gd name="T2" fmla="*/ 8 w 355"/>
                <a:gd name="T3" fmla="*/ 335 h 541"/>
                <a:gd name="T4" fmla="*/ 50 w 355"/>
                <a:gd name="T5" fmla="*/ 333 h 541"/>
                <a:gd name="T6" fmla="*/ 89 w 355"/>
                <a:gd name="T7" fmla="*/ 327 h 541"/>
                <a:gd name="T8" fmla="*/ 354 w 355"/>
                <a:gd name="T9" fmla="*/ 416 h 541"/>
                <a:gd name="T10" fmla="*/ 300 w 355"/>
                <a:gd name="T11" fmla="*/ 396 h 541"/>
                <a:gd name="T12" fmla="*/ 288 w 355"/>
                <a:gd name="T13" fmla="*/ 357 h 541"/>
                <a:gd name="T14" fmla="*/ 238 w 355"/>
                <a:gd name="T15" fmla="*/ 272 h 541"/>
                <a:gd name="T16" fmla="*/ 183 w 355"/>
                <a:gd name="T17" fmla="*/ 249 h 541"/>
                <a:gd name="T18" fmla="*/ 222 w 355"/>
                <a:gd name="T19" fmla="*/ 165 h 541"/>
                <a:gd name="T20" fmla="*/ 145 w 355"/>
                <a:gd name="T21" fmla="*/ 150 h 541"/>
                <a:gd name="T22" fmla="*/ 177 w 355"/>
                <a:gd name="T23" fmla="*/ 101 h 541"/>
                <a:gd name="T24" fmla="*/ 123 w 355"/>
                <a:gd name="T25" fmla="*/ 115 h 541"/>
                <a:gd name="T26" fmla="*/ 86 w 355"/>
                <a:gd name="T27" fmla="*/ 169 h 541"/>
                <a:gd name="T28" fmla="*/ 56 w 355"/>
                <a:gd name="T29" fmla="*/ 171 h 541"/>
                <a:gd name="T30" fmla="*/ 68 w 355"/>
                <a:gd name="T31" fmla="*/ 218 h 541"/>
                <a:gd name="T32" fmla="*/ 58 w 355"/>
                <a:gd name="T33" fmla="*/ 258 h 541"/>
                <a:gd name="T34" fmla="*/ 97 w 355"/>
                <a:gd name="T35" fmla="*/ 271 h 541"/>
                <a:gd name="T36" fmla="*/ 120 w 355"/>
                <a:gd name="T37" fmla="*/ 267 h 541"/>
                <a:gd name="T38" fmla="*/ 158 w 355"/>
                <a:gd name="T39" fmla="*/ 298 h 541"/>
                <a:gd name="T40" fmla="*/ 173 w 355"/>
                <a:gd name="T41" fmla="*/ 330 h 541"/>
                <a:gd name="T42" fmla="*/ 180 w 355"/>
                <a:gd name="T43" fmla="*/ 375 h 541"/>
                <a:gd name="T44" fmla="*/ 133 w 355"/>
                <a:gd name="T45" fmla="*/ 382 h 541"/>
                <a:gd name="T46" fmla="*/ 143 w 355"/>
                <a:gd name="T47" fmla="*/ 418 h 541"/>
                <a:gd name="T48" fmla="*/ 123 w 355"/>
                <a:gd name="T49" fmla="*/ 456 h 541"/>
                <a:gd name="T50" fmla="*/ 181 w 355"/>
                <a:gd name="T51" fmla="*/ 466 h 541"/>
                <a:gd name="T52" fmla="*/ 145 w 355"/>
                <a:gd name="T53" fmla="*/ 480 h 541"/>
                <a:gd name="T54" fmla="*/ 126 w 355"/>
                <a:gd name="T55" fmla="*/ 521 h 541"/>
                <a:gd name="T56" fmla="*/ 168 w 355"/>
                <a:gd name="T57" fmla="*/ 510 h 541"/>
                <a:gd name="T58" fmla="*/ 221 w 355"/>
                <a:gd name="T59" fmla="*/ 499 h 541"/>
                <a:gd name="T60" fmla="*/ 288 w 355"/>
                <a:gd name="T61" fmla="*/ 498 h 541"/>
                <a:gd name="T62" fmla="*/ 322 w 355"/>
                <a:gd name="T63" fmla="*/ 471 h 541"/>
                <a:gd name="T64" fmla="*/ 354 w 355"/>
                <a:gd name="T65" fmla="*/ 416 h 541"/>
                <a:gd name="T66" fmla="*/ 65 w 355"/>
                <a:gd name="T67" fmla="*/ 124 h 541"/>
                <a:gd name="T68" fmla="*/ 243 w 355"/>
                <a:gd name="T69" fmla="*/ 42 h 541"/>
                <a:gd name="T70" fmla="*/ 243 w 355"/>
                <a:gd name="T71" fmla="*/ 4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541">
                  <a:moveTo>
                    <a:pt x="69" y="287"/>
                  </a:moveTo>
                  <a:cubicBezTo>
                    <a:pt x="56" y="275"/>
                    <a:pt x="39" y="294"/>
                    <a:pt x="25" y="294"/>
                  </a:cubicBezTo>
                  <a:cubicBezTo>
                    <a:pt x="23" y="304"/>
                    <a:pt x="19" y="312"/>
                    <a:pt x="16" y="314"/>
                  </a:cubicBezTo>
                  <a:cubicBezTo>
                    <a:pt x="10" y="318"/>
                    <a:pt x="0" y="333"/>
                    <a:pt x="8" y="335"/>
                  </a:cubicBezTo>
                  <a:cubicBezTo>
                    <a:pt x="16" y="336"/>
                    <a:pt x="28" y="349"/>
                    <a:pt x="30" y="339"/>
                  </a:cubicBezTo>
                  <a:cubicBezTo>
                    <a:pt x="31" y="330"/>
                    <a:pt x="37" y="317"/>
                    <a:pt x="50" y="333"/>
                  </a:cubicBezTo>
                  <a:cubicBezTo>
                    <a:pt x="54" y="337"/>
                    <a:pt x="58" y="340"/>
                    <a:pt x="62" y="344"/>
                  </a:cubicBezTo>
                  <a:cubicBezTo>
                    <a:pt x="64" y="337"/>
                    <a:pt x="81" y="335"/>
                    <a:pt x="89" y="327"/>
                  </a:cubicBezTo>
                  <a:cubicBezTo>
                    <a:pt x="99" y="316"/>
                    <a:pt x="84" y="301"/>
                    <a:pt x="69" y="287"/>
                  </a:cubicBezTo>
                  <a:close/>
                  <a:moveTo>
                    <a:pt x="354" y="416"/>
                  </a:moveTo>
                  <a:cubicBezTo>
                    <a:pt x="355" y="401"/>
                    <a:pt x="321" y="390"/>
                    <a:pt x="317" y="398"/>
                  </a:cubicBezTo>
                  <a:cubicBezTo>
                    <a:pt x="313" y="406"/>
                    <a:pt x="305" y="405"/>
                    <a:pt x="300" y="396"/>
                  </a:cubicBezTo>
                  <a:cubicBezTo>
                    <a:pt x="294" y="387"/>
                    <a:pt x="305" y="378"/>
                    <a:pt x="299" y="377"/>
                  </a:cubicBezTo>
                  <a:cubicBezTo>
                    <a:pt x="293" y="376"/>
                    <a:pt x="286" y="363"/>
                    <a:pt x="288" y="357"/>
                  </a:cubicBezTo>
                  <a:cubicBezTo>
                    <a:pt x="289" y="352"/>
                    <a:pt x="279" y="319"/>
                    <a:pt x="261" y="315"/>
                  </a:cubicBezTo>
                  <a:cubicBezTo>
                    <a:pt x="244" y="311"/>
                    <a:pt x="241" y="286"/>
                    <a:pt x="238" y="272"/>
                  </a:cubicBezTo>
                  <a:cubicBezTo>
                    <a:pt x="235" y="259"/>
                    <a:pt x="223" y="266"/>
                    <a:pt x="214" y="254"/>
                  </a:cubicBezTo>
                  <a:cubicBezTo>
                    <a:pt x="206" y="243"/>
                    <a:pt x="191" y="249"/>
                    <a:pt x="183" y="249"/>
                  </a:cubicBezTo>
                  <a:cubicBezTo>
                    <a:pt x="175" y="250"/>
                    <a:pt x="183" y="235"/>
                    <a:pt x="195" y="226"/>
                  </a:cubicBezTo>
                  <a:cubicBezTo>
                    <a:pt x="208" y="218"/>
                    <a:pt x="222" y="174"/>
                    <a:pt x="222" y="165"/>
                  </a:cubicBezTo>
                  <a:cubicBezTo>
                    <a:pt x="222" y="156"/>
                    <a:pt x="168" y="157"/>
                    <a:pt x="157" y="162"/>
                  </a:cubicBezTo>
                  <a:cubicBezTo>
                    <a:pt x="147" y="167"/>
                    <a:pt x="136" y="154"/>
                    <a:pt x="145" y="150"/>
                  </a:cubicBezTo>
                  <a:cubicBezTo>
                    <a:pt x="154" y="147"/>
                    <a:pt x="173" y="129"/>
                    <a:pt x="172" y="121"/>
                  </a:cubicBezTo>
                  <a:cubicBezTo>
                    <a:pt x="171" y="114"/>
                    <a:pt x="185" y="107"/>
                    <a:pt x="177" y="101"/>
                  </a:cubicBezTo>
                  <a:cubicBezTo>
                    <a:pt x="169" y="94"/>
                    <a:pt x="168" y="109"/>
                    <a:pt x="161" y="115"/>
                  </a:cubicBezTo>
                  <a:cubicBezTo>
                    <a:pt x="155" y="120"/>
                    <a:pt x="140" y="118"/>
                    <a:pt x="123" y="115"/>
                  </a:cubicBezTo>
                  <a:cubicBezTo>
                    <a:pt x="107" y="112"/>
                    <a:pt x="101" y="135"/>
                    <a:pt x="102" y="145"/>
                  </a:cubicBezTo>
                  <a:cubicBezTo>
                    <a:pt x="102" y="155"/>
                    <a:pt x="83" y="160"/>
                    <a:pt x="86" y="169"/>
                  </a:cubicBezTo>
                  <a:cubicBezTo>
                    <a:pt x="89" y="177"/>
                    <a:pt x="82" y="183"/>
                    <a:pt x="77" y="179"/>
                  </a:cubicBezTo>
                  <a:cubicBezTo>
                    <a:pt x="72" y="174"/>
                    <a:pt x="66" y="162"/>
                    <a:pt x="56" y="171"/>
                  </a:cubicBezTo>
                  <a:cubicBezTo>
                    <a:pt x="45" y="179"/>
                    <a:pt x="68" y="190"/>
                    <a:pt x="81" y="192"/>
                  </a:cubicBezTo>
                  <a:cubicBezTo>
                    <a:pt x="95" y="193"/>
                    <a:pt x="71" y="203"/>
                    <a:pt x="68" y="218"/>
                  </a:cubicBezTo>
                  <a:cubicBezTo>
                    <a:pt x="66" y="232"/>
                    <a:pt x="86" y="226"/>
                    <a:pt x="87" y="236"/>
                  </a:cubicBezTo>
                  <a:cubicBezTo>
                    <a:pt x="88" y="247"/>
                    <a:pt x="58" y="248"/>
                    <a:pt x="58" y="258"/>
                  </a:cubicBezTo>
                  <a:cubicBezTo>
                    <a:pt x="58" y="268"/>
                    <a:pt x="75" y="253"/>
                    <a:pt x="83" y="249"/>
                  </a:cubicBezTo>
                  <a:cubicBezTo>
                    <a:pt x="91" y="245"/>
                    <a:pt x="79" y="274"/>
                    <a:pt x="97" y="271"/>
                  </a:cubicBezTo>
                  <a:cubicBezTo>
                    <a:pt x="116" y="267"/>
                    <a:pt x="111" y="242"/>
                    <a:pt x="118" y="243"/>
                  </a:cubicBezTo>
                  <a:cubicBezTo>
                    <a:pt x="124" y="244"/>
                    <a:pt x="115" y="257"/>
                    <a:pt x="120" y="267"/>
                  </a:cubicBezTo>
                  <a:cubicBezTo>
                    <a:pt x="126" y="278"/>
                    <a:pt x="107" y="295"/>
                    <a:pt x="108" y="303"/>
                  </a:cubicBezTo>
                  <a:cubicBezTo>
                    <a:pt x="109" y="311"/>
                    <a:pt x="146" y="311"/>
                    <a:pt x="158" y="298"/>
                  </a:cubicBezTo>
                  <a:cubicBezTo>
                    <a:pt x="170" y="286"/>
                    <a:pt x="176" y="299"/>
                    <a:pt x="168" y="309"/>
                  </a:cubicBezTo>
                  <a:cubicBezTo>
                    <a:pt x="159" y="318"/>
                    <a:pt x="163" y="327"/>
                    <a:pt x="173" y="330"/>
                  </a:cubicBezTo>
                  <a:cubicBezTo>
                    <a:pt x="184" y="334"/>
                    <a:pt x="187" y="335"/>
                    <a:pt x="183" y="343"/>
                  </a:cubicBezTo>
                  <a:cubicBezTo>
                    <a:pt x="178" y="352"/>
                    <a:pt x="182" y="367"/>
                    <a:pt x="180" y="375"/>
                  </a:cubicBezTo>
                  <a:cubicBezTo>
                    <a:pt x="177" y="383"/>
                    <a:pt x="145" y="382"/>
                    <a:pt x="144" y="377"/>
                  </a:cubicBezTo>
                  <a:cubicBezTo>
                    <a:pt x="143" y="371"/>
                    <a:pt x="129" y="375"/>
                    <a:pt x="133" y="382"/>
                  </a:cubicBezTo>
                  <a:cubicBezTo>
                    <a:pt x="136" y="390"/>
                    <a:pt x="121" y="397"/>
                    <a:pt x="122" y="404"/>
                  </a:cubicBezTo>
                  <a:cubicBezTo>
                    <a:pt x="123" y="411"/>
                    <a:pt x="143" y="409"/>
                    <a:pt x="143" y="418"/>
                  </a:cubicBezTo>
                  <a:cubicBezTo>
                    <a:pt x="144" y="426"/>
                    <a:pt x="129" y="436"/>
                    <a:pt x="109" y="442"/>
                  </a:cubicBezTo>
                  <a:cubicBezTo>
                    <a:pt x="90" y="447"/>
                    <a:pt x="114" y="463"/>
                    <a:pt x="123" y="456"/>
                  </a:cubicBezTo>
                  <a:cubicBezTo>
                    <a:pt x="132" y="449"/>
                    <a:pt x="130" y="461"/>
                    <a:pt x="144" y="461"/>
                  </a:cubicBezTo>
                  <a:cubicBezTo>
                    <a:pt x="157" y="461"/>
                    <a:pt x="166" y="472"/>
                    <a:pt x="181" y="466"/>
                  </a:cubicBezTo>
                  <a:cubicBezTo>
                    <a:pt x="196" y="460"/>
                    <a:pt x="195" y="466"/>
                    <a:pt x="184" y="475"/>
                  </a:cubicBezTo>
                  <a:cubicBezTo>
                    <a:pt x="172" y="484"/>
                    <a:pt x="155" y="474"/>
                    <a:pt x="145" y="480"/>
                  </a:cubicBezTo>
                  <a:cubicBezTo>
                    <a:pt x="134" y="486"/>
                    <a:pt x="92" y="526"/>
                    <a:pt x="100" y="535"/>
                  </a:cubicBezTo>
                  <a:cubicBezTo>
                    <a:pt x="105" y="541"/>
                    <a:pt x="111" y="527"/>
                    <a:pt x="126" y="521"/>
                  </a:cubicBezTo>
                  <a:cubicBezTo>
                    <a:pt x="141" y="514"/>
                    <a:pt x="144" y="525"/>
                    <a:pt x="152" y="526"/>
                  </a:cubicBezTo>
                  <a:cubicBezTo>
                    <a:pt x="160" y="527"/>
                    <a:pt x="161" y="509"/>
                    <a:pt x="168" y="510"/>
                  </a:cubicBezTo>
                  <a:cubicBezTo>
                    <a:pt x="174" y="512"/>
                    <a:pt x="181" y="505"/>
                    <a:pt x="193" y="507"/>
                  </a:cubicBezTo>
                  <a:cubicBezTo>
                    <a:pt x="206" y="509"/>
                    <a:pt x="214" y="504"/>
                    <a:pt x="221" y="499"/>
                  </a:cubicBezTo>
                  <a:cubicBezTo>
                    <a:pt x="227" y="494"/>
                    <a:pt x="244" y="509"/>
                    <a:pt x="249" y="506"/>
                  </a:cubicBezTo>
                  <a:cubicBezTo>
                    <a:pt x="254" y="502"/>
                    <a:pt x="277" y="498"/>
                    <a:pt x="288" y="498"/>
                  </a:cubicBezTo>
                  <a:cubicBezTo>
                    <a:pt x="300" y="499"/>
                    <a:pt x="329" y="485"/>
                    <a:pt x="337" y="478"/>
                  </a:cubicBezTo>
                  <a:cubicBezTo>
                    <a:pt x="345" y="471"/>
                    <a:pt x="332" y="469"/>
                    <a:pt x="322" y="471"/>
                  </a:cubicBezTo>
                  <a:cubicBezTo>
                    <a:pt x="312" y="472"/>
                    <a:pt x="314" y="460"/>
                    <a:pt x="325" y="450"/>
                  </a:cubicBezTo>
                  <a:cubicBezTo>
                    <a:pt x="336" y="440"/>
                    <a:pt x="353" y="432"/>
                    <a:pt x="354" y="416"/>
                  </a:cubicBezTo>
                  <a:close/>
                  <a:moveTo>
                    <a:pt x="41" y="155"/>
                  </a:moveTo>
                  <a:cubicBezTo>
                    <a:pt x="55" y="155"/>
                    <a:pt x="71" y="131"/>
                    <a:pt x="65" y="124"/>
                  </a:cubicBezTo>
                  <a:cubicBezTo>
                    <a:pt x="58" y="117"/>
                    <a:pt x="31" y="155"/>
                    <a:pt x="41" y="155"/>
                  </a:cubicBezTo>
                  <a:close/>
                  <a:moveTo>
                    <a:pt x="243" y="42"/>
                  </a:moveTo>
                  <a:cubicBezTo>
                    <a:pt x="251" y="33"/>
                    <a:pt x="262" y="0"/>
                    <a:pt x="248" y="3"/>
                  </a:cubicBezTo>
                  <a:cubicBezTo>
                    <a:pt x="235" y="7"/>
                    <a:pt x="239" y="46"/>
                    <a:pt x="243" y="4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5" name="Freeform 137"/>
            <p:cNvSpPr>
              <a:spLocks noEditPoints="1"/>
            </p:cNvSpPr>
            <p:nvPr/>
          </p:nvSpPr>
          <p:spPr bwMode="auto">
            <a:xfrm>
              <a:off x="11317288" y="6026150"/>
              <a:ext cx="460375" cy="701675"/>
            </a:xfrm>
            <a:custGeom>
              <a:avLst/>
              <a:gdLst>
                <a:gd name="T0" fmla="*/ 25 w 355"/>
                <a:gd name="T1" fmla="*/ 294 h 541"/>
                <a:gd name="T2" fmla="*/ 8 w 355"/>
                <a:gd name="T3" fmla="*/ 335 h 541"/>
                <a:gd name="T4" fmla="*/ 50 w 355"/>
                <a:gd name="T5" fmla="*/ 333 h 541"/>
                <a:gd name="T6" fmla="*/ 89 w 355"/>
                <a:gd name="T7" fmla="*/ 327 h 541"/>
                <a:gd name="T8" fmla="*/ 354 w 355"/>
                <a:gd name="T9" fmla="*/ 416 h 541"/>
                <a:gd name="T10" fmla="*/ 300 w 355"/>
                <a:gd name="T11" fmla="*/ 396 h 541"/>
                <a:gd name="T12" fmla="*/ 288 w 355"/>
                <a:gd name="T13" fmla="*/ 357 h 541"/>
                <a:gd name="T14" fmla="*/ 238 w 355"/>
                <a:gd name="T15" fmla="*/ 272 h 541"/>
                <a:gd name="T16" fmla="*/ 183 w 355"/>
                <a:gd name="T17" fmla="*/ 249 h 541"/>
                <a:gd name="T18" fmla="*/ 222 w 355"/>
                <a:gd name="T19" fmla="*/ 165 h 541"/>
                <a:gd name="T20" fmla="*/ 145 w 355"/>
                <a:gd name="T21" fmla="*/ 150 h 541"/>
                <a:gd name="T22" fmla="*/ 177 w 355"/>
                <a:gd name="T23" fmla="*/ 101 h 541"/>
                <a:gd name="T24" fmla="*/ 123 w 355"/>
                <a:gd name="T25" fmla="*/ 115 h 541"/>
                <a:gd name="T26" fmla="*/ 86 w 355"/>
                <a:gd name="T27" fmla="*/ 169 h 541"/>
                <a:gd name="T28" fmla="*/ 56 w 355"/>
                <a:gd name="T29" fmla="*/ 171 h 541"/>
                <a:gd name="T30" fmla="*/ 68 w 355"/>
                <a:gd name="T31" fmla="*/ 218 h 541"/>
                <a:gd name="T32" fmla="*/ 58 w 355"/>
                <a:gd name="T33" fmla="*/ 258 h 541"/>
                <a:gd name="T34" fmla="*/ 97 w 355"/>
                <a:gd name="T35" fmla="*/ 271 h 541"/>
                <a:gd name="T36" fmla="*/ 120 w 355"/>
                <a:gd name="T37" fmla="*/ 267 h 541"/>
                <a:gd name="T38" fmla="*/ 158 w 355"/>
                <a:gd name="T39" fmla="*/ 298 h 541"/>
                <a:gd name="T40" fmla="*/ 173 w 355"/>
                <a:gd name="T41" fmla="*/ 330 h 541"/>
                <a:gd name="T42" fmla="*/ 180 w 355"/>
                <a:gd name="T43" fmla="*/ 375 h 541"/>
                <a:gd name="T44" fmla="*/ 133 w 355"/>
                <a:gd name="T45" fmla="*/ 382 h 541"/>
                <a:gd name="T46" fmla="*/ 143 w 355"/>
                <a:gd name="T47" fmla="*/ 418 h 541"/>
                <a:gd name="T48" fmla="*/ 123 w 355"/>
                <a:gd name="T49" fmla="*/ 456 h 541"/>
                <a:gd name="T50" fmla="*/ 181 w 355"/>
                <a:gd name="T51" fmla="*/ 466 h 541"/>
                <a:gd name="T52" fmla="*/ 145 w 355"/>
                <a:gd name="T53" fmla="*/ 480 h 541"/>
                <a:gd name="T54" fmla="*/ 126 w 355"/>
                <a:gd name="T55" fmla="*/ 521 h 541"/>
                <a:gd name="T56" fmla="*/ 168 w 355"/>
                <a:gd name="T57" fmla="*/ 510 h 541"/>
                <a:gd name="T58" fmla="*/ 221 w 355"/>
                <a:gd name="T59" fmla="*/ 499 h 541"/>
                <a:gd name="T60" fmla="*/ 288 w 355"/>
                <a:gd name="T61" fmla="*/ 498 h 541"/>
                <a:gd name="T62" fmla="*/ 322 w 355"/>
                <a:gd name="T63" fmla="*/ 471 h 541"/>
                <a:gd name="T64" fmla="*/ 354 w 355"/>
                <a:gd name="T65" fmla="*/ 416 h 541"/>
                <a:gd name="T66" fmla="*/ 65 w 355"/>
                <a:gd name="T67" fmla="*/ 124 h 541"/>
                <a:gd name="T68" fmla="*/ 243 w 355"/>
                <a:gd name="T69" fmla="*/ 42 h 541"/>
                <a:gd name="T70" fmla="*/ 243 w 355"/>
                <a:gd name="T71" fmla="*/ 4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541">
                  <a:moveTo>
                    <a:pt x="69" y="287"/>
                  </a:moveTo>
                  <a:cubicBezTo>
                    <a:pt x="56" y="275"/>
                    <a:pt x="39" y="294"/>
                    <a:pt x="25" y="294"/>
                  </a:cubicBezTo>
                  <a:cubicBezTo>
                    <a:pt x="23" y="304"/>
                    <a:pt x="19" y="312"/>
                    <a:pt x="16" y="314"/>
                  </a:cubicBezTo>
                  <a:cubicBezTo>
                    <a:pt x="10" y="318"/>
                    <a:pt x="0" y="333"/>
                    <a:pt x="8" y="335"/>
                  </a:cubicBezTo>
                  <a:cubicBezTo>
                    <a:pt x="16" y="336"/>
                    <a:pt x="28" y="349"/>
                    <a:pt x="30" y="339"/>
                  </a:cubicBezTo>
                  <a:cubicBezTo>
                    <a:pt x="31" y="330"/>
                    <a:pt x="37" y="317"/>
                    <a:pt x="50" y="333"/>
                  </a:cubicBezTo>
                  <a:cubicBezTo>
                    <a:pt x="54" y="337"/>
                    <a:pt x="58" y="340"/>
                    <a:pt x="62" y="344"/>
                  </a:cubicBezTo>
                  <a:cubicBezTo>
                    <a:pt x="64" y="337"/>
                    <a:pt x="81" y="335"/>
                    <a:pt x="89" y="327"/>
                  </a:cubicBezTo>
                  <a:cubicBezTo>
                    <a:pt x="99" y="316"/>
                    <a:pt x="84" y="301"/>
                    <a:pt x="69" y="287"/>
                  </a:cubicBezTo>
                  <a:close/>
                  <a:moveTo>
                    <a:pt x="354" y="416"/>
                  </a:moveTo>
                  <a:cubicBezTo>
                    <a:pt x="355" y="401"/>
                    <a:pt x="321" y="390"/>
                    <a:pt x="317" y="398"/>
                  </a:cubicBezTo>
                  <a:cubicBezTo>
                    <a:pt x="313" y="406"/>
                    <a:pt x="305" y="405"/>
                    <a:pt x="300" y="396"/>
                  </a:cubicBezTo>
                  <a:cubicBezTo>
                    <a:pt x="294" y="387"/>
                    <a:pt x="305" y="378"/>
                    <a:pt x="299" y="377"/>
                  </a:cubicBezTo>
                  <a:cubicBezTo>
                    <a:pt x="293" y="376"/>
                    <a:pt x="286" y="363"/>
                    <a:pt x="288" y="357"/>
                  </a:cubicBezTo>
                  <a:cubicBezTo>
                    <a:pt x="289" y="352"/>
                    <a:pt x="279" y="319"/>
                    <a:pt x="261" y="315"/>
                  </a:cubicBezTo>
                  <a:cubicBezTo>
                    <a:pt x="244" y="311"/>
                    <a:pt x="241" y="286"/>
                    <a:pt x="238" y="272"/>
                  </a:cubicBezTo>
                  <a:cubicBezTo>
                    <a:pt x="235" y="259"/>
                    <a:pt x="223" y="266"/>
                    <a:pt x="214" y="254"/>
                  </a:cubicBezTo>
                  <a:cubicBezTo>
                    <a:pt x="206" y="243"/>
                    <a:pt x="191" y="249"/>
                    <a:pt x="183" y="249"/>
                  </a:cubicBezTo>
                  <a:cubicBezTo>
                    <a:pt x="175" y="250"/>
                    <a:pt x="183" y="235"/>
                    <a:pt x="195" y="226"/>
                  </a:cubicBezTo>
                  <a:cubicBezTo>
                    <a:pt x="208" y="218"/>
                    <a:pt x="222" y="174"/>
                    <a:pt x="222" y="165"/>
                  </a:cubicBezTo>
                  <a:cubicBezTo>
                    <a:pt x="222" y="156"/>
                    <a:pt x="168" y="157"/>
                    <a:pt x="157" y="162"/>
                  </a:cubicBezTo>
                  <a:cubicBezTo>
                    <a:pt x="147" y="167"/>
                    <a:pt x="136" y="154"/>
                    <a:pt x="145" y="150"/>
                  </a:cubicBezTo>
                  <a:cubicBezTo>
                    <a:pt x="154" y="147"/>
                    <a:pt x="173" y="129"/>
                    <a:pt x="172" y="121"/>
                  </a:cubicBezTo>
                  <a:cubicBezTo>
                    <a:pt x="171" y="114"/>
                    <a:pt x="185" y="107"/>
                    <a:pt x="177" y="101"/>
                  </a:cubicBezTo>
                  <a:cubicBezTo>
                    <a:pt x="169" y="94"/>
                    <a:pt x="168" y="109"/>
                    <a:pt x="161" y="115"/>
                  </a:cubicBezTo>
                  <a:cubicBezTo>
                    <a:pt x="155" y="120"/>
                    <a:pt x="140" y="118"/>
                    <a:pt x="123" y="115"/>
                  </a:cubicBezTo>
                  <a:cubicBezTo>
                    <a:pt x="107" y="112"/>
                    <a:pt x="101" y="135"/>
                    <a:pt x="102" y="145"/>
                  </a:cubicBezTo>
                  <a:cubicBezTo>
                    <a:pt x="102" y="155"/>
                    <a:pt x="83" y="160"/>
                    <a:pt x="86" y="169"/>
                  </a:cubicBezTo>
                  <a:cubicBezTo>
                    <a:pt x="89" y="177"/>
                    <a:pt x="82" y="183"/>
                    <a:pt x="77" y="179"/>
                  </a:cubicBezTo>
                  <a:cubicBezTo>
                    <a:pt x="72" y="174"/>
                    <a:pt x="66" y="162"/>
                    <a:pt x="56" y="171"/>
                  </a:cubicBezTo>
                  <a:cubicBezTo>
                    <a:pt x="45" y="179"/>
                    <a:pt x="68" y="190"/>
                    <a:pt x="81" y="192"/>
                  </a:cubicBezTo>
                  <a:cubicBezTo>
                    <a:pt x="95" y="193"/>
                    <a:pt x="71" y="203"/>
                    <a:pt x="68" y="218"/>
                  </a:cubicBezTo>
                  <a:cubicBezTo>
                    <a:pt x="66" y="232"/>
                    <a:pt x="86" y="226"/>
                    <a:pt x="87" y="236"/>
                  </a:cubicBezTo>
                  <a:cubicBezTo>
                    <a:pt x="88" y="247"/>
                    <a:pt x="58" y="248"/>
                    <a:pt x="58" y="258"/>
                  </a:cubicBezTo>
                  <a:cubicBezTo>
                    <a:pt x="58" y="268"/>
                    <a:pt x="75" y="253"/>
                    <a:pt x="83" y="249"/>
                  </a:cubicBezTo>
                  <a:cubicBezTo>
                    <a:pt x="91" y="245"/>
                    <a:pt x="79" y="274"/>
                    <a:pt x="97" y="271"/>
                  </a:cubicBezTo>
                  <a:cubicBezTo>
                    <a:pt x="116" y="267"/>
                    <a:pt x="111" y="242"/>
                    <a:pt x="118" y="243"/>
                  </a:cubicBezTo>
                  <a:cubicBezTo>
                    <a:pt x="124" y="244"/>
                    <a:pt x="115" y="257"/>
                    <a:pt x="120" y="267"/>
                  </a:cubicBezTo>
                  <a:cubicBezTo>
                    <a:pt x="126" y="278"/>
                    <a:pt x="107" y="295"/>
                    <a:pt x="108" y="303"/>
                  </a:cubicBezTo>
                  <a:cubicBezTo>
                    <a:pt x="109" y="311"/>
                    <a:pt x="146" y="311"/>
                    <a:pt x="158" y="298"/>
                  </a:cubicBezTo>
                  <a:cubicBezTo>
                    <a:pt x="170" y="286"/>
                    <a:pt x="176" y="299"/>
                    <a:pt x="168" y="309"/>
                  </a:cubicBezTo>
                  <a:cubicBezTo>
                    <a:pt x="159" y="318"/>
                    <a:pt x="163" y="327"/>
                    <a:pt x="173" y="330"/>
                  </a:cubicBezTo>
                  <a:cubicBezTo>
                    <a:pt x="184" y="334"/>
                    <a:pt x="187" y="335"/>
                    <a:pt x="183" y="343"/>
                  </a:cubicBezTo>
                  <a:cubicBezTo>
                    <a:pt x="178" y="352"/>
                    <a:pt x="182" y="367"/>
                    <a:pt x="180" y="375"/>
                  </a:cubicBezTo>
                  <a:cubicBezTo>
                    <a:pt x="177" y="383"/>
                    <a:pt x="145" y="382"/>
                    <a:pt x="144" y="377"/>
                  </a:cubicBezTo>
                  <a:cubicBezTo>
                    <a:pt x="143" y="371"/>
                    <a:pt x="129" y="375"/>
                    <a:pt x="133" y="382"/>
                  </a:cubicBezTo>
                  <a:cubicBezTo>
                    <a:pt x="136" y="390"/>
                    <a:pt x="121" y="397"/>
                    <a:pt x="122" y="404"/>
                  </a:cubicBezTo>
                  <a:cubicBezTo>
                    <a:pt x="123" y="411"/>
                    <a:pt x="143" y="409"/>
                    <a:pt x="143" y="418"/>
                  </a:cubicBezTo>
                  <a:cubicBezTo>
                    <a:pt x="144" y="426"/>
                    <a:pt x="129" y="436"/>
                    <a:pt x="109" y="442"/>
                  </a:cubicBezTo>
                  <a:cubicBezTo>
                    <a:pt x="90" y="447"/>
                    <a:pt x="114" y="463"/>
                    <a:pt x="123" y="456"/>
                  </a:cubicBezTo>
                  <a:cubicBezTo>
                    <a:pt x="132" y="449"/>
                    <a:pt x="130" y="461"/>
                    <a:pt x="144" y="461"/>
                  </a:cubicBezTo>
                  <a:cubicBezTo>
                    <a:pt x="157" y="461"/>
                    <a:pt x="166" y="472"/>
                    <a:pt x="181" y="466"/>
                  </a:cubicBezTo>
                  <a:cubicBezTo>
                    <a:pt x="196" y="460"/>
                    <a:pt x="195" y="466"/>
                    <a:pt x="184" y="475"/>
                  </a:cubicBezTo>
                  <a:cubicBezTo>
                    <a:pt x="172" y="484"/>
                    <a:pt x="155" y="474"/>
                    <a:pt x="145" y="480"/>
                  </a:cubicBezTo>
                  <a:cubicBezTo>
                    <a:pt x="134" y="486"/>
                    <a:pt x="92" y="526"/>
                    <a:pt x="100" y="535"/>
                  </a:cubicBezTo>
                  <a:cubicBezTo>
                    <a:pt x="105" y="541"/>
                    <a:pt x="111" y="527"/>
                    <a:pt x="126" y="521"/>
                  </a:cubicBezTo>
                  <a:cubicBezTo>
                    <a:pt x="141" y="514"/>
                    <a:pt x="144" y="525"/>
                    <a:pt x="152" y="526"/>
                  </a:cubicBezTo>
                  <a:cubicBezTo>
                    <a:pt x="160" y="527"/>
                    <a:pt x="161" y="509"/>
                    <a:pt x="168" y="510"/>
                  </a:cubicBezTo>
                  <a:cubicBezTo>
                    <a:pt x="174" y="512"/>
                    <a:pt x="181" y="505"/>
                    <a:pt x="193" y="507"/>
                  </a:cubicBezTo>
                  <a:cubicBezTo>
                    <a:pt x="206" y="509"/>
                    <a:pt x="214" y="504"/>
                    <a:pt x="221" y="499"/>
                  </a:cubicBezTo>
                  <a:cubicBezTo>
                    <a:pt x="227" y="494"/>
                    <a:pt x="244" y="509"/>
                    <a:pt x="249" y="506"/>
                  </a:cubicBezTo>
                  <a:cubicBezTo>
                    <a:pt x="254" y="502"/>
                    <a:pt x="277" y="498"/>
                    <a:pt x="288" y="498"/>
                  </a:cubicBezTo>
                  <a:cubicBezTo>
                    <a:pt x="300" y="499"/>
                    <a:pt x="329" y="485"/>
                    <a:pt x="337" y="478"/>
                  </a:cubicBezTo>
                  <a:cubicBezTo>
                    <a:pt x="345" y="471"/>
                    <a:pt x="332" y="469"/>
                    <a:pt x="322" y="471"/>
                  </a:cubicBezTo>
                  <a:cubicBezTo>
                    <a:pt x="312" y="472"/>
                    <a:pt x="314" y="460"/>
                    <a:pt x="325" y="450"/>
                  </a:cubicBezTo>
                  <a:cubicBezTo>
                    <a:pt x="336" y="440"/>
                    <a:pt x="353" y="432"/>
                    <a:pt x="354" y="416"/>
                  </a:cubicBezTo>
                  <a:close/>
                  <a:moveTo>
                    <a:pt x="41" y="155"/>
                  </a:moveTo>
                  <a:cubicBezTo>
                    <a:pt x="55" y="155"/>
                    <a:pt x="71" y="131"/>
                    <a:pt x="65" y="124"/>
                  </a:cubicBezTo>
                  <a:cubicBezTo>
                    <a:pt x="58" y="117"/>
                    <a:pt x="31" y="155"/>
                    <a:pt x="41" y="155"/>
                  </a:cubicBezTo>
                  <a:close/>
                  <a:moveTo>
                    <a:pt x="243" y="42"/>
                  </a:moveTo>
                  <a:cubicBezTo>
                    <a:pt x="251" y="33"/>
                    <a:pt x="262" y="0"/>
                    <a:pt x="248" y="3"/>
                  </a:cubicBezTo>
                  <a:cubicBezTo>
                    <a:pt x="235" y="7"/>
                    <a:pt x="239" y="46"/>
                    <a:pt x="243" y="4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6" name="Freeform 138"/>
            <p:cNvSpPr>
              <a:spLocks noEditPoints="1"/>
            </p:cNvSpPr>
            <p:nvPr/>
          </p:nvSpPr>
          <p:spPr bwMode="auto">
            <a:xfrm>
              <a:off x="12058651" y="6229350"/>
              <a:ext cx="219075" cy="207963"/>
            </a:xfrm>
            <a:custGeom>
              <a:avLst/>
              <a:gdLst>
                <a:gd name="T0" fmla="*/ 86 w 169"/>
                <a:gd name="T1" fmla="*/ 60 h 161"/>
                <a:gd name="T2" fmla="*/ 85 w 169"/>
                <a:gd name="T3" fmla="*/ 36 h 161"/>
                <a:gd name="T4" fmla="*/ 89 w 169"/>
                <a:gd name="T5" fmla="*/ 5 h 161"/>
                <a:gd name="T6" fmla="*/ 63 w 169"/>
                <a:gd name="T7" fmla="*/ 19 h 161"/>
                <a:gd name="T8" fmla="*/ 42 w 169"/>
                <a:gd name="T9" fmla="*/ 30 h 161"/>
                <a:gd name="T10" fmla="*/ 44 w 169"/>
                <a:gd name="T11" fmla="*/ 46 h 161"/>
                <a:gd name="T12" fmla="*/ 24 w 169"/>
                <a:gd name="T13" fmla="*/ 36 h 161"/>
                <a:gd name="T14" fmla="*/ 6 w 169"/>
                <a:gd name="T15" fmla="*/ 61 h 161"/>
                <a:gd name="T16" fmla="*/ 6 w 169"/>
                <a:gd name="T17" fmla="*/ 101 h 161"/>
                <a:gd name="T18" fmla="*/ 19 w 169"/>
                <a:gd name="T19" fmla="*/ 132 h 161"/>
                <a:gd name="T20" fmla="*/ 25 w 169"/>
                <a:gd name="T21" fmla="*/ 147 h 161"/>
                <a:gd name="T22" fmla="*/ 57 w 169"/>
                <a:gd name="T23" fmla="*/ 150 h 161"/>
                <a:gd name="T24" fmla="*/ 70 w 169"/>
                <a:gd name="T25" fmla="*/ 150 h 161"/>
                <a:gd name="T26" fmla="*/ 56 w 169"/>
                <a:gd name="T27" fmla="*/ 131 h 161"/>
                <a:gd name="T28" fmla="*/ 74 w 169"/>
                <a:gd name="T29" fmla="*/ 135 h 161"/>
                <a:gd name="T30" fmla="*/ 99 w 169"/>
                <a:gd name="T31" fmla="*/ 134 h 161"/>
                <a:gd name="T32" fmla="*/ 87 w 169"/>
                <a:gd name="T33" fmla="*/ 112 h 161"/>
                <a:gd name="T34" fmla="*/ 70 w 169"/>
                <a:gd name="T35" fmla="*/ 110 h 161"/>
                <a:gd name="T36" fmla="*/ 80 w 169"/>
                <a:gd name="T37" fmla="*/ 89 h 161"/>
                <a:gd name="T38" fmla="*/ 103 w 169"/>
                <a:gd name="T39" fmla="*/ 77 h 161"/>
                <a:gd name="T40" fmla="*/ 86 w 169"/>
                <a:gd name="T41" fmla="*/ 60 h 161"/>
                <a:gd name="T42" fmla="*/ 165 w 169"/>
                <a:gd name="T43" fmla="*/ 92 h 161"/>
                <a:gd name="T44" fmla="*/ 153 w 169"/>
                <a:gd name="T45" fmla="*/ 100 h 161"/>
                <a:gd name="T46" fmla="*/ 141 w 169"/>
                <a:gd name="T47" fmla="*/ 92 h 161"/>
                <a:gd name="T48" fmla="*/ 118 w 169"/>
                <a:gd name="T49" fmla="*/ 102 h 161"/>
                <a:gd name="T50" fmla="*/ 131 w 169"/>
                <a:gd name="T51" fmla="*/ 134 h 161"/>
                <a:gd name="T52" fmla="*/ 121 w 169"/>
                <a:gd name="T53" fmla="*/ 143 h 161"/>
                <a:gd name="T54" fmla="*/ 131 w 169"/>
                <a:gd name="T55" fmla="*/ 159 h 161"/>
                <a:gd name="T56" fmla="*/ 156 w 169"/>
                <a:gd name="T57" fmla="*/ 130 h 161"/>
                <a:gd name="T58" fmla="*/ 165 w 169"/>
                <a:gd name="T59" fmla="*/ 9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9" h="161">
                  <a:moveTo>
                    <a:pt x="86" y="60"/>
                  </a:moveTo>
                  <a:cubicBezTo>
                    <a:pt x="81" y="57"/>
                    <a:pt x="79" y="41"/>
                    <a:pt x="85" y="36"/>
                  </a:cubicBezTo>
                  <a:cubicBezTo>
                    <a:pt x="91" y="30"/>
                    <a:pt x="94" y="11"/>
                    <a:pt x="89" y="5"/>
                  </a:cubicBezTo>
                  <a:cubicBezTo>
                    <a:pt x="83" y="0"/>
                    <a:pt x="65" y="5"/>
                    <a:pt x="63" y="19"/>
                  </a:cubicBezTo>
                  <a:cubicBezTo>
                    <a:pt x="62" y="33"/>
                    <a:pt x="46" y="27"/>
                    <a:pt x="42" y="30"/>
                  </a:cubicBezTo>
                  <a:cubicBezTo>
                    <a:pt x="38" y="33"/>
                    <a:pt x="51" y="40"/>
                    <a:pt x="44" y="46"/>
                  </a:cubicBezTo>
                  <a:cubicBezTo>
                    <a:pt x="37" y="52"/>
                    <a:pt x="35" y="37"/>
                    <a:pt x="24" y="36"/>
                  </a:cubicBezTo>
                  <a:cubicBezTo>
                    <a:pt x="13" y="34"/>
                    <a:pt x="12" y="52"/>
                    <a:pt x="6" y="61"/>
                  </a:cubicBezTo>
                  <a:cubicBezTo>
                    <a:pt x="0" y="70"/>
                    <a:pt x="4" y="89"/>
                    <a:pt x="6" y="101"/>
                  </a:cubicBezTo>
                  <a:cubicBezTo>
                    <a:pt x="8" y="114"/>
                    <a:pt x="23" y="121"/>
                    <a:pt x="19" y="132"/>
                  </a:cubicBezTo>
                  <a:cubicBezTo>
                    <a:pt x="18" y="137"/>
                    <a:pt x="21" y="142"/>
                    <a:pt x="25" y="147"/>
                  </a:cubicBezTo>
                  <a:cubicBezTo>
                    <a:pt x="39" y="148"/>
                    <a:pt x="51" y="149"/>
                    <a:pt x="57" y="150"/>
                  </a:cubicBezTo>
                  <a:cubicBezTo>
                    <a:pt x="59" y="151"/>
                    <a:pt x="64" y="151"/>
                    <a:pt x="70" y="150"/>
                  </a:cubicBezTo>
                  <a:cubicBezTo>
                    <a:pt x="65" y="143"/>
                    <a:pt x="55" y="137"/>
                    <a:pt x="56" y="131"/>
                  </a:cubicBezTo>
                  <a:cubicBezTo>
                    <a:pt x="57" y="124"/>
                    <a:pt x="67" y="129"/>
                    <a:pt x="74" y="135"/>
                  </a:cubicBezTo>
                  <a:cubicBezTo>
                    <a:pt x="81" y="141"/>
                    <a:pt x="97" y="142"/>
                    <a:pt x="99" y="134"/>
                  </a:cubicBezTo>
                  <a:cubicBezTo>
                    <a:pt x="100" y="130"/>
                    <a:pt x="96" y="107"/>
                    <a:pt x="87" y="112"/>
                  </a:cubicBezTo>
                  <a:cubicBezTo>
                    <a:pt x="77" y="118"/>
                    <a:pt x="74" y="116"/>
                    <a:pt x="70" y="110"/>
                  </a:cubicBezTo>
                  <a:cubicBezTo>
                    <a:pt x="67" y="105"/>
                    <a:pt x="78" y="97"/>
                    <a:pt x="80" y="89"/>
                  </a:cubicBezTo>
                  <a:cubicBezTo>
                    <a:pt x="83" y="80"/>
                    <a:pt x="100" y="83"/>
                    <a:pt x="103" y="77"/>
                  </a:cubicBezTo>
                  <a:cubicBezTo>
                    <a:pt x="105" y="70"/>
                    <a:pt x="91" y="63"/>
                    <a:pt x="86" y="60"/>
                  </a:cubicBezTo>
                  <a:close/>
                  <a:moveTo>
                    <a:pt x="165" y="92"/>
                  </a:moveTo>
                  <a:cubicBezTo>
                    <a:pt x="160" y="89"/>
                    <a:pt x="157" y="99"/>
                    <a:pt x="153" y="100"/>
                  </a:cubicBezTo>
                  <a:cubicBezTo>
                    <a:pt x="148" y="101"/>
                    <a:pt x="143" y="80"/>
                    <a:pt x="141" y="92"/>
                  </a:cubicBezTo>
                  <a:cubicBezTo>
                    <a:pt x="139" y="103"/>
                    <a:pt x="128" y="87"/>
                    <a:pt x="118" y="102"/>
                  </a:cubicBezTo>
                  <a:cubicBezTo>
                    <a:pt x="107" y="116"/>
                    <a:pt x="124" y="129"/>
                    <a:pt x="131" y="134"/>
                  </a:cubicBezTo>
                  <a:cubicBezTo>
                    <a:pt x="139" y="138"/>
                    <a:pt x="131" y="145"/>
                    <a:pt x="121" y="143"/>
                  </a:cubicBezTo>
                  <a:cubicBezTo>
                    <a:pt x="112" y="141"/>
                    <a:pt x="118" y="157"/>
                    <a:pt x="131" y="159"/>
                  </a:cubicBezTo>
                  <a:cubicBezTo>
                    <a:pt x="144" y="161"/>
                    <a:pt x="158" y="136"/>
                    <a:pt x="156" y="130"/>
                  </a:cubicBezTo>
                  <a:cubicBezTo>
                    <a:pt x="155" y="123"/>
                    <a:pt x="169" y="95"/>
                    <a:pt x="165" y="9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7" name="Freeform 139"/>
            <p:cNvSpPr>
              <a:spLocks noEditPoints="1"/>
            </p:cNvSpPr>
            <p:nvPr/>
          </p:nvSpPr>
          <p:spPr bwMode="auto">
            <a:xfrm>
              <a:off x="12207876" y="5394325"/>
              <a:ext cx="568325" cy="996950"/>
            </a:xfrm>
            <a:custGeom>
              <a:avLst/>
              <a:gdLst>
                <a:gd name="T0" fmla="*/ 428 w 439"/>
                <a:gd name="T1" fmla="*/ 164 h 770"/>
                <a:gd name="T2" fmla="*/ 421 w 439"/>
                <a:gd name="T3" fmla="*/ 102 h 770"/>
                <a:gd name="T4" fmla="*/ 369 w 439"/>
                <a:gd name="T5" fmla="*/ 39 h 770"/>
                <a:gd name="T6" fmla="*/ 307 w 439"/>
                <a:gd name="T7" fmla="*/ 36 h 770"/>
                <a:gd name="T8" fmla="*/ 247 w 439"/>
                <a:gd name="T9" fmla="*/ 36 h 770"/>
                <a:gd name="T10" fmla="*/ 212 w 439"/>
                <a:gd name="T11" fmla="*/ 71 h 770"/>
                <a:gd name="T12" fmla="*/ 175 w 439"/>
                <a:gd name="T13" fmla="*/ 116 h 770"/>
                <a:gd name="T14" fmla="*/ 149 w 439"/>
                <a:gd name="T15" fmla="*/ 161 h 770"/>
                <a:gd name="T16" fmla="*/ 115 w 439"/>
                <a:gd name="T17" fmla="*/ 188 h 770"/>
                <a:gd name="T18" fmla="*/ 90 w 439"/>
                <a:gd name="T19" fmla="*/ 264 h 770"/>
                <a:gd name="T20" fmla="*/ 99 w 439"/>
                <a:gd name="T21" fmla="*/ 303 h 770"/>
                <a:gd name="T22" fmla="*/ 40 w 439"/>
                <a:gd name="T23" fmla="*/ 328 h 770"/>
                <a:gd name="T24" fmla="*/ 37 w 439"/>
                <a:gd name="T25" fmla="*/ 398 h 770"/>
                <a:gd name="T26" fmla="*/ 58 w 439"/>
                <a:gd name="T27" fmla="*/ 457 h 770"/>
                <a:gd name="T28" fmla="*/ 47 w 439"/>
                <a:gd name="T29" fmla="*/ 492 h 770"/>
                <a:gd name="T30" fmla="*/ 25 w 439"/>
                <a:gd name="T31" fmla="*/ 533 h 770"/>
                <a:gd name="T32" fmla="*/ 12 w 439"/>
                <a:gd name="T33" fmla="*/ 585 h 770"/>
                <a:gd name="T34" fmla="*/ 1 w 439"/>
                <a:gd name="T35" fmla="*/ 587 h 770"/>
                <a:gd name="T36" fmla="*/ 29 w 439"/>
                <a:gd name="T37" fmla="*/ 659 h 770"/>
                <a:gd name="T38" fmla="*/ 54 w 439"/>
                <a:gd name="T39" fmla="*/ 717 h 770"/>
                <a:gd name="T40" fmla="*/ 64 w 439"/>
                <a:gd name="T41" fmla="*/ 763 h 770"/>
                <a:gd name="T42" fmla="*/ 105 w 439"/>
                <a:gd name="T43" fmla="*/ 741 h 770"/>
                <a:gd name="T44" fmla="*/ 145 w 439"/>
                <a:gd name="T45" fmla="*/ 727 h 770"/>
                <a:gd name="T46" fmla="*/ 177 w 439"/>
                <a:gd name="T47" fmla="*/ 716 h 770"/>
                <a:gd name="T48" fmla="*/ 185 w 439"/>
                <a:gd name="T49" fmla="*/ 685 h 770"/>
                <a:gd name="T50" fmla="*/ 190 w 439"/>
                <a:gd name="T51" fmla="*/ 611 h 770"/>
                <a:gd name="T52" fmla="*/ 241 w 439"/>
                <a:gd name="T53" fmla="*/ 560 h 770"/>
                <a:gd name="T54" fmla="*/ 229 w 439"/>
                <a:gd name="T55" fmla="*/ 494 h 770"/>
                <a:gd name="T56" fmla="*/ 200 w 439"/>
                <a:gd name="T57" fmla="*/ 448 h 770"/>
                <a:gd name="T58" fmla="*/ 222 w 439"/>
                <a:gd name="T59" fmla="*/ 387 h 770"/>
                <a:gd name="T60" fmla="*/ 263 w 439"/>
                <a:gd name="T61" fmla="*/ 343 h 770"/>
                <a:gd name="T62" fmla="*/ 351 w 439"/>
                <a:gd name="T63" fmla="*/ 283 h 770"/>
                <a:gd name="T64" fmla="*/ 360 w 439"/>
                <a:gd name="T65" fmla="*/ 221 h 770"/>
                <a:gd name="T66" fmla="*/ 420 w 439"/>
                <a:gd name="T67" fmla="*/ 199 h 770"/>
                <a:gd name="T68" fmla="*/ 434 w 439"/>
                <a:gd name="T69" fmla="*/ 183 h 770"/>
                <a:gd name="T70" fmla="*/ 235 w 439"/>
                <a:gd name="T71" fmla="*/ 68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 h="770">
                  <a:moveTo>
                    <a:pt x="434" y="183"/>
                  </a:moveTo>
                  <a:cubicBezTo>
                    <a:pt x="429" y="178"/>
                    <a:pt x="419" y="164"/>
                    <a:pt x="428" y="164"/>
                  </a:cubicBezTo>
                  <a:cubicBezTo>
                    <a:pt x="436" y="164"/>
                    <a:pt x="439" y="139"/>
                    <a:pt x="429" y="134"/>
                  </a:cubicBezTo>
                  <a:cubicBezTo>
                    <a:pt x="419" y="129"/>
                    <a:pt x="429" y="107"/>
                    <a:pt x="421" y="102"/>
                  </a:cubicBezTo>
                  <a:cubicBezTo>
                    <a:pt x="413" y="97"/>
                    <a:pt x="418" y="81"/>
                    <a:pt x="419" y="69"/>
                  </a:cubicBezTo>
                  <a:cubicBezTo>
                    <a:pt x="421" y="57"/>
                    <a:pt x="388" y="47"/>
                    <a:pt x="369" y="39"/>
                  </a:cubicBezTo>
                  <a:cubicBezTo>
                    <a:pt x="351" y="31"/>
                    <a:pt x="342" y="17"/>
                    <a:pt x="327" y="9"/>
                  </a:cubicBezTo>
                  <a:cubicBezTo>
                    <a:pt x="312" y="0"/>
                    <a:pt x="307" y="22"/>
                    <a:pt x="307" y="36"/>
                  </a:cubicBezTo>
                  <a:cubicBezTo>
                    <a:pt x="307" y="49"/>
                    <a:pt x="294" y="51"/>
                    <a:pt x="284" y="42"/>
                  </a:cubicBezTo>
                  <a:cubicBezTo>
                    <a:pt x="274" y="34"/>
                    <a:pt x="262" y="42"/>
                    <a:pt x="247" y="36"/>
                  </a:cubicBezTo>
                  <a:cubicBezTo>
                    <a:pt x="232" y="29"/>
                    <a:pt x="239" y="51"/>
                    <a:pt x="239" y="61"/>
                  </a:cubicBezTo>
                  <a:cubicBezTo>
                    <a:pt x="239" y="71"/>
                    <a:pt x="222" y="71"/>
                    <a:pt x="212" y="71"/>
                  </a:cubicBezTo>
                  <a:cubicBezTo>
                    <a:pt x="202" y="71"/>
                    <a:pt x="185" y="79"/>
                    <a:pt x="185" y="91"/>
                  </a:cubicBezTo>
                  <a:cubicBezTo>
                    <a:pt x="185" y="102"/>
                    <a:pt x="170" y="109"/>
                    <a:pt x="175" y="116"/>
                  </a:cubicBezTo>
                  <a:cubicBezTo>
                    <a:pt x="180" y="122"/>
                    <a:pt x="174" y="129"/>
                    <a:pt x="167" y="134"/>
                  </a:cubicBezTo>
                  <a:cubicBezTo>
                    <a:pt x="160" y="139"/>
                    <a:pt x="154" y="156"/>
                    <a:pt x="149" y="161"/>
                  </a:cubicBezTo>
                  <a:cubicBezTo>
                    <a:pt x="144" y="166"/>
                    <a:pt x="152" y="174"/>
                    <a:pt x="142" y="181"/>
                  </a:cubicBezTo>
                  <a:cubicBezTo>
                    <a:pt x="132" y="188"/>
                    <a:pt x="120" y="183"/>
                    <a:pt x="115" y="188"/>
                  </a:cubicBezTo>
                  <a:cubicBezTo>
                    <a:pt x="110" y="193"/>
                    <a:pt x="115" y="204"/>
                    <a:pt x="114" y="219"/>
                  </a:cubicBezTo>
                  <a:cubicBezTo>
                    <a:pt x="112" y="234"/>
                    <a:pt x="100" y="251"/>
                    <a:pt x="90" y="264"/>
                  </a:cubicBezTo>
                  <a:cubicBezTo>
                    <a:pt x="80" y="278"/>
                    <a:pt x="94" y="281"/>
                    <a:pt x="99" y="283"/>
                  </a:cubicBezTo>
                  <a:cubicBezTo>
                    <a:pt x="104" y="284"/>
                    <a:pt x="104" y="293"/>
                    <a:pt x="99" y="303"/>
                  </a:cubicBezTo>
                  <a:cubicBezTo>
                    <a:pt x="94" y="313"/>
                    <a:pt x="82" y="306"/>
                    <a:pt x="75" y="305"/>
                  </a:cubicBezTo>
                  <a:cubicBezTo>
                    <a:pt x="68" y="303"/>
                    <a:pt x="50" y="311"/>
                    <a:pt x="40" y="328"/>
                  </a:cubicBezTo>
                  <a:cubicBezTo>
                    <a:pt x="30" y="345"/>
                    <a:pt x="33" y="355"/>
                    <a:pt x="37" y="363"/>
                  </a:cubicBezTo>
                  <a:cubicBezTo>
                    <a:pt x="40" y="371"/>
                    <a:pt x="28" y="381"/>
                    <a:pt x="37" y="398"/>
                  </a:cubicBezTo>
                  <a:cubicBezTo>
                    <a:pt x="45" y="415"/>
                    <a:pt x="33" y="418"/>
                    <a:pt x="35" y="432"/>
                  </a:cubicBezTo>
                  <a:cubicBezTo>
                    <a:pt x="37" y="445"/>
                    <a:pt x="57" y="443"/>
                    <a:pt x="58" y="457"/>
                  </a:cubicBezTo>
                  <a:cubicBezTo>
                    <a:pt x="60" y="470"/>
                    <a:pt x="52" y="475"/>
                    <a:pt x="45" y="475"/>
                  </a:cubicBezTo>
                  <a:cubicBezTo>
                    <a:pt x="38" y="475"/>
                    <a:pt x="40" y="488"/>
                    <a:pt x="47" y="492"/>
                  </a:cubicBezTo>
                  <a:cubicBezTo>
                    <a:pt x="53" y="495"/>
                    <a:pt x="52" y="518"/>
                    <a:pt x="48" y="525"/>
                  </a:cubicBezTo>
                  <a:cubicBezTo>
                    <a:pt x="45" y="532"/>
                    <a:pt x="23" y="525"/>
                    <a:pt x="25" y="533"/>
                  </a:cubicBezTo>
                  <a:cubicBezTo>
                    <a:pt x="27" y="542"/>
                    <a:pt x="20" y="555"/>
                    <a:pt x="20" y="562"/>
                  </a:cubicBezTo>
                  <a:cubicBezTo>
                    <a:pt x="20" y="569"/>
                    <a:pt x="18" y="590"/>
                    <a:pt x="12" y="585"/>
                  </a:cubicBezTo>
                  <a:cubicBezTo>
                    <a:pt x="9" y="583"/>
                    <a:pt x="5" y="583"/>
                    <a:pt x="1" y="584"/>
                  </a:cubicBezTo>
                  <a:cubicBezTo>
                    <a:pt x="1" y="585"/>
                    <a:pt x="1" y="586"/>
                    <a:pt x="1" y="587"/>
                  </a:cubicBezTo>
                  <a:cubicBezTo>
                    <a:pt x="0" y="600"/>
                    <a:pt x="5" y="613"/>
                    <a:pt x="16" y="622"/>
                  </a:cubicBezTo>
                  <a:cubicBezTo>
                    <a:pt x="28" y="632"/>
                    <a:pt x="19" y="646"/>
                    <a:pt x="29" y="659"/>
                  </a:cubicBezTo>
                  <a:cubicBezTo>
                    <a:pt x="39" y="672"/>
                    <a:pt x="35" y="681"/>
                    <a:pt x="46" y="690"/>
                  </a:cubicBezTo>
                  <a:cubicBezTo>
                    <a:pt x="57" y="700"/>
                    <a:pt x="58" y="705"/>
                    <a:pt x="54" y="717"/>
                  </a:cubicBezTo>
                  <a:cubicBezTo>
                    <a:pt x="49" y="729"/>
                    <a:pt x="63" y="726"/>
                    <a:pt x="64" y="733"/>
                  </a:cubicBezTo>
                  <a:cubicBezTo>
                    <a:pt x="64" y="740"/>
                    <a:pt x="60" y="755"/>
                    <a:pt x="64" y="763"/>
                  </a:cubicBezTo>
                  <a:cubicBezTo>
                    <a:pt x="68" y="770"/>
                    <a:pt x="75" y="763"/>
                    <a:pt x="92" y="762"/>
                  </a:cubicBezTo>
                  <a:cubicBezTo>
                    <a:pt x="108" y="762"/>
                    <a:pt x="104" y="751"/>
                    <a:pt x="105" y="741"/>
                  </a:cubicBezTo>
                  <a:cubicBezTo>
                    <a:pt x="105" y="732"/>
                    <a:pt x="114" y="736"/>
                    <a:pt x="116" y="730"/>
                  </a:cubicBezTo>
                  <a:cubicBezTo>
                    <a:pt x="118" y="724"/>
                    <a:pt x="133" y="722"/>
                    <a:pt x="145" y="727"/>
                  </a:cubicBezTo>
                  <a:cubicBezTo>
                    <a:pt x="157" y="733"/>
                    <a:pt x="163" y="724"/>
                    <a:pt x="165" y="711"/>
                  </a:cubicBezTo>
                  <a:cubicBezTo>
                    <a:pt x="167" y="699"/>
                    <a:pt x="174" y="714"/>
                    <a:pt x="177" y="716"/>
                  </a:cubicBezTo>
                  <a:cubicBezTo>
                    <a:pt x="181" y="719"/>
                    <a:pt x="192" y="697"/>
                    <a:pt x="197" y="683"/>
                  </a:cubicBezTo>
                  <a:cubicBezTo>
                    <a:pt x="202" y="669"/>
                    <a:pt x="197" y="672"/>
                    <a:pt x="185" y="685"/>
                  </a:cubicBezTo>
                  <a:cubicBezTo>
                    <a:pt x="173" y="699"/>
                    <a:pt x="180" y="672"/>
                    <a:pt x="184" y="661"/>
                  </a:cubicBezTo>
                  <a:cubicBezTo>
                    <a:pt x="189" y="650"/>
                    <a:pt x="188" y="618"/>
                    <a:pt x="190" y="611"/>
                  </a:cubicBezTo>
                  <a:cubicBezTo>
                    <a:pt x="191" y="604"/>
                    <a:pt x="195" y="593"/>
                    <a:pt x="210" y="590"/>
                  </a:cubicBezTo>
                  <a:cubicBezTo>
                    <a:pt x="225" y="586"/>
                    <a:pt x="245" y="568"/>
                    <a:pt x="241" y="560"/>
                  </a:cubicBezTo>
                  <a:cubicBezTo>
                    <a:pt x="238" y="552"/>
                    <a:pt x="262" y="539"/>
                    <a:pt x="262" y="531"/>
                  </a:cubicBezTo>
                  <a:cubicBezTo>
                    <a:pt x="262" y="524"/>
                    <a:pt x="237" y="500"/>
                    <a:pt x="229" y="494"/>
                  </a:cubicBezTo>
                  <a:cubicBezTo>
                    <a:pt x="221" y="489"/>
                    <a:pt x="202" y="493"/>
                    <a:pt x="204" y="488"/>
                  </a:cubicBezTo>
                  <a:cubicBezTo>
                    <a:pt x="206" y="482"/>
                    <a:pt x="202" y="460"/>
                    <a:pt x="200" y="448"/>
                  </a:cubicBezTo>
                  <a:cubicBezTo>
                    <a:pt x="198" y="437"/>
                    <a:pt x="213" y="425"/>
                    <a:pt x="213" y="414"/>
                  </a:cubicBezTo>
                  <a:cubicBezTo>
                    <a:pt x="213" y="403"/>
                    <a:pt x="212" y="390"/>
                    <a:pt x="222" y="387"/>
                  </a:cubicBezTo>
                  <a:cubicBezTo>
                    <a:pt x="232" y="383"/>
                    <a:pt x="226" y="374"/>
                    <a:pt x="239" y="371"/>
                  </a:cubicBezTo>
                  <a:cubicBezTo>
                    <a:pt x="252" y="368"/>
                    <a:pt x="249" y="349"/>
                    <a:pt x="263" y="343"/>
                  </a:cubicBezTo>
                  <a:cubicBezTo>
                    <a:pt x="277" y="337"/>
                    <a:pt x="278" y="333"/>
                    <a:pt x="297" y="324"/>
                  </a:cubicBezTo>
                  <a:cubicBezTo>
                    <a:pt x="315" y="315"/>
                    <a:pt x="345" y="294"/>
                    <a:pt x="351" y="283"/>
                  </a:cubicBezTo>
                  <a:cubicBezTo>
                    <a:pt x="356" y="272"/>
                    <a:pt x="332" y="261"/>
                    <a:pt x="347" y="249"/>
                  </a:cubicBezTo>
                  <a:cubicBezTo>
                    <a:pt x="362" y="238"/>
                    <a:pt x="350" y="225"/>
                    <a:pt x="360" y="221"/>
                  </a:cubicBezTo>
                  <a:cubicBezTo>
                    <a:pt x="371" y="217"/>
                    <a:pt x="376" y="211"/>
                    <a:pt x="383" y="203"/>
                  </a:cubicBezTo>
                  <a:cubicBezTo>
                    <a:pt x="391" y="194"/>
                    <a:pt x="402" y="202"/>
                    <a:pt x="420" y="199"/>
                  </a:cubicBezTo>
                  <a:cubicBezTo>
                    <a:pt x="427" y="198"/>
                    <a:pt x="433" y="198"/>
                    <a:pt x="439" y="200"/>
                  </a:cubicBezTo>
                  <a:cubicBezTo>
                    <a:pt x="438" y="192"/>
                    <a:pt x="437" y="185"/>
                    <a:pt x="434" y="183"/>
                  </a:cubicBezTo>
                  <a:close/>
                  <a:moveTo>
                    <a:pt x="259" y="640"/>
                  </a:moveTo>
                  <a:cubicBezTo>
                    <a:pt x="239" y="641"/>
                    <a:pt x="230" y="679"/>
                    <a:pt x="235" y="686"/>
                  </a:cubicBezTo>
                  <a:cubicBezTo>
                    <a:pt x="239" y="691"/>
                    <a:pt x="278" y="639"/>
                    <a:pt x="259" y="64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8" name="Freeform 140"/>
            <p:cNvSpPr>
              <a:spLocks noEditPoints="1"/>
            </p:cNvSpPr>
            <p:nvPr/>
          </p:nvSpPr>
          <p:spPr bwMode="auto">
            <a:xfrm>
              <a:off x="12674601" y="6099175"/>
              <a:ext cx="287338" cy="139700"/>
            </a:xfrm>
            <a:custGeom>
              <a:avLst/>
              <a:gdLst>
                <a:gd name="T0" fmla="*/ 206 w 222"/>
                <a:gd name="T1" fmla="*/ 30 h 108"/>
                <a:gd name="T2" fmla="*/ 213 w 222"/>
                <a:gd name="T3" fmla="*/ 7 h 108"/>
                <a:gd name="T4" fmla="*/ 205 w 222"/>
                <a:gd name="T5" fmla="*/ 10 h 108"/>
                <a:gd name="T6" fmla="*/ 139 w 222"/>
                <a:gd name="T7" fmla="*/ 3 h 108"/>
                <a:gd name="T8" fmla="*/ 73 w 222"/>
                <a:gd name="T9" fmla="*/ 16 h 108"/>
                <a:gd name="T10" fmla="*/ 52 w 222"/>
                <a:gd name="T11" fmla="*/ 37 h 108"/>
                <a:gd name="T12" fmla="*/ 59 w 222"/>
                <a:gd name="T13" fmla="*/ 59 h 108"/>
                <a:gd name="T14" fmla="*/ 80 w 222"/>
                <a:gd name="T15" fmla="*/ 71 h 108"/>
                <a:gd name="T16" fmla="*/ 87 w 222"/>
                <a:gd name="T17" fmla="*/ 85 h 108"/>
                <a:gd name="T18" fmla="*/ 87 w 222"/>
                <a:gd name="T19" fmla="*/ 86 h 108"/>
                <a:gd name="T20" fmla="*/ 125 w 222"/>
                <a:gd name="T21" fmla="*/ 85 h 108"/>
                <a:gd name="T22" fmla="*/ 160 w 222"/>
                <a:gd name="T23" fmla="*/ 106 h 108"/>
                <a:gd name="T24" fmla="*/ 194 w 222"/>
                <a:gd name="T25" fmla="*/ 108 h 108"/>
                <a:gd name="T26" fmla="*/ 195 w 222"/>
                <a:gd name="T27" fmla="*/ 98 h 108"/>
                <a:gd name="T28" fmla="*/ 204 w 222"/>
                <a:gd name="T29" fmla="*/ 87 h 108"/>
                <a:gd name="T30" fmla="*/ 197 w 222"/>
                <a:gd name="T31" fmla="*/ 68 h 108"/>
                <a:gd name="T32" fmla="*/ 194 w 222"/>
                <a:gd name="T33" fmla="*/ 48 h 108"/>
                <a:gd name="T34" fmla="*/ 206 w 222"/>
                <a:gd name="T35" fmla="*/ 30 h 108"/>
                <a:gd name="T36" fmla="*/ 22 w 222"/>
                <a:gd name="T37" fmla="*/ 55 h 108"/>
                <a:gd name="T38" fmla="*/ 8 w 222"/>
                <a:gd name="T39" fmla="*/ 86 h 108"/>
                <a:gd name="T40" fmla="*/ 44 w 222"/>
                <a:gd name="T41" fmla="*/ 62 h 108"/>
                <a:gd name="T42" fmla="*/ 22 w 222"/>
                <a:gd name="T43" fmla="*/ 55 h 108"/>
                <a:gd name="T44" fmla="*/ 37 w 222"/>
                <a:gd name="T45" fmla="*/ 40 h 108"/>
                <a:gd name="T46" fmla="*/ 15 w 222"/>
                <a:gd name="T47" fmla="*/ 42 h 108"/>
                <a:gd name="T48" fmla="*/ 37 w 222"/>
                <a:gd name="T49" fmla="*/ 4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2" h="108">
                  <a:moveTo>
                    <a:pt x="206" y="30"/>
                  </a:moveTo>
                  <a:cubicBezTo>
                    <a:pt x="210" y="20"/>
                    <a:pt x="222" y="19"/>
                    <a:pt x="213" y="7"/>
                  </a:cubicBezTo>
                  <a:cubicBezTo>
                    <a:pt x="212" y="8"/>
                    <a:pt x="209" y="9"/>
                    <a:pt x="205" y="10"/>
                  </a:cubicBezTo>
                  <a:cubicBezTo>
                    <a:pt x="190" y="14"/>
                    <a:pt x="158" y="0"/>
                    <a:pt x="139" y="3"/>
                  </a:cubicBezTo>
                  <a:cubicBezTo>
                    <a:pt x="120" y="7"/>
                    <a:pt x="82" y="7"/>
                    <a:pt x="73" y="16"/>
                  </a:cubicBezTo>
                  <a:cubicBezTo>
                    <a:pt x="64" y="26"/>
                    <a:pt x="42" y="28"/>
                    <a:pt x="52" y="37"/>
                  </a:cubicBezTo>
                  <a:cubicBezTo>
                    <a:pt x="62" y="45"/>
                    <a:pt x="52" y="49"/>
                    <a:pt x="59" y="59"/>
                  </a:cubicBezTo>
                  <a:cubicBezTo>
                    <a:pt x="67" y="69"/>
                    <a:pt x="70" y="73"/>
                    <a:pt x="80" y="71"/>
                  </a:cubicBezTo>
                  <a:cubicBezTo>
                    <a:pt x="90" y="69"/>
                    <a:pt x="98" y="74"/>
                    <a:pt x="87" y="85"/>
                  </a:cubicBezTo>
                  <a:cubicBezTo>
                    <a:pt x="87" y="85"/>
                    <a:pt x="87" y="85"/>
                    <a:pt x="87" y="86"/>
                  </a:cubicBezTo>
                  <a:cubicBezTo>
                    <a:pt x="104" y="84"/>
                    <a:pt x="122" y="83"/>
                    <a:pt x="125" y="85"/>
                  </a:cubicBezTo>
                  <a:cubicBezTo>
                    <a:pt x="129" y="88"/>
                    <a:pt x="154" y="108"/>
                    <a:pt x="160" y="106"/>
                  </a:cubicBezTo>
                  <a:cubicBezTo>
                    <a:pt x="164" y="105"/>
                    <a:pt x="181" y="106"/>
                    <a:pt x="194" y="108"/>
                  </a:cubicBezTo>
                  <a:cubicBezTo>
                    <a:pt x="192" y="104"/>
                    <a:pt x="192" y="101"/>
                    <a:pt x="195" y="98"/>
                  </a:cubicBezTo>
                  <a:cubicBezTo>
                    <a:pt x="200" y="94"/>
                    <a:pt x="210" y="94"/>
                    <a:pt x="204" y="87"/>
                  </a:cubicBezTo>
                  <a:cubicBezTo>
                    <a:pt x="199" y="79"/>
                    <a:pt x="197" y="77"/>
                    <a:pt x="197" y="68"/>
                  </a:cubicBezTo>
                  <a:cubicBezTo>
                    <a:pt x="196" y="59"/>
                    <a:pt x="193" y="54"/>
                    <a:pt x="194" y="48"/>
                  </a:cubicBezTo>
                  <a:cubicBezTo>
                    <a:pt x="195" y="41"/>
                    <a:pt x="201" y="40"/>
                    <a:pt x="206" y="30"/>
                  </a:cubicBezTo>
                  <a:close/>
                  <a:moveTo>
                    <a:pt x="22" y="55"/>
                  </a:moveTo>
                  <a:cubicBezTo>
                    <a:pt x="3" y="60"/>
                    <a:pt x="0" y="86"/>
                    <a:pt x="8" y="86"/>
                  </a:cubicBezTo>
                  <a:cubicBezTo>
                    <a:pt x="17" y="85"/>
                    <a:pt x="38" y="67"/>
                    <a:pt x="44" y="62"/>
                  </a:cubicBezTo>
                  <a:cubicBezTo>
                    <a:pt x="50" y="56"/>
                    <a:pt x="41" y="50"/>
                    <a:pt x="22" y="55"/>
                  </a:cubicBezTo>
                  <a:close/>
                  <a:moveTo>
                    <a:pt x="37" y="40"/>
                  </a:moveTo>
                  <a:cubicBezTo>
                    <a:pt x="42" y="32"/>
                    <a:pt x="7" y="35"/>
                    <a:pt x="15" y="42"/>
                  </a:cubicBezTo>
                  <a:cubicBezTo>
                    <a:pt x="21" y="48"/>
                    <a:pt x="33" y="48"/>
                    <a:pt x="37" y="4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39" name="Freeform 141"/>
            <p:cNvSpPr>
              <a:spLocks/>
            </p:cNvSpPr>
            <p:nvPr/>
          </p:nvSpPr>
          <p:spPr bwMode="auto">
            <a:xfrm>
              <a:off x="13203238" y="9002713"/>
              <a:ext cx="366713" cy="444500"/>
            </a:xfrm>
            <a:custGeom>
              <a:avLst/>
              <a:gdLst>
                <a:gd name="T0" fmla="*/ 250 w 283"/>
                <a:gd name="T1" fmla="*/ 79 h 344"/>
                <a:gd name="T2" fmla="*/ 266 w 283"/>
                <a:gd name="T3" fmla="*/ 54 h 344"/>
                <a:gd name="T4" fmla="*/ 283 w 283"/>
                <a:gd name="T5" fmla="*/ 29 h 344"/>
                <a:gd name="T6" fmla="*/ 265 w 283"/>
                <a:gd name="T7" fmla="*/ 34 h 344"/>
                <a:gd name="T8" fmla="*/ 248 w 283"/>
                <a:gd name="T9" fmla="*/ 27 h 344"/>
                <a:gd name="T10" fmla="*/ 218 w 283"/>
                <a:gd name="T11" fmla="*/ 34 h 344"/>
                <a:gd name="T12" fmla="*/ 194 w 283"/>
                <a:gd name="T13" fmla="*/ 52 h 344"/>
                <a:gd name="T14" fmla="*/ 154 w 283"/>
                <a:gd name="T15" fmla="*/ 45 h 344"/>
                <a:gd name="T16" fmla="*/ 113 w 283"/>
                <a:gd name="T17" fmla="*/ 22 h 344"/>
                <a:gd name="T18" fmla="*/ 77 w 283"/>
                <a:gd name="T19" fmla="*/ 15 h 344"/>
                <a:gd name="T20" fmla="*/ 57 w 283"/>
                <a:gd name="T21" fmla="*/ 5 h 344"/>
                <a:gd name="T22" fmla="*/ 36 w 283"/>
                <a:gd name="T23" fmla="*/ 2 h 344"/>
                <a:gd name="T24" fmla="*/ 8 w 283"/>
                <a:gd name="T25" fmla="*/ 21 h 344"/>
                <a:gd name="T26" fmla="*/ 3 w 283"/>
                <a:gd name="T27" fmla="*/ 27 h 344"/>
                <a:gd name="T28" fmla="*/ 19 w 283"/>
                <a:gd name="T29" fmla="*/ 41 h 344"/>
                <a:gd name="T30" fmla="*/ 23 w 283"/>
                <a:gd name="T31" fmla="*/ 67 h 344"/>
                <a:gd name="T32" fmla="*/ 37 w 283"/>
                <a:gd name="T33" fmla="*/ 79 h 344"/>
                <a:gd name="T34" fmla="*/ 35 w 283"/>
                <a:gd name="T35" fmla="*/ 108 h 344"/>
                <a:gd name="T36" fmla="*/ 12 w 283"/>
                <a:gd name="T37" fmla="*/ 149 h 344"/>
                <a:gd name="T38" fmla="*/ 2 w 283"/>
                <a:gd name="T39" fmla="*/ 171 h 344"/>
                <a:gd name="T40" fmla="*/ 25 w 283"/>
                <a:gd name="T41" fmla="*/ 184 h 344"/>
                <a:gd name="T42" fmla="*/ 0 w 283"/>
                <a:gd name="T43" fmla="*/ 207 h 344"/>
                <a:gd name="T44" fmla="*/ 0 w 283"/>
                <a:gd name="T45" fmla="*/ 210 h 344"/>
                <a:gd name="T46" fmla="*/ 133 w 283"/>
                <a:gd name="T47" fmla="*/ 281 h 344"/>
                <a:gd name="T48" fmla="*/ 131 w 283"/>
                <a:gd name="T49" fmla="*/ 302 h 344"/>
                <a:gd name="T50" fmla="*/ 190 w 283"/>
                <a:gd name="T51" fmla="*/ 344 h 344"/>
                <a:gd name="T52" fmla="*/ 224 w 283"/>
                <a:gd name="T53" fmla="*/ 268 h 344"/>
                <a:gd name="T54" fmla="*/ 247 w 283"/>
                <a:gd name="T55" fmla="*/ 250 h 344"/>
                <a:gd name="T56" fmla="*/ 266 w 283"/>
                <a:gd name="T57" fmla="*/ 237 h 344"/>
                <a:gd name="T58" fmla="*/ 269 w 283"/>
                <a:gd name="T59" fmla="*/ 233 h 344"/>
                <a:gd name="T60" fmla="*/ 252 w 283"/>
                <a:gd name="T61" fmla="*/ 205 h 344"/>
                <a:gd name="T62" fmla="*/ 250 w 283"/>
                <a:gd name="T63" fmla="*/ 7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3" h="344">
                  <a:moveTo>
                    <a:pt x="250" y="79"/>
                  </a:moveTo>
                  <a:cubicBezTo>
                    <a:pt x="266" y="54"/>
                    <a:pt x="266" y="54"/>
                    <a:pt x="266" y="54"/>
                  </a:cubicBezTo>
                  <a:cubicBezTo>
                    <a:pt x="283" y="29"/>
                    <a:pt x="283" y="29"/>
                    <a:pt x="283" y="29"/>
                  </a:cubicBezTo>
                  <a:cubicBezTo>
                    <a:pt x="275" y="31"/>
                    <a:pt x="268" y="33"/>
                    <a:pt x="265" y="34"/>
                  </a:cubicBezTo>
                  <a:cubicBezTo>
                    <a:pt x="259" y="37"/>
                    <a:pt x="250" y="33"/>
                    <a:pt x="248" y="27"/>
                  </a:cubicBezTo>
                  <a:cubicBezTo>
                    <a:pt x="246" y="22"/>
                    <a:pt x="230" y="27"/>
                    <a:pt x="218" y="34"/>
                  </a:cubicBezTo>
                  <a:cubicBezTo>
                    <a:pt x="205" y="41"/>
                    <a:pt x="199" y="55"/>
                    <a:pt x="194" y="52"/>
                  </a:cubicBezTo>
                  <a:cubicBezTo>
                    <a:pt x="189" y="49"/>
                    <a:pt x="161" y="45"/>
                    <a:pt x="154" y="45"/>
                  </a:cubicBezTo>
                  <a:cubicBezTo>
                    <a:pt x="146" y="45"/>
                    <a:pt x="121" y="29"/>
                    <a:pt x="113" y="22"/>
                  </a:cubicBezTo>
                  <a:cubicBezTo>
                    <a:pt x="105" y="15"/>
                    <a:pt x="83" y="18"/>
                    <a:pt x="77" y="15"/>
                  </a:cubicBezTo>
                  <a:cubicBezTo>
                    <a:pt x="72" y="12"/>
                    <a:pt x="61" y="9"/>
                    <a:pt x="57" y="5"/>
                  </a:cubicBezTo>
                  <a:cubicBezTo>
                    <a:pt x="53" y="0"/>
                    <a:pt x="44" y="1"/>
                    <a:pt x="36" y="2"/>
                  </a:cubicBezTo>
                  <a:cubicBezTo>
                    <a:pt x="28" y="4"/>
                    <a:pt x="9" y="15"/>
                    <a:pt x="8" y="21"/>
                  </a:cubicBezTo>
                  <a:cubicBezTo>
                    <a:pt x="7" y="23"/>
                    <a:pt x="5" y="25"/>
                    <a:pt x="3" y="27"/>
                  </a:cubicBezTo>
                  <a:cubicBezTo>
                    <a:pt x="19" y="41"/>
                    <a:pt x="19" y="41"/>
                    <a:pt x="19" y="41"/>
                  </a:cubicBezTo>
                  <a:cubicBezTo>
                    <a:pt x="23" y="67"/>
                    <a:pt x="23" y="67"/>
                    <a:pt x="23" y="67"/>
                  </a:cubicBezTo>
                  <a:cubicBezTo>
                    <a:pt x="37" y="79"/>
                    <a:pt x="37" y="79"/>
                    <a:pt x="37" y="79"/>
                  </a:cubicBezTo>
                  <a:cubicBezTo>
                    <a:pt x="37" y="79"/>
                    <a:pt x="37" y="94"/>
                    <a:pt x="35" y="108"/>
                  </a:cubicBezTo>
                  <a:cubicBezTo>
                    <a:pt x="34" y="122"/>
                    <a:pt x="21" y="140"/>
                    <a:pt x="12" y="149"/>
                  </a:cubicBezTo>
                  <a:cubicBezTo>
                    <a:pt x="9" y="152"/>
                    <a:pt x="6" y="161"/>
                    <a:pt x="2" y="171"/>
                  </a:cubicBezTo>
                  <a:cubicBezTo>
                    <a:pt x="15" y="175"/>
                    <a:pt x="26" y="180"/>
                    <a:pt x="25" y="184"/>
                  </a:cubicBezTo>
                  <a:cubicBezTo>
                    <a:pt x="23" y="193"/>
                    <a:pt x="0" y="189"/>
                    <a:pt x="0" y="207"/>
                  </a:cubicBezTo>
                  <a:cubicBezTo>
                    <a:pt x="0" y="208"/>
                    <a:pt x="0" y="209"/>
                    <a:pt x="0" y="210"/>
                  </a:cubicBezTo>
                  <a:cubicBezTo>
                    <a:pt x="133" y="281"/>
                    <a:pt x="133" y="281"/>
                    <a:pt x="133" y="281"/>
                  </a:cubicBezTo>
                  <a:cubicBezTo>
                    <a:pt x="131" y="302"/>
                    <a:pt x="131" y="302"/>
                    <a:pt x="131" y="302"/>
                  </a:cubicBezTo>
                  <a:cubicBezTo>
                    <a:pt x="131" y="302"/>
                    <a:pt x="161" y="324"/>
                    <a:pt x="190" y="344"/>
                  </a:cubicBezTo>
                  <a:cubicBezTo>
                    <a:pt x="203" y="311"/>
                    <a:pt x="220" y="275"/>
                    <a:pt x="224" y="268"/>
                  </a:cubicBezTo>
                  <a:cubicBezTo>
                    <a:pt x="232" y="256"/>
                    <a:pt x="240" y="258"/>
                    <a:pt x="247" y="250"/>
                  </a:cubicBezTo>
                  <a:cubicBezTo>
                    <a:pt x="253" y="241"/>
                    <a:pt x="256" y="254"/>
                    <a:pt x="266" y="237"/>
                  </a:cubicBezTo>
                  <a:cubicBezTo>
                    <a:pt x="267" y="236"/>
                    <a:pt x="268" y="234"/>
                    <a:pt x="269" y="233"/>
                  </a:cubicBezTo>
                  <a:cubicBezTo>
                    <a:pt x="252" y="205"/>
                    <a:pt x="252" y="205"/>
                    <a:pt x="252" y="205"/>
                  </a:cubicBezTo>
                  <a:lnTo>
                    <a:pt x="250" y="79"/>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0" name="Freeform 142"/>
            <p:cNvSpPr>
              <a:spLocks/>
            </p:cNvSpPr>
            <p:nvPr/>
          </p:nvSpPr>
          <p:spPr bwMode="auto">
            <a:xfrm>
              <a:off x="13003213" y="9037638"/>
              <a:ext cx="247650" cy="257175"/>
            </a:xfrm>
            <a:custGeom>
              <a:avLst/>
              <a:gdLst>
                <a:gd name="T0" fmla="*/ 178 w 192"/>
                <a:gd name="T1" fmla="*/ 40 h 199"/>
                <a:gd name="T2" fmla="*/ 174 w 192"/>
                <a:gd name="T3" fmla="*/ 14 h 199"/>
                <a:gd name="T4" fmla="*/ 158 w 192"/>
                <a:gd name="T5" fmla="*/ 0 h 199"/>
                <a:gd name="T6" fmla="*/ 146 w 192"/>
                <a:gd name="T7" fmla="*/ 11 h 199"/>
                <a:gd name="T8" fmla="*/ 125 w 192"/>
                <a:gd name="T9" fmla="*/ 13 h 199"/>
                <a:gd name="T10" fmla="*/ 99 w 192"/>
                <a:gd name="T11" fmla="*/ 21 h 199"/>
                <a:gd name="T12" fmla="*/ 77 w 192"/>
                <a:gd name="T13" fmla="*/ 14 h 199"/>
                <a:gd name="T14" fmla="*/ 50 w 192"/>
                <a:gd name="T15" fmla="*/ 21 h 199"/>
                <a:gd name="T16" fmla="*/ 47 w 192"/>
                <a:gd name="T17" fmla="*/ 52 h 199"/>
                <a:gd name="T18" fmla="*/ 59 w 192"/>
                <a:gd name="T19" fmla="*/ 69 h 199"/>
                <a:gd name="T20" fmla="*/ 49 w 192"/>
                <a:gd name="T21" fmla="*/ 87 h 199"/>
                <a:gd name="T22" fmla="*/ 34 w 192"/>
                <a:gd name="T23" fmla="*/ 97 h 199"/>
                <a:gd name="T24" fmla="*/ 21 w 192"/>
                <a:gd name="T25" fmla="*/ 117 h 199"/>
                <a:gd name="T26" fmla="*/ 12 w 192"/>
                <a:gd name="T27" fmla="*/ 142 h 199"/>
                <a:gd name="T28" fmla="*/ 6 w 192"/>
                <a:gd name="T29" fmla="*/ 172 h 199"/>
                <a:gd name="T30" fmla="*/ 0 w 192"/>
                <a:gd name="T31" fmla="*/ 198 h 199"/>
                <a:gd name="T32" fmla="*/ 18 w 192"/>
                <a:gd name="T33" fmla="*/ 194 h 199"/>
                <a:gd name="T34" fmla="*/ 54 w 192"/>
                <a:gd name="T35" fmla="*/ 184 h 199"/>
                <a:gd name="T36" fmla="*/ 83 w 192"/>
                <a:gd name="T37" fmla="*/ 181 h 199"/>
                <a:gd name="T38" fmla="*/ 110 w 192"/>
                <a:gd name="T39" fmla="*/ 143 h 199"/>
                <a:gd name="T40" fmla="*/ 157 w 192"/>
                <a:gd name="T41" fmla="*/ 144 h 199"/>
                <a:gd name="T42" fmla="*/ 167 w 192"/>
                <a:gd name="T43" fmla="*/ 122 h 199"/>
                <a:gd name="T44" fmla="*/ 190 w 192"/>
                <a:gd name="T45" fmla="*/ 81 h 199"/>
                <a:gd name="T46" fmla="*/ 192 w 192"/>
                <a:gd name="T47" fmla="*/ 52 h 199"/>
                <a:gd name="T48" fmla="*/ 178 w 192"/>
                <a:gd name="T49" fmla="*/ 4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9">
                  <a:moveTo>
                    <a:pt x="178" y="40"/>
                  </a:moveTo>
                  <a:cubicBezTo>
                    <a:pt x="174" y="14"/>
                    <a:pt x="174" y="14"/>
                    <a:pt x="174" y="14"/>
                  </a:cubicBezTo>
                  <a:cubicBezTo>
                    <a:pt x="158" y="0"/>
                    <a:pt x="158" y="0"/>
                    <a:pt x="158" y="0"/>
                  </a:cubicBezTo>
                  <a:cubicBezTo>
                    <a:pt x="154" y="4"/>
                    <a:pt x="147" y="8"/>
                    <a:pt x="146" y="11"/>
                  </a:cubicBezTo>
                  <a:cubicBezTo>
                    <a:pt x="146" y="17"/>
                    <a:pt x="131" y="16"/>
                    <a:pt x="125" y="13"/>
                  </a:cubicBezTo>
                  <a:cubicBezTo>
                    <a:pt x="118" y="10"/>
                    <a:pt x="102" y="17"/>
                    <a:pt x="99" y="21"/>
                  </a:cubicBezTo>
                  <a:cubicBezTo>
                    <a:pt x="96" y="26"/>
                    <a:pt x="85" y="13"/>
                    <a:pt x="77" y="14"/>
                  </a:cubicBezTo>
                  <a:cubicBezTo>
                    <a:pt x="69" y="14"/>
                    <a:pt x="50" y="21"/>
                    <a:pt x="50" y="21"/>
                  </a:cubicBezTo>
                  <a:cubicBezTo>
                    <a:pt x="50" y="21"/>
                    <a:pt x="47" y="43"/>
                    <a:pt x="47" y="52"/>
                  </a:cubicBezTo>
                  <a:cubicBezTo>
                    <a:pt x="47" y="60"/>
                    <a:pt x="59" y="62"/>
                    <a:pt x="59" y="69"/>
                  </a:cubicBezTo>
                  <a:cubicBezTo>
                    <a:pt x="59" y="76"/>
                    <a:pt x="50" y="82"/>
                    <a:pt x="49" y="87"/>
                  </a:cubicBezTo>
                  <a:cubicBezTo>
                    <a:pt x="48" y="92"/>
                    <a:pt x="42" y="95"/>
                    <a:pt x="34" y="97"/>
                  </a:cubicBezTo>
                  <a:cubicBezTo>
                    <a:pt x="26" y="99"/>
                    <a:pt x="27" y="112"/>
                    <a:pt x="21" y="117"/>
                  </a:cubicBezTo>
                  <a:cubicBezTo>
                    <a:pt x="15" y="121"/>
                    <a:pt x="16" y="133"/>
                    <a:pt x="12" y="142"/>
                  </a:cubicBezTo>
                  <a:cubicBezTo>
                    <a:pt x="8" y="150"/>
                    <a:pt x="6" y="162"/>
                    <a:pt x="6" y="172"/>
                  </a:cubicBezTo>
                  <a:cubicBezTo>
                    <a:pt x="6" y="180"/>
                    <a:pt x="5" y="192"/>
                    <a:pt x="0" y="198"/>
                  </a:cubicBezTo>
                  <a:cubicBezTo>
                    <a:pt x="10" y="199"/>
                    <a:pt x="13" y="197"/>
                    <a:pt x="18" y="194"/>
                  </a:cubicBezTo>
                  <a:cubicBezTo>
                    <a:pt x="25" y="191"/>
                    <a:pt x="54" y="184"/>
                    <a:pt x="54" y="184"/>
                  </a:cubicBezTo>
                  <a:cubicBezTo>
                    <a:pt x="83" y="181"/>
                    <a:pt x="83" y="181"/>
                    <a:pt x="83" y="181"/>
                  </a:cubicBezTo>
                  <a:cubicBezTo>
                    <a:pt x="90" y="163"/>
                    <a:pt x="99" y="146"/>
                    <a:pt x="110" y="143"/>
                  </a:cubicBezTo>
                  <a:cubicBezTo>
                    <a:pt x="123" y="139"/>
                    <a:pt x="142" y="141"/>
                    <a:pt x="157" y="144"/>
                  </a:cubicBezTo>
                  <a:cubicBezTo>
                    <a:pt x="161" y="134"/>
                    <a:pt x="164" y="125"/>
                    <a:pt x="167" y="122"/>
                  </a:cubicBezTo>
                  <a:cubicBezTo>
                    <a:pt x="176" y="113"/>
                    <a:pt x="189" y="95"/>
                    <a:pt x="190" y="81"/>
                  </a:cubicBezTo>
                  <a:cubicBezTo>
                    <a:pt x="192" y="67"/>
                    <a:pt x="192" y="52"/>
                    <a:pt x="192" y="52"/>
                  </a:cubicBezTo>
                  <a:lnTo>
                    <a:pt x="178" y="40"/>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1" name="Freeform 143"/>
            <p:cNvSpPr>
              <a:spLocks/>
            </p:cNvSpPr>
            <p:nvPr/>
          </p:nvSpPr>
          <p:spPr bwMode="auto">
            <a:xfrm>
              <a:off x="14228763" y="6983413"/>
              <a:ext cx="808038" cy="469900"/>
            </a:xfrm>
            <a:custGeom>
              <a:avLst/>
              <a:gdLst>
                <a:gd name="T0" fmla="*/ 606 w 623"/>
                <a:gd name="T1" fmla="*/ 204 h 363"/>
                <a:gd name="T2" fmla="*/ 558 w 623"/>
                <a:gd name="T3" fmla="*/ 182 h 363"/>
                <a:gd name="T4" fmla="*/ 530 w 623"/>
                <a:gd name="T5" fmla="*/ 183 h 363"/>
                <a:gd name="T6" fmla="*/ 497 w 623"/>
                <a:gd name="T7" fmla="*/ 173 h 363"/>
                <a:gd name="T8" fmla="*/ 460 w 623"/>
                <a:gd name="T9" fmla="*/ 201 h 363"/>
                <a:gd name="T10" fmla="*/ 444 w 623"/>
                <a:gd name="T11" fmla="*/ 207 h 363"/>
                <a:gd name="T12" fmla="*/ 415 w 623"/>
                <a:gd name="T13" fmla="*/ 189 h 363"/>
                <a:gd name="T14" fmla="*/ 384 w 623"/>
                <a:gd name="T15" fmla="*/ 180 h 363"/>
                <a:gd name="T16" fmla="*/ 365 w 623"/>
                <a:gd name="T17" fmla="*/ 144 h 363"/>
                <a:gd name="T18" fmla="*/ 356 w 623"/>
                <a:gd name="T19" fmla="*/ 111 h 363"/>
                <a:gd name="T20" fmla="*/ 329 w 623"/>
                <a:gd name="T21" fmla="*/ 90 h 363"/>
                <a:gd name="T22" fmla="*/ 258 w 623"/>
                <a:gd name="T23" fmla="*/ 87 h 363"/>
                <a:gd name="T24" fmla="*/ 212 w 623"/>
                <a:gd name="T25" fmla="*/ 90 h 363"/>
                <a:gd name="T26" fmla="*/ 171 w 623"/>
                <a:gd name="T27" fmla="*/ 45 h 363"/>
                <a:gd name="T28" fmla="*/ 160 w 623"/>
                <a:gd name="T29" fmla="*/ 60 h 363"/>
                <a:gd name="T30" fmla="*/ 118 w 623"/>
                <a:gd name="T31" fmla="*/ 53 h 363"/>
                <a:gd name="T32" fmla="*/ 114 w 623"/>
                <a:gd name="T33" fmla="*/ 3 h 363"/>
                <a:gd name="T34" fmla="*/ 99 w 623"/>
                <a:gd name="T35" fmla="*/ 54 h 363"/>
                <a:gd name="T36" fmla="*/ 94 w 623"/>
                <a:gd name="T37" fmla="*/ 0 h 363"/>
                <a:gd name="T38" fmla="*/ 5 w 623"/>
                <a:gd name="T39" fmla="*/ 23 h 363"/>
                <a:gd name="T40" fmla="*/ 1 w 623"/>
                <a:gd name="T41" fmla="*/ 179 h 363"/>
                <a:gd name="T42" fmla="*/ 0 w 623"/>
                <a:gd name="T43" fmla="*/ 179 h 363"/>
                <a:gd name="T44" fmla="*/ 25 w 623"/>
                <a:gd name="T45" fmla="*/ 185 h 363"/>
                <a:gd name="T46" fmla="*/ 38 w 623"/>
                <a:gd name="T47" fmla="*/ 169 h 363"/>
                <a:gd name="T48" fmla="*/ 63 w 623"/>
                <a:gd name="T49" fmla="*/ 150 h 363"/>
                <a:gd name="T50" fmla="*/ 75 w 623"/>
                <a:gd name="T51" fmla="*/ 136 h 363"/>
                <a:gd name="T52" fmla="*/ 90 w 623"/>
                <a:gd name="T53" fmla="*/ 129 h 363"/>
                <a:gd name="T54" fmla="*/ 115 w 623"/>
                <a:gd name="T55" fmla="*/ 135 h 363"/>
                <a:gd name="T56" fmla="*/ 142 w 623"/>
                <a:gd name="T57" fmla="*/ 145 h 363"/>
                <a:gd name="T58" fmla="*/ 154 w 623"/>
                <a:gd name="T59" fmla="*/ 182 h 363"/>
                <a:gd name="T60" fmla="*/ 206 w 623"/>
                <a:gd name="T61" fmla="*/ 188 h 363"/>
                <a:gd name="T62" fmla="*/ 221 w 623"/>
                <a:gd name="T63" fmla="*/ 211 h 363"/>
                <a:gd name="T64" fmla="*/ 236 w 623"/>
                <a:gd name="T65" fmla="*/ 240 h 363"/>
                <a:gd name="T66" fmla="*/ 272 w 623"/>
                <a:gd name="T67" fmla="*/ 266 h 363"/>
                <a:gd name="T68" fmla="*/ 312 w 623"/>
                <a:gd name="T69" fmla="*/ 290 h 363"/>
                <a:gd name="T70" fmla="*/ 349 w 623"/>
                <a:gd name="T71" fmla="*/ 314 h 363"/>
                <a:gd name="T72" fmla="*/ 380 w 623"/>
                <a:gd name="T73" fmla="*/ 325 h 363"/>
                <a:gd name="T74" fmla="*/ 382 w 623"/>
                <a:gd name="T75" fmla="*/ 348 h 363"/>
                <a:gd name="T76" fmla="*/ 386 w 623"/>
                <a:gd name="T77" fmla="*/ 347 h 363"/>
                <a:gd name="T78" fmla="*/ 415 w 623"/>
                <a:gd name="T79" fmla="*/ 357 h 363"/>
                <a:gd name="T80" fmla="*/ 429 w 623"/>
                <a:gd name="T81" fmla="*/ 363 h 363"/>
                <a:gd name="T82" fmla="*/ 443 w 623"/>
                <a:gd name="T83" fmla="*/ 327 h 363"/>
                <a:gd name="T84" fmla="*/ 439 w 623"/>
                <a:gd name="T85" fmla="*/ 295 h 363"/>
                <a:gd name="T86" fmla="*/ 417 w 623"/>
                <a:gd name="T87" fmla="*/ 268 h 363"/>
                <a:gd name="T88" fmla="*/ 451 w 623"/>
                <a:gd name="T89" fmla="*/ 256 h 363"/>
                <a:gd name="T90" fmla="*/ 462 w 623"/>
                <a:gd name="T91" fmla="*/ 236 h 363"/>
                <a:gd name="T92" fmla="*/ 479 w 623"/>
                <a:gd name="T93" fmla="*/ 217 h 363"/>
                <a:gd name="T94" fmla="*/ 506 w 623"/>
                <a:gd name="T95" fmla="*/ 211 h 363"/>
                <a:gd name="T96" fmla="*/ 530 w 623"/>
                <a:gd name="T97" fmla="*/ 206 h 363"/>
                <a:gd name="T98" fmla="*/ 517 w 623"/>
                <a:gd name="T99" fmla="*/ 235 h 363"/>
                <a:gd name="T100" fmla="*/ 558 w 623"/>
                <a:gd name="T101" fmla="*/ 228 h 363"/>
                <a:gd name="T102" fmla="*/ 591 w 623"/>
                <a:gd name="T103" fmla="*/ 222 h 363"/>
                <a:gd name="T104" fmla="*/ 606 w 623"/>
                <a:gd name="T105" fmla="*/ 204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 h="363">
                  <a:moveTo>
                    <a:pt x="606" y="204"/>
                  </a:moveTo>
                  <a:cubicBezTo>
                    <a:pt x="590" y="190"/>
                    <a:pt x="560" y="173"/>
                    <a:pt x="558" y="182"/>
                  </a:cubicBezTo>
                  <a:cubicBezTo>
                    <a:pt x="555" y="190"/>
                    <a:pt x="537" y="191"/>
                    <a:pt x="530" y="183"/>
                  </a:cubicBezTo>
                  <a:cubicBezTo>
                    <a:pt x="523" y="175"/>
                    <a:pt x="517" y="165"/>
                    <a:pt x="497" y="173"/>
                  </a:cubicBezTo>
                  <a:cubicBezTo>
                    <a:pt x="476" y="182"/>
                    <a:pt x="462" y="193"/>
                    <a:pt x="460" y="201"/>
                  </a:cubicBezTo>
                  <a:cubicBezTo>
                    <a:pt x="459" y="210"/>
                    <a:pt x="445" y="218"/>
                    <a:pt x="444" y="207"/>
                  </a:cubicBezTo>
                  <a:cubicBezTo>
                    <a:pt x="442" y="196"/>
                    <a:pt x="426" y="191"/>
                    <a:pt x="415" y="189"/>
                  </a:cubicBezTo>
                  <a:cubicBezTo>
                    <a:pt x="404" y="186"/>
                    <a:pt x="386" y="191"/>
                    <a:pt x="384" y="180"/>
                  </a:cubicBezTo>
                  <a:cubicBezTo>
                    <a:pt x="383" y="169"/>
                    <a:pt x="366" y="157"/>
                    <a:pt x="365" y="144"/>
                  </a:cubicBezTo>
                  <a:cubicBezTo>
                    <a:pt x="363" y="132"/>
                    <a:pt x="367" y="114"/>
                    <a:pt x="356" y="111"/>
                  </a:cubicBezTo>
                  <a:cubicBezTo>
                    <a:pt x="345" y="108"/>
                    <a:pt x="338" y="90"/>
                    <a:pt x="329" y="90"/>
                  </a:cubicBezTo>
                  <a:cubicBezTo>
                    <a:pt x="319" y="90"/>
                    <a:pt x="265" y="90"/>
                    <a:pt x="258" y="87"/>
                  </a:cubicBezTo>
                  <a:cubicBezTo>
                    <a:pt x="251" y="85"/>
                    <a:pt x="215" y="98"/>
                    <a:pt x="212" y="90"/>
                  </a:cubicBezTo>
                  <a:cubicBezTo>
                    <a:pt x="210" y="83"/>
                    <a:pt x="185" y="57"/>
                    <a:pt x="171" y="45"/>
                  </a:cubicBezTo>
                  <a:cubicBezTo>
                    <a:pt x="169" y="51"/>
                    <a:pt x="166" y="56"/>
                    <a:pt x="160" y="60"/>
                  </a:cubicBezTo>
                  <a:cubicBezTo>
                    <a:pt x="134" y="79"/>
                    <a:pt x="109" y="76"/>
                    <a:pt x="118" y="53"/>
                  </a:cubicBezTo>
                  <a:cubicBezTo>
                    <a:pt x="126" y="30"/>
                    <a:pt x="127" y="3"/>
                    <a:pt x="114" y="3"/>
                  </a:cubicBezTo>
                  <a:cubicBezTo>
                    <a:pt x="100" y="3"/>
                    <a:pt x="109" y="51"/>
                    <a:pt x="99" y="54"/>
                  </a:cubicBezTo>
                  <a:cubicBezTo>
                    <a:pt x="90" y="57"/>
                    <a:pt x="86" y="19"/>
                    <a:pt x="94" y="0"/>
                  </a:cubicBezTo>
                  <a:cubicBezTo>
                    <a:pt x="5" y="23"/>
                    <a:pt x="5" y="23"/>
                    <a:pt x="5" y="23"/>
                  </a:cubicBezTo>
                  <a:cubicBezTo>
                    <a:pt x="1" y="179"/>
                    <a:pt x="1" y="179"/>
                    <a:pt x="1" y="179"/>
                  </a:cubicBezTo>
                  <a:cubicBezTo>
                    <a:pt x="1" y="179"/>
                    <a:pt x="1" y="179"/>
                    <a:pt x="0" y="179"/>
                  </a:cubicBezTo>
                  <a:cubicBezTo>
                    <a:pt x="9" y="183"/>
                    <a:pt x="18" y="185"/>
                    <a:pt x="25" y="185"/>
                  </a:cubicBezTo>
                  <a:cubicBezTo>
                    <a:pt x="39" y="186"/>
                    <a:pt x="38" y="176"/>
                    <a:pt x="38" y="169"/>
                  </a:cubicBezTo>
                  <a:cubicBezTo>
                    <a:pt x="38" y="161"/>
                    <a:pt x="52" y="149"/>
                    <a:pt x="63" y="150"/>
                  </a:cubicBezTo>
                  <a:cubicBezTo>
                    <a:pt x="73" y="151"/>
                    <a:pt x="72" y="136"/>
                    <a:pt x="75" y="136"/>
                  </a:cubicBezTo>
                  <a:cubicBezTo>
                    <a:pt x="78" y="136"/>
                    <a:pt x="87" y="134"/>
                    <a:pt x="90" y="129"/>
                  </a:cubicBezTo>
                  <a:cubicBezTo>
                    <a:pt x="93" y="124"/>
                    <a:pt x="109" y="130"/>
                    <a:pt x="115" y="135"/>
                  </a:cubicBezTo>
                  <a:cubicBezTo>
                    <a:pt x="120" y="140"/>
                    <a:pt x="132" y="143"/>
                    <a:pt x="142" y="145"/>
                  </a:cubicBezTo>
                  <a:cubicBezTo>
                    <a:pt x="151" y="147"/>
                    <a:pt x="154" y="176"/>
                    <a:pt x="154" y="182"/>
                  </a:cubicBezTo>
                  <a:cubicBezTo>
                    <a:pt x="154" y="188"/>
                    <a:pt x="199" y="187"/>
                    <a:pt x="206" y="188"/>
                  </a:cubicBezTo>
                  <a:cubicBezTo>
                    <a:pt x="213" y="189"/>
                    <a:pt x="213" y="202"/>
                    <a:pt x="221" y="211"/>
                  </a:cubicBezTo>
                  <a:cubicBezTo>
                    <a:pt x="228" y="221"/>
                    <a:pt x="233" y="233"/>
                    <a:pt x="236" y="240"/>
                  </a:cubicBezTo>
                  <a:cubicBezTo>
                    <a:pt x="239" y="248"/>
                    <a:pt x="265" y="257"/>
                    <a:pt x="272" y="266"/>
                  </a:cubicBezTo>
                  <a:cubicBezTo>
                    <a:pt x="278" y="276"/>
                    <a:pt x="298" y="285"/>
                    <a:pt x="312" y="290"/>
                  </a:cubicBezTo>
                  <a:cubicBezTo>
                    <a:pt x="327" y="295"/>
                    <a:pt x="340" y="315"/>
                    <a:pt x="349" y="314"/>
                  </a:cubicBezTo>
                  <a:cubicBezTo>
                    <a:pt x="357" y="313"/>
                    <a:pt x="380" y="325"/>
                    <a:pt x="380" y="325"/>
                  </a:cubicBezTo>
                  <a:cubicBezTo>
                    <a:pt x="382" y="348"/>
                    <a:pt x="382" y="348"/>
                    <a:pt x="382" y="348"/>
                  </a:cubicBezTo>
                  <a:cubicBezTo>
                    <a:pt x="383" y="348"/>
                    <a:pt x="384" y="347"/>
                    <a:pt x="386" y="347"/>
                  </a:cubicBezTo>
                  <a:cubicBezTo>
                    <a:pt x="398" y="343"/>
                    <a:pt x="405" y="357"/>
                    <a:pt x="415" y="357"/>
                  </a:cubicBezTo>
                  <a:cubicBezTo>
                    <a:pt x="419" y="357"/>
                    <a:pt x="424" y="360"/>
                    <a:pt x="429" y="363"/>
                  </a:cubicBezTo>
                  <a:cubicBezTo>
                    <a:pt x="428" y="343"/>
                    <a:pt x="435" y="333"/>
                    <a:pt x="443" y="327"/>
                  </a:cubicBezTo>
                  <a:cubicBezTo>
                    <a:pt x="453" y="319"/>
                    <a:pt x="437" y="307"/>
                    <a:pt x="439" y="295"/>
                  </a:cubicBezTo>
                  <a:cubicBezTo>
                    <a:pt x="441" y="284"/>
                    <a:pt x="415" y="278"/>
                    <a:pt x="417" y="268"/>
                  </a:cubicBezTo>
                  <a:cubicBezTo>
                    <a:pt x="419" y="259"/>
                    <a:pt x="441" y="260"/>
                    <a:pt x="451" y="256"/>
                  </a:cubicBezTo>
                  <a:cubicBezTo>
                    <a:pt x="460" y="252"/>
                    <a:pt x="453" y="236"/>
                    <a:pt x="462" y="236"/>
                  </a:cubicBezTo>
                  <a:cubicBezTo>
                    <a:pt x="471" y="236"/>
                    <a:pt x="475" y="227"/>
                    <a:pt x="479" y="217"/>
                  </a:cubicBezTo>
                  <a:cubicBezTo>
                    <a:pt x="482" y="208"/>
                    <a:pt x="497" y="217"/>
                    <a:pt x="506" y="211"/>
                  </a:cubicBezTo>
                  <a:cubicBezTo>
                    <a:pt x="514" y="205"/>
                    <a:pt x="526" y="201"/>
                    <a:pt x="530" y="206"/>
                  </a:cubicBezTo>
                  <a:cubicBezTo>
                    <a:pt x="532" y="210"/>
                    <a:pt x="522" y="228"/>
                    <a:pt x="517" y="235"/>
                  </a:cubicBezTo>
                  <a:cubicBezTo>
                    <a:pt x="532" y="234"/>
                    <a:pt x="553" y="232"/>
                    <a:pt x="558" y="228"/>
                  </a:cubicBezTo>
                  <a:cubicBezTo>
                    <a:pt x="563" y="222"/>
                    <a:pt x="584" y="236"/>
                    <a:pt x="591" y="222"/>
                  </a:cubicBezTo>
                  <a:cubicBezTo>
                    <a:pt x="598" y="208"/>
                    <a:pt x="623" y="218"/>
                    <a:pt x="606" y="20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2" name="Freeform 144"/>
            <p:cNvSpPr>
              <a:spLocks noEditPoints="1"/>
            </p:cNvSpPr>
            <p:nvPr/>
          </p:nvSpPr>
          <p:spPr bwMode="auto">
            <a:xfrm>
              <a:off x="11915776" y="4344988"/>
              <a:ext cx="1181100" cy="1866900"/>
            </a:xfrm>
            <a:custGeom>
              <a:avLst/>
              <a:gdLst>
                <a:gd name="T0" fmla="*/ 863 w 912"/>
                <a:gd name="T1" fmla="*/ 753 h 1441"/>
                <a:gd name="T2" fmla="*/ 865 w 912"/>
                <a:gd name="T3" fmla="*/ 710 h 1441"/>
                <a:gd name="T4" fmla="*/ 815 w 912"/>
                <a:gd name="T5" fmla="*/ 703 h 1441"/>
                <a:gd name="T6" fmla="*/ 758 w 912"/>
                <a:gd name="T7" fmla="*/ 701 h 1441"/>
                <a:gd name="T8" fmla="*/ 731 w 912"/>
                <a:gd name="T9" fmla="*/ 697 h 1441"/>
                <a:gd name="T10" fmla="*/ 676 w 912"/>
                <a:gd name="T11" fmla="*/ 709 h 1441"/>
                <a:gd name="T12" fmla="*/ 632 w 912"/>
                <a:gd name="T13" fmla="*/ 756 h 1441"/>
                <a:gd name="T14" fmla="*/ 633 w 912"/>
                <a:gd name="T15" fmla="*/ 705 h 1441"/>
                <a:gd name="T16" fmla="*/ 570 w 912"/>
                <a:gd name="T17" fmla="*/ 742 h 1441"/>
                <a:gd name="T18" fmla="*/ 543 w 912"/>
                <a:gd name="T19" fmla="*/ 753 h 1441"/>
                <a:gd name="T20" fmla="*/ 517 w 912"/>
                <a:gd name="T21" fmla="*/ 746 h 1441"/>
                <a:gd name="T22" fmla="*/ 468 w 912"/>
                <a:gd name="T23" fmla="*/ 783 h 1441"/>
                <a:gd name="T24" fmla="*/ 436 w 912"/>
                <a:gd name="T25" fmla="*/ 810 h 1441"/>
                <a:gd name="T26" fmla="*/ 403 w 912"/>
                <a:gd name="T27" fmla="*/ 824 h 1441"/>
                <a:gd name="T28" fmla="*/ 349 w 912"/>
                <a:gd name="T29" fmla="*/ 838 h 1441"/>
                <a:gd name="T30" fmla="*/ 329 w 912"/>
                <a:gd name="T31" fmla="*/ 869 h 1441"/>
                <a:gd name="T32" fmla="*/ 403 w 912"/>
                <a:gd name="T33" fmla="*/ 871 h 1441"/>
                <a:gd name="T34" fmla="*/ 348 w 912"/>
                <a:gd name="T35" fmla="*/ 910 h 1441"/>
                <a:gd name="T36" fmla="*/ 270 w 912"/>
                <a:gd name="T37" fmla="*/ 996 h 1441"/>
                <a:gd name="T38" fmla="*/ 219 w 912"/>
                <a:gd name="T39" fmla="*/ 1063 h 1441"/>
                <a:gd name="T40" fmla="*/ 175 w 912"/>
                <a:gd name="T41" fmla="*/ 1124 h 1441"/>
                <a:gd name="T42" fmla="*/ 115 w 912"/>
                <a:gd name="T43" fmla="*/ 1167 h 1441"/>
                <a:gd name="T44" fmla="*/ 51 w 912"/>
                <a:gd name="T45" fmla="*/ 1207 h 1441"/>
                <a:gd name="T46" fmla="*/ 19 w 912"/>
                <a:gd name="T47" fmla="*/ 1260 h 1441"/>
                <a:gd name="T48" fmla="*/ 9 w 912"/>
                <a:gd name="T49" fmla="*/ 1324 h 1441"/>
                <a:gd name="T50" fmla="*/ 40 w 912"/>
                <a:gd name="T51" fmla="*/ 1345 h 1441"/>
                <a:gd name="T52" fmla="*/ 31 w 912"/>
                <a:gd name="T53" fmla="*/ 1370 h 1441"/>
                <a:gd name="T54" fmla="*/ 63 w 912"/>
                <a:gd name="T55" fmla="*/ 1427 h 1441"/>
                <a:gd name="T56" fmla="*/ 203 w 912"/>
                <a:gd name="T57" fmla="*/ 1359 h 1441"/>
                <a:gd name="T58" fmla="*/ 245 w 912"/>
                <a:gd name="T59" fmla="*/ 1372 h 1441"/>
                <a:gd name="T60" fmla="*/ 270 w 912"/>
                <a:gd name="T61" fmla="*/ 1285 h 1441"/>
                <a:gd name="T62" fmla="*/ 262 w 912"/>
                <a:gd name="T63" fmla="*/ 1173 h 1441"/>
                <a:gd name="T64" fmla="*/ 324 w 912"/>
                <a:gd name="T65" fmla="*/ 1093 h 1441"/>
                <a:gd name="T66" fmla="*/ 367 w 912"/>
                <a:gd name="T67" fmla="*/ 991 h 1441"/>
                <a:gd name="T68" fmla="*/ 410 w 912"/>
                <a:gd name="T69" fmla="*/ 901 h 1441"/>
                <a:gd name="T70" fmla="*/ 509 w 912"/>
                <a:gd name="T71" fmla="*/ 852 h 1441"/>
                <a:gd name="T72" fmla="*/ 579 w 912"/>
                <a:gd name="T73" fmla="*/ 804 h 1441"/>
                <a:gd name="T74" fmla="*/ 703 w 912"/>
                <a:gd name="T75" fmla="*/ 841 h 1441"/>
                <a:gd name="T76" fmla="*/ 781 w 912"/>
                <a:gd name="T77" fmla="*/ 759 h 1441"/>
                <a:gd name="T78" fmla="*/ 863 w 912"/>
                <a:gd name="T79" fmla="*/ 795 h 1441"/>
                <a:gd name="T80" fmla="*/ 255 w 912"/>
                <a:gd name="T81" fmla="*/ 104 h 1441"/>
                <a:gd name="T82" fmla="*/ 340 w 912"/>
                <a:gd name="T83" fmla="*/ 153 h 1441"/>
                <a:gd name="T84" fmla="*/ 404 w 912"/>
                <a:gd name="T85" fmla="*/ 167 h 1441"/>
                <a:gd name="T86" fmla="*/ 409 w 912"/>
                <a:gd name="T87" fmla="*/ 214 h 1441"/>
                <a:gd name="T88" fmla="*/ 347 w 912"/>
                <a:gd name="T89" fmla="*/ 271 h 1441"/>
                <a:gd name="T90" fmla="*/ 417 w 912"/>
                <a:gd name="T91" fmla="*/ 298 h 1441"/>
                <a:gd name="T92" fmla="*/ 499 w 912"/>
                <a:gd name="T93" fmla="*/ 162 h 1441"/>
                <a:gd name="T94" fmla="*/ 566 w 912"/>
                <a:gd name="T95" fmla="*/ 197 h 1441"/>
                <a:gd name="T96" fmla="*/ 658 w 912"/>
                <a:gd name="T97" fmla="*/ 234 h 1441"/>
                <a:gd name="T98" fmla="*/ 628 w 912"/>
                <a:gd name="T99" fmla="*/ 186 h 1441"/>
                <a:gd name="T100" fmla="*/ 549 w 912"/>
                <a:gd name="T101" fmla="*/ 121 h 1441"/>
                <a:gd name="T102" fmla="*/ 471 w 912"/>
                <a:gd name="T103" fmla="*/ 79 h 1441"/>
                <a:gd name="T104" fmla="*/ 396 w 912"/>
                <a:gd name="T105" fmla="*/ 37 h 1441"/>
                <a:gd name="T106" fmla="*/ 365 w 912"/>
                <a:gd name="T107" fmla="*/ 80 h 1441"/>
                <a:gd name="T108" fmla="*/ 291 w 912"/>
                <a:gd name="T109" fmla="*/ 75 h 1441"/>
                <a:gd name="T110" fmla="*/ 246 w 912"/>
                <a:gd name="T111" fmla="*/ 59 h 1441"/>
                <a:gd name="T112" fmla="*/ 223 w 912"/>
                <a:gd name="T113" fmla="*/ 167 h 1441"/>
                <a:gd name="T114" fmla="*/ 223 w 912"/>
                <a:gd name="T115" fmla="*/ 167 h 1441"/>
                <a:gd name="T116" fmla="*/ 521 w 912"/>
                <a:gd name="T117" fmla="*/ 83 h 1441"/>
                <a:gd name="T118" fmla="*/ 731 w 912"/>
                <a:gd name="T119" fmla="*/ 78 h 1441"/>
                <a:gd name="T120" fmla="*/ 638 w 912"/>
                <a:gd name="T121" fmla="*/ 30 h 1441"/>
                <a:gd name="T122" fmla="*/ 555 w 912"/>
                <a:gd name="T123" fmla="*/ 24 h 1441"/>
                <a:gd name="T124" fmla="*/ 494 w 912"/>
                <a:gd name="T125" fmla="*/ 30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1441">
                  <a:moveTo>
                    <a:pt x="883" y="770"/>
                  </a:moveTo>
                  <a:cubicBezTo>
                    <a:pt x="881" y="778"/>
                    <a:pt x="867" y="777"/>
                    <a:pt x="868" y="769"/>
                  </a:cubicBezTo>
                  <a:cubicBezTo>
                    <a:pt x="868" y="761"/>
                    <a:pt x="846" y="755"/>
                    <a:pt x="845" y="751"/>
                  </a:cubicBezTo>
                  <a:cubicBezTo>
                    <a:pt x="844" y="747"/>
                    <a:pt x="854" y="748"/>
                    <a:pt x="863" y="753"/>
                  </a:cubicBezTo>
                  <a:cubicBezTo>
                    <a:pt x="871" y="757"/>
                    <a:pt x="877" y="754"/>
                    <a:pt x="886" y="745"/>
                  </a:cubicBezTo>
                  <a:cubicBezTo>
                    <a:pt x="895" y="737"/>
                    <a:pt x="908" y="744"/>
                    <a:pt x="910" y="736"/>
                  </a:cubicBezTo>
                  <a:cubicBezTo>
                    <a:pt x="912" y="728"/>
                    <a:pt x="895" y="723"/>
                    <a:pt x="892" y="718"/>
                  </a:cubicBezTo>
                  <a:cubicBezTo>
                    <a:pt x="889" y="714"/>
                    <a:pt x="877" y="707"/>
                    <a:pt x="865" y="710"/>
                  </a:cubicBezTo>
                  <a:cubicBezTo>
                    <a:pt x="854" y="712"/>
                    <a:pt x="853" y="707"/>
                    <a:pt x="847" y="701"/>
                  </a:cubicBezTo>
                  <a:cubicBezTo>
                    <a:pt x="840" y="694"/>
                    <a:pt x="819" y="705"/>
                    <a:pt x="819" y="719"/>
                  </a:cubicBezTo>
                  <a:cubicBezTo>
                    <a:pt x="819" y="734"/>
                    <a:pt x="806" y="730"/>
                    <a:pt x="811" y="723"/>
                  </a:cubicBezTo>
                  <a:cubicBezTo>
                    <a:pt x="815" y="715"/>
                    <a:pt x="804" y="705"/>
                    <a:pt x="815" y="703"/>
                  </a:cubicBezTo>
                  <a:cubicBezTo>
                    <a:pt x="825" y="700"/>
                    <a:pt x="819" y="685"/>
                    <a:pt x="800" y="683"/>
                  </a:cubicBezTo>
                  <a:cubicBezTo>
                    <a:pt x="781" y="681"/>
                    <a:pt x="774" y="698"/>
                    <a:pt x="778" y="703"/>
                  </a:cubicBezTo>
                  <a:cubicBezTo>
                    <a:pt x="783" y="708"/>
                    <a:pt x="765" y="730"/>
                    <a:pt x="758" y="730"/>
                  </a:cubicBezTo>
                  <a:cubicBezTo>
                    <a:pt x="750" y="730"/>
                    <a:pt x="759" y="711"/>
                    <a:pt x="758" y="701"/>
                  </a:cubicBezTo>
                  <a:cubicBezTo>
                    <a:pt x="758" y="690"/>
                    <a:pt x="750" y="696"/>
                    <a:pt x="736" y="713"/>
                  </a:cubicBezTo>
                  <a:cubicBezTo>
                    <a:pt x="721" y="729"/>
                    <a:pt x="710" y="744"/>
                    <a:pt x="702" y="746"/>
                  </a:cubicBezTo>
                  <a:cubicBezTo>
                    <a:pt x="694" y="747"/>
                    <a:pt x="695" y="731"/>
                    <a:pt x="708" y="724"/>
                  </a:cubicBezTo>
                  <a:cubicBezTo>
                    <a:pt x="722" y="716"/>
                    <a:pt x="722" y="697"/>
                    <a:pt x="731" y="697"/>
                  </a:cubicBezTo>
                  <a:cubicBezTo>
                    <a:pt x="740" y="697"/>
                    <a:pt x="740" y="686"/>
                    <a:pt x="727" y="683"/>
                  </a:cubicBezTo>
                  <a:cubicBezTo>
                    <a:pt x="714" y="680"/>
                    <a:pt x="712" y="694"/>
                    <a:pt x="708" y="699"/>
                  </a:cubicBezTo>
                  <a:cubicBezTo>
                    <a:pt x="704" y="703"/>
                    <a:pt x="682" y="691"/>
                    <a:pt x="683" y="695"/>
                  </a:cubicBezTo>
                  <a:cubicBezTo>
                    <a:pt x="683" y="700"/>
                    <a:pt x="671" y="701"/>
                    <a:pt x="676" y="709"/>
                  </a:cubicBezTo>
                  <a:cubicBezTo>
                    <a:pt x="682" y="717"/>
                    <a:pt x="674" y="724"/>
                    <a:pt x="669" y="714"/>
                  </a:cubicBezTo>
                  <a:cubicBezTo>
                    <a:pt x="663" y="705"/>
                    <a:pt x="650" y="712"/>
                    <a:pt x="644" y="723"/>
                  </a:cubicBezTo>
                  <a:cubicBezTo>
                    <a:pt x="638" y="733"/>
                    <a:pt x="630" y="732"/>
                    <a:pt x="636" y="736"/>
                  </a:cubicBezTo>
                  <a:cubicBezTo>
                    <a:pt x="642" y="740"/>
                    <a:pt x="642" y="754"/>
                    <a:pt x="632" y="756"/>
                  </a:cubicBezTo>
                  <a:cubicBezTo>
                    <a:pt x="623" y="759"/>
                    <a:pt x="627" y="731"/>
                    <a:pt x="619" y="733"/>
                  </a:cubicBezTo>
                  <a:cubicBezTo>
                    <a:pt x="612" y="736"/>
                    <a:pt x="617" y="720"/>
                    <a:pt x="627" y="720"/>
                  </a:cubicBezTo>
                  <a:cubicBezTo>
                    <a:pt x="636" y="720"/>
                    <a:pt x="646" y="705"/>
                    <a:pt x="645" y="702"/>
                  </a:cubicBezTo>
                  <a:cubicBezTo>
                    <a:pt x="644" y="696"/>
                    <a:pt x="633" y="697"/>
                    <a:pt x="633" y="705"/>
                  </a:cubicBezTo>
                  <a:cubicBezTo>
                    <a:pt x="633" y="713"/>
                    <a:pt x="617" y="711"/>
                    <a:pt x="604" y="711"/>
                  </a:cubicBezTo>
                  <a:cubicBezTo>
                    <a:pt x="591" y="710"/>
                    <a:pt x="592" y="726"/>
                    <a:pt x="606" y="734"/>
                  </a:cubicBezTo>
                  <a:cubicBezTo>
                    <a:pt x="621" y="742"/>
                    <a:pt x="604" y="747"/>
                    <a:pt x="596" y="741"/>
                  </a:cubicBezTo>
                  <a:cubicBezTo>
                    <a:pt x="589" y="735"/>
                    <a:pt x="578" y="738"/>
                    <a:pt x="570" y="742"/>
                  </a:cubicBezTo>
                  <a:cubicBezTo>
                    <a:pt x="562" y="745"/>
                    <a:pt x="589" y="755"/>
                    <a:pt x="590" y="759"/>
                  </a:cubicBezTo>
                  <a:cubicBezTo>
                    <a:pt x="591" y="764"/>
                    <a:pt x="576" y="754"/>
                    <a:pt x="573" y="757"/>
                  </a:cubicBezTo>
                  <a:cubicBezTo>
                    <a:pt x="570" y="761"/>
                    <a:pt x="555" y="755"/>
                    <a:pt x="554" y="746"/>
                  </a:cubicBezTo>
                  <a:cubicBezTo>
                    <a:pt x="553" y="737"/>
                    <a:pt x="530" y="750"/>
                    <a:pt x="543" y="753"/>
                  </a:cubicBezTo>
                  <a:cubicBezTo>
                    <a:pt x="556" y="756"/>
                    <a:pt x="551" y="764"/>
                    <a:pt x="551" y="776"/>
                  </a:cubicBezTo>
                  <a:cubicBezTo>
                    <a:pt x="551" y="787"/>
                    <a:pt x="536" y="778"/>
                    <a:pt x="539" y="768"/>
                  </a:cubicBezTo>
                  <a:cubicBezTo>
                    <a:pt x="542" y="758"/>
                    <a:pt x="530" y="760"/>
                    <a:pt x="519" y="767"/>
                  </a:cubicBezTo>
                  <a:cubicBezTo>
                    <a:pt x="509" y="773"/>
                    <a:pt x="521" y="755"/>
                    <a:pt x="517" y="746"/>
                  </a:cubicBezTo>
                  <a:cubicBezTo>
                    <a:pt x="513" y="738"/>
                    <a:pt x="503" y="746"/>
                    <a:pt x="492" y="749"/>
                  </a:cubicBezTo>
                  <a:cubicBezTo>
                    <a:pt x="481" y="751"/>
                    <a:pt x="476" y="751"/>
                    <a:pt x="483" y="758"/>
                  </a:cubicBezTo>
                  <a:cubicBezTo>
                    <a:pt x="489" y="766"/>
                    <a:pt x="488" y="776"/>
                    <a:pt x="479" y="775"/>
                  </a:cubicBezTo>
                  <a:cubicBezTo>
                    <a:pt x="471" y="773"/>
                    <a:pt x="467" y="775"/>
                    <a:pt x="468" y="783"/>
                  </a:cubicBezTo>
                  <a:cubicBezTo>
                    <a:pt x="469" y="791"/>
                    <a:pt x="457" y="792"/>
                    <a:pt x="455" y="784"/>
                  </a:cubicBezTo>
                  <a:cubicBezTo>
                    <a:pt x="454" y="777"/>
                    <a:pt x="437" y="779"/>
                    <a:pt x="432" y="788"/>
                  </a:cubicBezTo>
                  <a:cubicBezTo>
                    <a:pt x="426" y="796"/>
                    <a:pt x="412" y="802"/>
                    <a:pt x="413" y="811"/>
                  </a:cubicBezTo>
                  <a:cubicBezTo>
                    <a:pt x="415" y="821"/>
                    <a:pt x="426" y="807"/>
                    <a:pt x="436" y="810"/>
                  </a:cubicBezTo>
                  <a:cubicBezTo>
                    <a:pt x="445" y="813"/>
                    <a:pt x="435" y="818"/>
                    <a:pt x="440" y="822"/>
                  </a:cubicBezTo>
                  <a:cubicBezTo>
                    <a:pt x="446" y="827"/>
                    <a:pt x="445" y="838"/>
                    <a:pt x="437" y="832"/>
                  </a:cubicBezTo>
                  <a:cubicBezTo>
                    <a:pt x="430" y="825"/>
                    <a:pt x="421" y="823"/>
                    <a:pt x="419" y="834"/>
                  </a:cubicBezTo>
                  <a:cubicBezTo>
                    <a:pt x="418" y="845"/>
                    <a:pt x="410" y="832"/>
                    <a:pt x="403" y="824"/>
                  </a:cubicBezTo>
                  <a:cubicBezTo>
                    <a:pt x="397" y="817"/>
                    <a:pt x="391" y="839"/>
                    <a:pt x="384" y="834"/>
                  </a:cubicBezTo>
                  <a:cubicBezTo>
                    <a:pt x="377" y="829"/>
                    <a:pt x="398" y="812"/>
                    <a:pt x="393" y="805"/>
                  </a:cubicBezTo>
                  <a:cubicBezTo>
                    <a:pt x="387" y="797"/>
                    <a:pt x="384" y="809"/>
                    <a:pt x="372" y="821"/>
                  </a:cubicBezTo>
                  <a:cubicBezTo>
                    <a:pt x="360" y="833"/>
                    <a:pt x="344" y="833"/>
                    <a:pt x="349" y="838"/>
                  </a:cubicBezTo>
                  <a:cubicBezTo>
                    <a:pt x="355" y="844"/>
                    <a:pt x="337" y="847"/>
                    <a:pt x="334" y="857"/>
                  </a:cubicBezTo>
                  <a:cubicBezTo>
                    <a:pt x="331" y="867"/>
                    <a:pt x="307" y="871"/>
                    <a:pt x="291" y="881"/>
                  </a:cubicBezTo>
                  <a:cubicBezTo>
                    <a:pt x="276" y="891"/>
                    <a:pt x="294" y="892"/>
                    <a:pt x="303" y="882"/>
                  </a:cubicBezTo>
                  <a:cubicBezTo>
                    <a:pt x="312" y="872"/>
                    <a:pt x="315" y="878"/>
                    <a:pt x="329" y="869"/>
                  </a:cubicBezTo>
                  <a:cubicBezTo>
                    <a:pt x="343" y="860"/>
                    <a:pt x="358" y="853"/>
                    <a:pt x="363" y="857"/>
                  </a:cubicBezTo>
                  <a:cubicBezTo>
                    <a:pt x="369" y="860"/>
                    <a:pt x="377" y="863"/>
                    <a:pt x="384" y="854"/>
                  </a:cubicBezTo>
                  <a:cubicBezTo>
                    <a:pt x="391" y="844"/>
                    <a:pt x="399" y="846"/>
                    <a:pt x="406" y="852"/>
                  </a:cubicBezTo>
                  <a:cubicBezTo>
                    <a:pt x="413" y="858"/>
                    <a:pt x="395" y="862"/>
                    <a:pt x="403" y="871"/>
                  </a:cubicBezTo>
                  <a:cubicBezTo>
                    <a:pt x="411" y="879"/>
                    <a:pt x="393" y="884"/>
                    <a:pt x="393" y="876"/>
                  </a:cubicBezTo>
                  <a:cubicBezTo>
                    <a:pt x="393" y="869"/>
                    <a:pt x="383" y="863"/>
                    <a:pt x="379" y="870"/>
                  </a:cubicBezTo>
                  <a:cubicBezTo>
                    <a:pt x="375" y="876"/>
                    <a:pt x="369" y="884"/>
                    <a:pt x="362" y="884"/>
                  </a:cubicBezTo>
                  <a:cubicBezTo>
                    <a:pt x="356" y="885"/>
                    <a:pt x="348" y="897"/>
                    <a:pt x="348" y="910"/>
                  </a:cubicBezTo>
                  <a:cubicBezTo>
                    <a:pt x="348" y="922"/>
                    <a:pt x="336" y="910"/>
                    <a:pt x="335" y="921"/>
                  </a:cubicBezTo>
                  <a:cubicBezTo>
                    <a:pt x="334" y="932"/>
                    <a:pt x="318" y="951"/>
                    <a:pt x="303" y="965"/>
                  </a:cubicBezTo>
                  <a:cubicBezTo>
                    <a:pt x="289" y="979"/>
                    <a:pt x="302" y="982"/>
                    <a:pt x="297" y="991"/>
                  </a:cubicBezTo>
                  <a:cubicBezTo>
                    <a:pt x="293" y="1000"/>
                    <a:pt x="276" y="992"/>
                    <a:pt x="270" y="996"/>
                  </a:cubicBezTo>
                  <a:cubicBezTo>
                    <a:pt x="264" y="999"/>
                    <a:pt x="273" y="1021"/>
                    <a:pt x="265" y="1028"/>
                  </a:cubicBezTo>
                  <a:cubicBezTo>
                    <a:pt x="257" y="1035"/>
                    <a:pt x="265" y="1044"/>
                    <a:pt x="265" y="1052"/>
                  </a:cubicBezTo>
                  <a:cubicBezTo>
                    <a:pt x="265" y="1059"/>
                    <a:pt x="245" y="1047"/>
                    <a:pt x="243" y="1055"/>
                  </a:cubicBezTo>
                  <a:cubicBezTo>
                    <a:pt x="242" y="1063"/>
                    <a:pt x="224" y="1061"/>
                    <a:pt x="219" y="1063"/>
                  </a:cubicBezTo>
                  <a:cubicBezTo>
                    <a:pt x="214" y="1065"/>
                    <a:pt x="229" y="1077"/>
                    <a:pt x="239" y="1084"/>
                  </a:cubicBezTo>
                  <a:cubicBezTo>
                    <a:pt x="248" y="1092"/>
                    <a:pt x="230" y="1097"/>
                    <a:pt x="228" y="1089"/>
                  </a:cubicBezTo>
                  <a:cubicBezTo>
                    <a:pt x="226" y="1081"/>
                    <a:pt x="213" y="1094"/>
                    <a:pt x="197" y="1102"/>
                  </a:cubicBezTo>
                  <a:cubicBezTo>
                    <a:pt x="180" y="1109"/>
                    <a:pt x="187" y="1123"/>
                    <a:pt x="175" y="1124"/>
                  </a:cubicBezTo>
                  <a:cubicBezTo>
                    <a:pt x="162" y="1124"/>
                    <a:pt x="166" y="1144"/>
                    <a:pt x="158" y="1150"/>
                  </a:cubicBezTo>
                  <a:cubicBezTo>
                    <a:pt x="149" y="1157"/>
                    <a:pt x="151" y="1136"/>
                    <a:pt x="138" y="1135"/>
                  </a:cubicBezTo>
                  <a:cubicBezTo>
                    <a:pt x="125" y="1135"/>
                    <a:pt x="126" y="1144"/>
                    <a:pt x="134" y="1155"/>
                  </a:cubicBezTo>
                  <a:cubicBezTo>
                    <a:pt x="142" y="1166"/>
                    <a:pt x="122" y="1158"/>
                    <a:pt x="115" y="1167"/>
                  </a:cubicBezTo>
                  <a:cubicBezTo>
                    <a:pt x="108" y="1176"/>
                    <a:pt x="87" y="1172"/>
                    <a:pt x="81" y="1180"/>
                  </a:cubicBezTo>
                  <a:cubicBezTo>
                    <a:pt x="75" y="1187"/>
                    <a:pt x="97" y="1187"/>
                    <a:pt x="100" y="1194"/>
                  </a:cubicBezTo>
                  <a:cubicBezTo>
                    <a:pt x="103" y="1200"/>
                    <a:pt x="81" y="1197"/>
                    <a:pt x="70" y="1194"/>
                  </a:cubicBezTo>
                  <a:cubicBezTo>
                    <a:pt x="58" y="1192"/>
                    <a:pt x="61" y="1209"/>
                    <a:pt x="51" y="1207"/>
                  </a:cubicBezTo>
                  <a:cubicBezTo>
                    <a:pt x="41" y="1205"/>
                    <a:pt x="28" y="1215"/>
                    <a:pt x="35" y="1223"/>
                  </a:cubicBezTo>
                  <a:cubicBezTo>
                    <a:pt x="42" y="1230"/>
                    <a:pt x="29" y="1231"/>
                    <a:pt x="22" y="1226"/>
                  </a:cubicBezTo>
                  <a:cubicBezTo>
                    <a:pt x="15" y="1222"/>
                    <a:pt x="8" y="1233"/>
                    <a:pt x="6" y="1242"/>
                  </a:cubicBezTo>
                  <a:cubicBezTo>
                    <a:pt x="3" y="1251"/>
                    <a:pt x="20" y="1256"/>
                    <a:pt x="19" y="1260"/>
                  </a:cubicBezTo>
                  <a:cubicBezTo>
                    <a:pt x="19" y="1264"/>
                    <a:pt x="6" y="1271"/>
                    <a:pt x="15" y="1273"/>
                  </a:cubicBezTo>
                  <a:cubicBezTo>
                    <a:pt x="24" y="1275"/>
                    <a:pt x="18" y="1283"/>
                    <a:pt x="11" y="1286"/>
                  </a:cubicBezTo>
                  <a:cubicBezTo>
                    <a:pt x="5" y="1288"/>
                    <a:pt x="5" y="1295"/>
                    <a:pt x="11" y="1302"/>
                  </a:cubicBezTo>
                  <a:cubicBezTo>
                    <a:pt x="18" y="1310"/>
                    <a:pt x="0" y="1312"/>
                    <a:pt x="9" y="1324"/>
                  </a:cubicBezTo>
                  <a:cubicBezTo>
                    <a:pt x="17" y="1336"/>
                    <a:pt x="23" y="1321"/>
                    <a:pt x="27" y="1329"/>
                  </a:cubicBezTo>
                  <a:cubicBezTo>
                    <a:pt x="31" y="1338"/>
                    <a:pt x="41" y="1330"/>
                    <a:pt x="52" y="1320"/>
                  </a:cubicBezTo>
                  <a:cubicBezTo>
                    <a:pt x="63" y="1310"/>
                    <a:pt x="68" y="1331"/>
                    <a:pt x="58" y="1331"/>
                  </a:cubicBezTo>
                  <a:cubicBezTo>
                    <a:pt x="49" y="1330"/>
                    <a:pt x="38" y="1336"/>
                    <a:pt x="40" y="1345"/>
                  </a:cubicBezTo>
                  <a:cubicBezTo>
                    <a:pt x="42" y="1355"/>
                    <a:pt x="25" y="1353"/>
                    <a:pt x="26" y="1342"/>
                  </a:cubicBezTo>
                  <a:cubicBezTo>
                    <a:pt x="26" y="1330"/>
                    <a:pt x="7" y="1344"/>
                    <a:pt x="14" y="1352"/>
                  </a:cubicBezTo>
                  <a:cubicBezTo>
                    <a:pt x="21" y="1361"/>
                    <a:pt x="11" y="1365"/>
                    <a:pt x="11" y="1373"/>
                  </a:cubicBezTo>
                  <a:cubicBezTo>
                    <a:pt x="11" y="1381"/>
                    <a:pt x="25" y="1379"/>
                    <a:pt x="31" y="1370"/>
                  </a:cubicBezTo>
                  <a:cubicBezTo>
                    <a:pt x="37" y="1362"/>
                    <a:pt x="46" y="1364"/>
                    <a:pt x="50" y="1373"/>
                  </a:cubicBezTo>
                  <a:cubicBezTo>
                    <a:pt x="54" y="1381"/>
                    <a:pt x="41" y="1375"/>
                    <a:pt x="41" y="1387"/>
                  </a:cubicBezTo>
                  <a:cubicBezTo>
                    <a:pt x="41" y="1399"/>
                    <a:pt x="33" y="1388"/>
                    <a:pt x="26" y="1397"/>
                  </a:cubicBezTo>
                  <a:cubicBezTo>
                    <a:pt x="20" y="1407"/>
                    <a:pt x="53" y="1424"/>
                    <a:pt x="63" y="1427"/>
                  </a:cubicBezTo>
                  <a:cubicBezTo>
                    <a:pt x="74" y="1429"/>
                    <a:pt x="84" y="1441"/>
                    <a:pt x="104" y="1438"/>
                  </a:cubicBezTo>
                  <a:cubicBezTo>
                    <a:pt x="125" y="1434"/>
                    <a:pt x="165" y="1396"/>
                    <a:pt x="170" y="1389"/>
                  </a:cubicBezTo>
                  <a:cubicBezTo>
                    <a:pt x="175" y="1382"/>
                    <a:pt x="187" y="1390"/>
                    <a:pt x="194" y="1384"/>
                  </a:cubicBezTo>
                  <a:cubicBezTo>
                    <a:pt x="202" y="1378"/>
                    <a:pt x="198" y="1362"/>
                    <a:pt x="203" y="1359"/>
                  </a:cubicBezTo>
                  <a:cubicBezTo>
                    <a:pt x="209" y="1355"/>
                    <a:pt x="212" y="1376"/>
                    <a:pt x="217" y="1378"/>
                  </a:cubicBezTo>
                  <a:cubicBezTo>
                    <a:pt x="222" y="1380"/>
                    <a:pt x="225" y="1383"/>
                    <a:pt x="226" y="1394"/>
                  </a:cubicBezTo>
                  <a:cubicBezTo>
                    <a:pt x="230" y="1393"/>
                    <a:pt x="234" y="1393"/>
                    <a:pt x="237" y="1395"/>
                  </a:cubicBezTo>
                  <a:cubicBezTo>
                    <a:pt x="243" y="1400"/>
                    <a:pt x="245" y="1379"/>
                    <a:pt x="245" y="1372"/>
                  </a:cubicBezTo>
                  <a:cubicBezTo>
                    <a:pt x="245" y="1365"/>
                    <a:pt x="252" y="1352"/>
                    <a:pt x="250" y="1343"/>
                  </a:cubicBezTo>
                  <a:cubicBezTo>
                    <a:pt x="248" y="1335"/>
                    <a:pt x="270" y="1342"/>
                    <a:pt x="273" y="1335"/>
                  </a:cubicBezTo>
                  <a:cubicBezTo>
                    <a:pt x="277" y="1328"/>
                    <a:pt x="278" y="1305"/>
                    <a:pt x="272" y="1302"/>
                  </a:cubicBezTo>
                  <a:cubicBezTo>
                    <a:pt x="265" y="1298"/>
                    <a:pt x="263" y="1285"/>
                    <a:pt x="270" y="1285"/>
                  </a:cubicBezTo>
                  <a:cubicBezTo>
                    <a:pt x="277" y="1285"/>
                    <a:pt x="285" y="1280"/>
                    <a:pt x="283" y="1267"/>
                  </a:cubicBezTo>
                  <a:cubicBezTo>
                    <a:pt x="282" y="1253"/>
                    <a:pt x="262" y="1255"/>
                    <a:pt x="260" y="1242"/>
                  </a:cubicBezTo>
                  <a:cubicBezTo>
                    <a:pt x="258" y="1228"/>
                    <a:pt x="270" y="1225"/>
                    <a:pt x="262" y="1208"/>
                  </a:cubicBezTo>
                  <a:cubicBezTo>
                    <a:pt x="253" y="1191"/>
                    <a:pt x="265" y="1181"/>
                    <a:pt x="262" y="1173"/>
                  </a:cubicBezTo>
                  <a:cubicBezTo>
                    <a:pt x="258" y="1165"/>
                    <a:pt x="255" y="1155"/>
                    <a:pt x="265" y="1138"/>
                  </a:cubicBezTo>
                  <a:cubicBezTo>
                    <a:pt x="275" y="1121"/>
                    <a:pt x="293" y="1113"/>
                    <a:pt x="300" y="1115"/>
                  </a:cubicBezTo>
                  <a:cubicBezTo>
                    <a:pt x="307" y="1116"/>
                    <a:pt x="319" y="1123"/>
                    <a:pt x="324" y="1113"/>
                  </a:cubicBezTo>
                  <a:cubicBezTo>
                    <a:pt x="329" y="1103"/>
                    <a:pt x="329" y="1094"/>
                    <a:pt x="324" y="1093"/>
                  </a:cubicBezTo>
                  <a:cubicBezTo>
                    <a:pt x="319" y="1091"/>
                    <a:pt x="305" y="1088"/>
                    <a:pt x="315" y="1074"/>
                  </a:cubicBezTo>
                  <a:cubicBezTo>
                    <a:pt x="325" y="1061"/>
                    <a:pt x="337" y="1044"/>
                    <a:pt x="339" y="1029"/>
                  </a:cubicBezTo>
                  <a:cubicBezTo>
                    <a:pt x="340" y="1014"/>
                    <a:pt x="335" y="1003"/>
                    <a:pt x="340" y="998"/>
                  </a:cubicBezTo>
                  <a:cubicBezTo>
                    <a:pt x="345" y="993"/>
                    <a:pt x="357" y="998"/>
                    <a:pt x="367" y="991"/>
                  </a:cubicBezTo>
                  <a:cubicBezTo>
                    <a:pt x="377" y="984"/>
                    <a:pt x="369" y="976"/>
                    <a:pt x="374" y="971"/>
                  </a:cubicBezTo>
                  <a:cubicBezTo>
                    <a:pt x="379" y="966"/>
                    <a:pt x="385" y="949"/>
                    <a:pt x="392" y="944"/>
                  </a:cubicBezTo>
                  <a:cubicBezTo>
                    <a:pt x="399" y="939"/>
                    <a:pt x="405" y="932"/>
                    <a:pt x="400" y="926"/>
                  </a:cubicBezTo>
                  <a:cubicBezTo>
                    <a:pt x="395" y="919"/>
                    <a:pt x="410" y="912"/>
                    <a:pt x="410" y="901"/>
                  </a:cubicBezTo>
                  <a:cubicBezTo>
                    <a:pt x="410" y="889"/>
                    <a:pt x="427" y="881"/>
                    <a:pt x="437" y="881"/>
                  </a:cubicBezTo>
                  <a:cubicBezTo>
                    <a:pt x="447" y="881"/>
                    <a:pt x="464" y="881"/>
                    <a:pt x="464" y="871"/>
                  </a:cubicBezTo>
                  <a:cubicBezTo>
                    <a:pt x="464" y="861"/>
                    <a:pt x="457" y="839"/>
                    <a:pt x="472" y="846"/>
                  </a:cubicBezTo>
                  <a:cubicBezTo>
                    <a:pt x="487" y="852"/>
                    <a:pt x="499" y="844"/>
                    <a:pt x="509" y="852"/>
                  </a:cubicBezTo>
                  <a:cubicBezTo>
                    <a:pt x="519" y="861"/>
                    <a:pt x="532" y="859"/>
                    <a:pt x="532" y="846"/>
                  </a:cubicBezTo>
                  <a:cubicBezTo>
                    <a:pt x="532" y="832"/>
                    <a:pt x="537" y="810"/>
                    <a:pt x="552" y="819"/>
                  </a:cubicBezTo>
                  <a:cubicBezTo>
                    <a:pt x="554" y="819"/>
                    <a:pt x="555" y="820"/>
                    <a:pt x="556" y="821"/>
                  </a:cubicBezTo>
                  <a:cubicBezTo>
                    <a:pt x="561" y="810"/>
                    <a:pt x="570" y="803"/>
                    <a:pt x="579" y="804"/>
                  </a:cubicBezTo>
                  <a:cubicBezTo>
                    <a:pt x="593" y="805"/>
                    <a:pt x="601" y="829"/>
                    <a:pt x="618" y="832"/>
                  </a:cubicBezTo>
                  <a:cubicBezTo>
                    <a:pt x="634" y="835"/>
                    <a:pt x="651" y="842"/>
                    <a:pt x="656" y="834"/>
                  </a:cubicBezTo>
                  <a:cubicBezTo>
                    <a:pt x="661" y="825"/>
                    <a:pt x="673" y="839"/>
                    <a:pt x="683" y="835"/>
                  </a:cubicBezTo>
                  <a:cubicBezTo>
                    <a:pt x="693" y="832"/>
                    <a:pt x="693" y="854"/>
                    <a:pt x="703" y="841"/>
                  </a:cubicBezTo>
                  <a:cubicBezTo>
                    <a:pt x="713" y="827"/>
                    <a:pt x="701" y="819"/>
                    <a:pt x="718" y="820"/>
                  </a:cubicBezTo>
                  <a:cubicBezTo>
                    <a:pt x="735" y="822"/>
                    <a:pt x="725" y="802"/>
                    <a:pt x="725" y="790"/>
                  </a:cubicBezTo>
                  <a:cubicBezTo>
                    <a:pt x="725" y="779"/>
                    <a:pt x="746" y="777"/>
                    <a:pt x="746" y="767"/>
                  </a:cubicBezTo>
                  <a:cubicBezTo>
                    <a:pt x="746" y="757"/>
                    <a:pt x="776" y="765"/>
                    <a:pt x="781" y="759"/>
                  </a:cubicBezTo>
                  <a:cubicBezTo>
                    <a:pt x="786" y="752"/>
                    <a:pt x="803" y="747"/>
                    <a:pt x="810" y="759"/>
                  </a:cubicBezTo>
                  <a:cubicBezTo>
                    <a:pt x="816" y="770"/>
                    <a:pt x="845" y="774"/>
                    <a:pt x="846" y="784"/>
                  </a:cubicBezTo>
                  <a:cubicBezTo>
                    <a:pt x="847" y="789"/>
                    <a:pt x="847" y="796"/>
                    <a:pt x="846" y="803"/>
                  </a:cubicBezTo>
                  <a:cubicBezTo>
                    <a:pt x="851" y="799"/>
                    <a:pt x="857" y="795"/>
                    <a:pt x="863" y="795"/>
                  </a:cubicBezTo>
                  <a:cubicBezTo>
                    <a:pt x="873" y="795"/>
                    <a:pt x="882" y="780"/>
                    <a:pt x="892" y="782"/>
                  </a:cubicBezTo>
                  <a:cubicBezTo>
                    <a:pt x="900" y="784"/>
                    <a:pt x="907" y="782"/>
                    <a:pt x="910" y="769"/>
                  </a:cubicBezTo>
                  <a:cubicBezTo>
                    <a:pt x="901" y="764"/>
                    <a:pt x="885" y="763"/>
                    <a:pt x="883" y="770"/>
                  </a:cubicBezTo>
                  <a:close/>
                  <a:moveTo>
                    <a:pt x="255" y="104"/>
                  </a:moveTo>
                  <a:cubicBezTo>
                    <a:pt x="269" y="107"/>
                    <a:pt x="239" y="123"/>
                    <a:pt x="234" y="138"/>
                  </a:cubicBezTo>
                  <a:cubicBezTo>
                    <a:pt x="230" y="153"/>
                    <a:pt x="258" y="166"/>
                    <a:pt x="269" y="177"/>
                  </a:cubicBezTo>
                  <a:cubicBezTo>
                    <a:pt x="281" y="188"/>
                    <a:pt x="309" y="186"/>
                    <a:pt x="319" y="180"/>
                  </a:cubicBezTo>
                  <a:cubicBezTo>
                    <a:pt x="329" y="174"/>
                    <a:pt x="326" y="152"/>
                    <a:pt x="340" y="153"/>
                  </a:cubicBezTo>
                  <a:cubicBezTo>
                    <a:pt x="353" y="154"/>
                    <a:pt x="346" y="141"/>
                    <a:pt x="357" y="137"/>
                  </a:cubicBezTo>
                  <a:cubicBezTo>
                    <a:pt x="368" y="133"/>
                    <a:pt x="369" y="147"/>
                    <a:pt x="360" y="158"/>
                  </a:cubicBezTo>
                  <a:cubicBezTo>
                    <a:pt x="350" y="169"/>
                    <a:pt x="376" y="168"/>
                    <a:pt x="390" y="155"/>
                  </a:cubicBezTo>
                  <a:cubicBezTo>
                    <a:pt x="404" y="142"/>
                    <a:pt x="407" y="154"/>
                    <a:pt x="404" y="167"/>
                  </a:cubicBezTo>
                  <a:cubicBezTo>
                    <a:pt x="401" y="179"/>
                    <a:pt x="372" y="172"/>
                    <a:pt x="362" y="186"/>
                  </a:cubicBezTo>
                  <a:cubicBezTo>
                    <a:pt x="352" y="200"/>
                    <a:pt x="321" y="189"/>
                    <a:pt x="307" y="205"/>
                  </a:cubicBezTo>
                  <a:cubicBezTo>
                    <a:pt x="293" y="221"/>
                    <a:pt x="319" y="221"/>
                    <a:pt x="339" y="218"/>
                  </a:cubicBezTo>
                  <a:cubicBezTo>
                    <a:pt x="358" y="214"/>
                    <a:pt x="395" y="211"/>
                    <a:pt x="409" y="214"/>
                  </a:cubicBezTo>
                  <a:cubicBezTo>
                    <a:pt x="423" y="218"/>
                    <a:pt x="400" y="222"/>
                    <a:pt x="377" y="222"/>
                  </a:cubicBezTo>
                  <a:cubicBezTo>
                    <a:pt x="354" y="222"/>
                    <a:pt x="346" y="229"/>
                    <a:pt x="347" y="235"/>
                  </a:cubicBezTo>
                  <a:cubicBezTo>
                    <a:pt x="347" y="242"/>
                    <a:pt x="314" y="228"/>
                    <a:pt x="312" y="243"/>
                  </a:cubicBezTo>
                  <a:cubicBezTo>
                    <a:pt x="311" y="257"/>
                    <a:pt x="343" y="262"/>
                    <a:pt x="347" y="271"/>
                  </a:cubicBezTo>
                  <a:cubicBezTo>
                    <a:pt x="351" y="279"/>
                    <a:pt x="373" y="271"/>
                    <a:pt x="382" y="275"/>
                  </a:cubicBezTo>
                  <a:cubicBezTo>
                    <a:pt x="390" y="278"/>
                    <a:pt x="368" y="284"/>
                    <a:pt x="364" y="288"/>
                  </a:cubicBezTo>
                  <a:cubicBezTo>
                    <a:pt x="361" y="292"/>
                    <a:pt x="389" y="297"/>
                    <a:pt x="393" y="305"/>
                  </a:cubicBezTo>
                  <a:cubicBezTo>
                    <a:pt x="398" y="313"/>
                    <a:pt x="418" y="309"/>
                    <a:pt x="417" y="298"/>
                  </a:cubicBezTo>
                  <a:cubicBezTo>
                    <a:pt x="416" y="284"/>
                    <a:pt x="434" y="243"/>
                    <a:pt x="457" y="235"/>
                  </a:cubicBezTo>
                  <a:cubicBezTo>
                    <a:pt x="481" y="226"/>
                    <a:pt x="467" y="218"/>
                    <a:pt x="471" y="205"/>
                  </a:cubicBezTo>
                  <a:cubicBezTo>
                    <a:pt x="474" y="192"/>
                    <a:pt x="492" y="203"/>
                    <a:pt x="487" y="192"/>
                  </a:cubicBezTo>
                  <a:cubicBezTo>
                    <a:pt x="481" y="181"/>
                    <a:pt x="485" y="176"/>
                    <a:pt x="499" y="162"/>
                  </a:cubicBezTo>
                  <a:cubicBezTo>
                    <a:pt x="514" y="148"/>
                    <a:pt x="524" y="158"/>
                    <a:pt x="542" y="150"/>
                  </a:cubicBezTo>
                  <a:cubicBezTo>
                    <a:pt x="559" y="141"/>
                    <a:pt x="568" y="156"/>
                    <a:pt x="549" y="158"/>
                  </a:cubicBezTo>
                  <a:cubicBezTo>
                    <a:pt x="531" y="159"/>
                    <a:pt x="540" y="179"/>
                    <a:pt x="554" y="184"/>
                  </a:cubicBezTo>
                  <a:cubicBezTo>
                    <a:pt x="568" y="189"/>
                    <a:pt x="556" y="194"/>
                    <a:pt x="566" y="197"/>
                  </a:cubicBezTo>
                  <a:cubicBezTo>
                    <a:pt x="577" y="199"/>
                    <a:pt x="574" y="215"/>
                    <a:pt x="560" y="230"/>
                  </a:cubicBezTo>
                  <a:cubicBezTo>
                    <a:pt x="546" y="245"/>
                    <a:pt x="564" y="248"/>
                    <a:pt x="594" y="237"/>
                  </a:cubicBezTo>
                  <a:cubicBezTo>
                    <a:pt x="623" y="226"/>
                    <a:pt x="605" y="246"/>
                    <a:pt x="613" y="255"/>
                  </a:cubicBezTo>
                  <a:cubicBezTo>
                    <a:pt x="622" y="264"/>
                    <a:pt x="645" y="249"/>
                    <a:pt x="658" y="234"/>
                  </a:cubicBezTo>
                  <a:cubicBezTo>
                    <a:pt x="670" y="219"/>
                    <a:pt x="689" y="222"/>
                    <a:pt x="688" y="214"/>
                  </a:cubicBezTo>
                  <a:cubicBezTo>
                    <a:pt x="687" y="205"/>
                    <a:pt x="674" y="203"/>
                    <a:pt x="663" y="207"/>
                  </a:cubicBezTo>
                  <a:cubicBezTo>
                    <a:pt x="652" y="212"/>
                    <a:pt x="625" y="209"/>
                    <a:pt x="634" y="200"/>
                  </a:cubicBezTo>
                  <a:cubicBezTo>
                    <a:pt x="644" y="192"/>
                    <a:pt x="642" y="185"/>
                    <a:pt x="628" y="186"/>
                  </a:cubicBezTo>
                  <a:cubicBezTo>
                    <a:pt x="614" y="188"/>
                    <a:pt x="589" y="181"/>
                    <a:pt x="601" y="176"/>
                  </a:cubicBezTo>
                  <a:cubicBezTo>
                    <a:pt x="613" y="172"/>
                    <a:pt x="592" y="156"/>
                    <a:pt x="581" y="157"/>
                  </a:cubicBezTo>
                  <a:cubicBezTo>
                    <a:pt x="570" y="158"/>
                    <a:pt x="574" y="145"/>
                    <a:pt x="574" y="136"/>
                  </a:cubicBezTo>
                  <a:cubicBezTo>
                    <a:pt x="575" y="128"/>
                    <a:pt x="543" y="124"/>
                    <a:pt x="549" y="121"/>
                  </a:cubicBezTo>
                  <a:cubicBezTo>
                    <a:pt x="556" y="118"/>
                    <a:pt x="536" y="111"/>
                    <a:pt x="531" y="117"/>
                  </a:cubicBezTo>
                  <a:cubicBezTo>
                    <a:pt x="527" y="123"/>
                    <a:pt x="517" y="122"/>
                    <a:pt x="517" y="112"/>
                  </a:cubicBezTo>
                  <a:cubicBezTo>
                    <a:pt x="517" y="103"/>
                    <a:pt x="494" y="105"/>
                    <a:pt x="485" y="106"/>
                  </a:cubicBezTo>
                  <a:cubicBezTo>
                    <a:pt x="475" y="107"/>
                    <a:pt x="480" y="86"/>
                    <a:pt x="471" y="79"/>
                  </a:cubicBezTo>
                  <a:cubicBezTo>
                    <a:pt x="461" y="72"/>
                    <a:pt x="449" y="93"/>
                    <a:pt x="442" y="91"/>
                  </a:cubicBezTo>
                  <a:cubicBezTo>
                    <a:pt x="435" y="90"/>
                    <a:pt x="447" y="76"/>
                    <a:pt x="451" y="66"/>
                  </a:cubicBezTo>
                  <a:cubicBezTo>
                    <a:pt x="455" y="57"/>
                    <a:pt x="418" y="44"/>
                    <a:pt x="414" y="54"/>
                  </a:cubicBezTo>
                  <a:cubicBezTo>
                    <a:pt x="411" y="63"/>
                    <a:pt x="403" y="40"/>
                    <a:pt x="396" y="37"/>
                  </a:cubicBezTo>
                  <a:cubicBezTo>
                    <a:pt x="388" y="35"/>
                    <a:pt x="394" y="53"/>
                    <a:pt x="387" y="55"/>
                  </a:cubicBezTo>
                  <a:cubicBezTo>
                    <a:pt x="380" y="56"/>
                    <a:pt x="371" y="63"/>
                    <a:pt x="382" y="71"/>
                  </a:cubicBezTo>
                  <a:cubicBezTo>
                    <a:pt x="394" y="79"/>
                    <a:pt x="406" y="118"/>
                    <a:pt x="404" y="124"/>
                  </a:cubicBezTo>
                  <a:cubicBezTo>
                    <a:pt x="403" y="130"/>
                    <a:pt x="367" y="96"/>
                    <a:pt x="365" y="80"/>
                  </a:cubicBezTo>
                  <a:cubicBezTo>
                    <a:pt x="364" y="63"/>
                    <a:pt x="346" y="50"/>
                    <a:pt x="341" y="62"/>
                  </a:cubicBezTo>
                  <a:cubicBezTo>
                    <a:pt x="336" y="73"/>
                    <a:pt x="323" y="78"/>
                    <a:pt x="327" y="90"/>
                  </a:cubicBezTo>
                  <a:cubicBezTo>
                    <a:pt x="331" y="101"/>
                    <a:pt x="318" y="105"/>
                    <a:pt x="318" y="96"/>
                  </a:cubicBezTo>
                  <a:cubicBezTo>
                    <a:pt x="318" y="87"/>
                    <a:pt x="298" y="76"/>
                    <a:pt x="291" y="75"/>
                  </a:cubicBezTo>
                  <a:cubicBezTo>
                    <a:pt x="284" y="74"/>
                    <a:pt x="309" y="69"/>
                    <a:pt x="321" y="64"/>
                  </a:cubicBezTo>
                  <a:cubicBezTo>
                    <a:pt x="332" y="58"/>
                    <a:pt x="311" y="51"/>
                    <a:pt x="301" y="57"/>
                  </a:cubicBezTo>
                  <a:cubicBezTo>
                    <a:pt x="290" y="63"/>
                    <a:pt x="277" y="53"/>
                    <a:pt x="271" y="62"/>
                  </a:cubicBezTo>
                  <a:cubicBezTo>
                    <a:pt x="265" y="70"/>
                    <a:pt x="257" y="62"/>
                    <a:pt x="246" y="59"/>
                  </a:cubicBezTo>
                  <a:cubicBezTo>
                    <a:pt x="235" y="57"/>
                    <a:pt x="226" y="75"/>
                    <a:pt x="218" y="72"/>
                  </a:cubicBezTo>
                  <a:cubicBezTo>
                    <a:pt x="210" y="69"/>
                    <a:pt x="205" y="87"/>
                    <a:pt x="218" y="107"/>
                  </a:cubicBezTo>
                  <a:cubicBezTo>
                    <a:pt x="230" y="126"/>
                    <a:pt x="240" y="101"/>
                    <a:pt x="255" y="104"/>
                  </a:cubicBezTo>
                  <a:close/>
                  <a:moveTo>
                    <a:pt x="223" y="167"/>
                  </a:moveTo>
                  <a:cubicBezTo>
                    <a:pt x="232" y="169"/>
                    <a:pt x="239" y="185"/>
                    <a:pt x="247" y="184"/>
                  </a:cubicBezTo>
                  <a:cubicBezTo>
                    <a:pt x="251" y="184"/>
                    <a:pt x="234" y="165"/>
                    <a:pt x="224" y="154"/>
                  </a:cubicBezTo>
                  <a:cubicBezTo>
                    <a:pt x="214" y="143"/>
                    <a:pt x="215" y="132"/>
                    <a:pt x="201" y="136"/>
                  </a:cubicBezTo>
                  <a:cubicBezTo>
                    <a:pt x="187" y="140"/>
                    <a:pt x="213" y="165"/>
                    <a:pt x="223" y="167"/>
                  </a:cubicBezTo>
                  <a:close/>
                  <a:moveTo>
                    <a:pt x="471" y="40"/>
                  </a:moveTo>
                  <a:cubicBezTo>
                    <a:pt x="478" y="46"/>
                    <a:pt x="459" y="46"/>
                    <a:pt x="467" y="54"/>
                  </a:cubicBezTo>
                  <a:cubicBezTo>
                    <a:pt x="490" y="77"/>
                    <a:pt x="582" y="51"/>
                    <a:pt x="595" y="58"/>
                  </a:cubicBezTo>
                  <a:cubicBezTo>
                    <a:pt x="607" y="65"/>
                    <a:pt x="517" y="73"/>
                    <a:pt x="521" y="83"/>
                  </a:cubicBezTo>
                  <a:cubicBezTo>
                    <a:pt x="525" y="92"/>
                    <a:pt x="598" y="100"/>
                    <a:pt x="604" y="94"/>
                  </a:cubicBezTo>
                  <a:cubicBezTo>
                    <a:pt x="609" y="87"/>
                    <a:pt x="622" y="106"/>
                    <a:pt x="646" y="108"/>
                  </a:cubicBezTo>
                  <a:cubicBezTo>
                    <a:pt x="670" y="109"/>
                    <a:pt x="668" y="98"/>
                    <a:pt x="686" y="97"/>
                  </a:cubicBezTo>
                  <a:cubicBezTo>
                    <a:pt x="704" y="97"/>
                    <a:pt x="730" y="88"/>
                    <a:pt x="731" y="78"/>
                  </a:cubicBezTo>
                  <a:cubicBezTo>
                    <a:pt x="732" y="68"/>
                    <a:pt x="784" y="55"/>
                    <a:pt x="779" y="38"/>
                  </a:cubicBezTo>
                  <a:cubicBezTo>
                    <a:pt x="775" y="21"/>
                    <a:pt x="724" y="33"/>
                    <a:pt x="710" y="26"/>
                  </a:cubicBezTo>
                  <a:cubicBezTo>
                    <a:pt x="696" y="19"/>
                    <a:pt x="663" y="9"/>
                    <a:pt x="658" y="20"/>
                  </a:cubicBezTo>
                  <a:cubicBezTo>
                    <a:pt x="652" y="31"/>
                    <a:pt x="643" y="34"/>
                    <a:pt x="638" y="30"/>
                  </a:cubicBezTo>
                  <a:cubicBezTo>
                    <a:pt x="634" y="25"/>
                    <a:pt x="641" y="0"/>
                    <a:pt x="618" y="7"/>
                  </a:cubicBezTo>
                  <a:cubicBezTo>
                    <a:pt x="595" y="14"/>
                    <a:pt x="616" y="38"/>
                    <a:pt x="612" y="41"/>
                  </a:cubicBezTo>
                  <a:cubicBezTo>
                    <a:pt x="607" y="44"/>
                    <a:pt x="585" y="37"/>
                    <a:pt x="584" y="26"/>
                  </a:cubicBezTo>
                  <a:cubicBezTo>
                    <a:pt x="582" y="15"/>
                    <a:pt x="558" y="37"/>
                    <a:pt x="555" y="24"/>
                  </a:cubicBezTo>
                  <a:cubicBezTo>
                    <a:pt x="552" y="11"/>
                    <a:pt x="523" y="2"/>
                    <a:pt x="517" y="2"/>
                  </a:cubicBezTo>
                  <a:cubicBezTo>
                    <a:pt x="510" y="3"/>
                    <a:pt x="523" y="12"/>
                    <a:pt x="519" y="18"/>
                  </a:cubicBezTo>
                  <a:cubicBezTo>
                    <a:pt x="515" y="24"/>
                    <a:pt x="499" y="12"/>
                    <a:pt x="493" y="11"/>
                  </a:cubicBezTo>
                  <a:cubicBezTo>
                    <a:pt x="487" y="10"/>
                    <a:pt x="497" y="24"/>
                    <a:pt x="494" y="30"/>
                  </a:cubicBezTo>
                  <a:cubicBezTo>
                    <a:pt x="491" y="37"/>
                    <a:pt x="478" y="12"/>
                    <a:pt x="467" y="12"/>
                  </a:cubicBezTo>
                  <a:cubicBezTo>
                    <a:pt x="457" y="12"/>
                    <a:pt x="460" y="24"/>
                    <a:pt x="453" y="25"/>
                  </a:cubicBezTo>
                  <a:cubicBezTo>
                    <a:pt x="445" y="26"/>
                    <a:pt x="464" y="35"/>
                    <a:pt x="471" y="4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3" name="Freeform 145"/>
            <p:cNvSpPr>
              <a:spLocks/>
            </p:cNvSpPr>
            <p:nvPr/>
          </p:nvSpPr>
          <p:spPr bwMode="auto">
            <a:xfrm>
              <a:off x="20246976" y="5835650"/>
              <a:ext cx="152400" cy="57150"/>
            </a:xfrm>
            <a:custGeom>
              <a:avLst/>
              <a:gdLst>
                <a:gd name="T0" fmla="*/ 53 w 118"/>
                <a:gd name="T1" fmla="*/ 5 h 44"/>
                <a:gd name="T2" fmla="*/ 9 w 118"/>
                <a:gd name="T3" fmla="*/ 19 h 44"/>
                <a:gd name="T4" fmla="*/ 75 w 118"/>
                <a:gd name="T5" fmla="*/ 33 h 44"/>
                <a:gd name="T6" fmla="*/ 118 w 118"/>
                <a:gd name="T7" fmla="*/ 27 h 44"/>
                <a:gd name="T8" fmla="*/ 53 w 118"/>
                <a:gd name="T9" fmla="*/ 5 h 44"/>
              </a:gdLst>
              <a:ahLst/>
              <a:cxnLst>
                <a:cxn ang="0">
                  <a:pos x="T0" y="T1"/>
                </a:cxn>
                <a:cxn ang="0">
                  <a:pos x="T2" y="T3"/>
                </a:cxn>
                <a:cxn ang="0">
                  <a:pos x="T4" y="T5"/>
                </a:cxn>
                <a:cxn ang="0">
                  <a:pos x="T6" y="T7"/>
                </a:cxn>
                <a:cxn ang="0">
                  <a:pos x="T8" y="T9"/>
                </a:cxn>
              </a:cxnLst>
              <a:rect l="0" t="0" r="r" b="b"/>
              <a:pathLst>
                <a:path w="118" h="44">
                  <a:moveTo>
                    <a:pt x="53" y="5"/>
                  </a:moveTo>
                  <a:cubicBezTo>
                    <a:pt x="46" y="10"/>
                    <a:pt x="0" y="8"/>
                    <a:pt x="9" y="19"/>
                  </a:cubicBezTo>
                  <a:cubicBezTo>
                    <a:pt x="18" y="28"/>
                    <a:pt x="57" y="23"/>
                    <a:pt x="75" y="33"/>
                  </a:cubicBezTo>
                  <a:cubicBezTo>
                    <a:pt x="93" y="44"/>
                    <a:pt x="118" y="35"/>
                    <a:pt x="118" y="27"/>
                  </a:cubicBezTo>
                  <a:cubicBezTo>
                    <a:pt x="118" y="19"/>
                    <a:pt x="60" y="0"/>
                    <a:pt x="53" y="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4" name="Freeform 146"/>
            <p:cNvSpPr>
              <a:spLocks noEditPoints="1"/>
            </p:cNvSpPr>
            <p:nvPr/>
          </p:nvSpPr>
          <p:spPr bwMode="auto">
            <a:xfrm>
              <a:off x="17546638" y="6985000"/>
              <a:ext cx="781050" cy="784225"/>
            </a:xfrm>
            <a:custGeom>
              <a:avLst/>
              <a:gdLst>
                <a:gd name="T0" fmla="*/ 533 w 602"/>
                <a:gd name="T1" fmla="*/ 75 h 605"/>
                <a:gd name="T2" fmla="*/ 434 w 602"/>
                <a:gd name="T3" fmla="*/ 29 h 605"/>
                <a:gd name="T4" fmla="*/ 421 w 602"/>
                <a:gd name="T5" fmla="*/ 97 h 605"/>
                <a:gd name="T6" fmla="*/ 378 w 602"/>
                <a:gd name="T7" fmla="*/ 130 h 605"/>
                <a:gd name="T8" fmla="*/ 372 w 602"/>
                <a:gd name="T9" fmla="*/ 178 h 605"/>
                <a:gd name="T10" fmla="*/ 409 w 602"/>
                <a:gd name="T11" fmla="*/ 167 h 605"/>
                <a:gd name="T12" fmla="*/ 417 w 602"/>
                <a:gd name="T13" fmla="*/ 137 h 605"/>
                <a:gd name="T14" fmla="*/ 493 w 602"/>
                <a:gd name="T15" fmla="*/ 142 h 605"/>
                <a:gd name="T16" fmla="*/ 562 w 602"/>
                <a:gd name="T17" fmla="*/ 101 h 605"/>
                <a:gd name="T18" fmla="*/ 569 w 602"/>
                <a:gd name="T19" fmla="*/ 67 h 605"/>
                <a:gd name="T20" fmla="*/ 371 w 602"/>
                <a:gd name="T21" fmla="*/ 256 h 605"/>
                <a:gd name="T22" fmla="*/ 332 w 602"/>
                <a:gd name="T23" fmla="*/ 337 h 605"/>
                <a:gd name="T24" fmla="*/ 276 w 602"/>
                <a:gd name="T25" fmla="*/ 351 h 605"/>
                <a:gd name="T26" fmla="*/ 229 w 602"/>
                <a:gd name="T27" fmla="*/ 414 h 605"/>
                <a:gd name="T28" fmla="*/ 164 w 602"/>
                <a:gd name="T29" fmla="*/ 427 h 605"/>
                <a:gd name="T30" fmla="*/ 58 w 602"/>
                <a:gd name="T31" fmla="*/ 470 h 605"/>
                <a:gd name="T32" fmla="*/ 97 w 602"/>
                <a:gd name="T33" fmla="*/ 482 h 605"/>
                <a:gd name="T34" fmla="*/ 199 w 602"/>
                <a:gd name="T35" fmla="*/ 491 h 605"/>
                <a:gd name="T36" fmla="*/ 254 w 602"/>
                <a:gd name="T37" fmla="*/ 465 h 605"/>
                <a:gd name="T38" fmla="*/ 309 w 602"/>
                <a:gd name="T39" fmla="*/ 457 h 605"/>
                <a:gd name="T40" fmla="*/ 355 w 602"/>
                <a:gd name="T41" fmla="*/ 438 h 605"/>
                <a:gd name="T42" fmla="*/ 398 w 602"/>
                <a:gd name="T43" fmla="*/ 383 h 605"/>
                <a:gd name="T44" fmla="*/ 439 w 602"/>
                <a:gd name="T45" fmla="*/ 290 h 605"/>
                <a:gd name="T46" fmla="*/ 377 w 602"/>
                <a:gd name="T47" fmla="*/ 209 h 605"/>
                <a:gd name="T48" fmla="*/ 115 w 602"/>
                <a:gd name="T49" fmla="*/ 489 h 605"/>
                <a:gd name="T50" fmla="*/ 130 w 602"/>
                <a:gd name="T51" fmla="*/ 526 h 605"/>
                <a:gd name="T52" fmla="*/ 184 w 602"/>
                <a:gd name="T53" fmla="*/ 484 h 605"/>
                <a:gd name="T54" fmla="*/ 77 w 602"/>
                <a:gd name="T55" fmla="*/ 520 h 605"/>
                <a:gd name="T56" fmla="*/ 21 w 602"/>
                <a:gd name="T57" fmla="*/ 510 h 605"/>
                <a:gd name="T58" fmla="*/ 26 w 602"/>
                <a:gd name="T59" fmla="*/ 524 h 605"/>
                <a:gd name="T60" fmla="*/ 45 w 602"/>
                <a:gd name="T61" fmla="*/ 602 h 605"/>
                <a:gd name="T62" fmla="*/ 77 w 602"/>
                <a:gd name="T63" fmla="*/ 52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605">
                  <a:moveTo>
                    <a:pt x="569" y="67"/>
                  </a:moveTo>
                  <a:cubicBezTo>
                    <a:pt x="561" y="57"/>
                    <a:pt x="549" y="72"/>
                    <a:pt x="533" y="75"/>
                  </a:cubicBezTo>
                  <a:cubicBezTo>
                    <a:pt x="518" y="78"/>
                    <a:pt x="469" y="38"/>
                    <a:pt x="456" y="19"/>
                  </a:cubicBezTo>
                  <a:cubicBezTo>
                    <a:pt x="444" y="0"/>
                    <a:pt x="423" y="16"/>
                    <a:pt x="434" y="29"/>
                  </a:cubicBezTo>
                  <a:cubicBezTo>
                    <a:pt x="444" y="43"/>
                    <a:pt x="431" y="47"/>
                    <a:pt x="431" y="66"/>
                  </a:cubicBezTo>
                  <a:cubicBezTo>
                    <a:pt x="431" y="84"/>
                    <a:pt x="419" y="84"/>
                    <a:pt x="421" y="97"/>
                  </a:cubicBezTo>
                  <a:cubicBezTo>
                    <a:pt x="423" y="109"/>
                    <a:pt x="404" y="107"/>
                    <a:pt x="392" y="109"/>
                  </a:cubicBezTo>
                  <a:cubicBezTo>
                    <a:pt x="379" y="111"/>
                    <a:pt x="393" y="124"/>
                    <a:pt x="378" y="130"/>
                  </a:cubicBezTo>
                  <a:cubicBezTo>
                    <a:pt x="364" y="136"/>
                    <a:pt x="365" y="147"/>
                    <a:pt x="372" y="151"/>
                  </a:cubicBezTo>
                  <a:cubicBezTo>
                    <a:pt x="379" y="155"/>
                    <a:pt x="374" y="169"/>
                    <a:pt x="372" y="178"/>
                  </a:cubicBezTo>
                  <a:cubicBezTo>
                    <a:pt x="370" y="187"/>
                    <a:pt x="381" y="180"/>
                    <a:pt x="390" y="171"/>
                  </a:cubicBezTo>
                  <a:cubicBezTo>
                    <a:pt x="398" y="161"/>
                    <a:pt x="407" y="175"/>
                    <a:pt x="409" y="167"/>
                  </a:cubicBezTo>
                  <a:cubicBezTo>
                    <a:pt x="411" y="156"/>
                    <a:pt x="387" y="151"/>
                    <a:pt x="388" y="141"/>
                  </a:cubicBezTo>
                  <a:cubicBezTo>
                    <a:pt x="389" y="130"/>
                    <a:pt x="404" y="144"/>
                    <a:pt x="417" y="137"/>
                  </a:cubicBezTo>
                  <a:cubicBezTo>
                    <a:pt x="429" y="131"/>
                    <a:pt x="454" y="136"/>
                    <a:pt x="470" y="150"/>
                  </a:cubicBezTo>
                  <a:cubicBezTo>
                    <a:pt x="485" y="163"/>
                    <a:pt x="490" y="158"/>
                    <a:pt x="493" y="142"/>
                  </a:cubicBezTo>
                  <a:cubicBezTo>
                    <a:pt x="496" y="125"/>
                    <a:pt x="520" y="118"/>
                    <a:pt x="544" y="118"/>
                  </a:cubicBezTo>
                  <a:cubicBezTo>
                    <a:pt x="568" y="118"/>
                    <a:pt x="570" y="106"/>
                    <a:pt x="562" y="101"/>
                  </a:cubicBezTo>
                  <a:cubicBezTo>
                    <a:pt x="555" y="96"/>
                    <a:pt x="602" y="66"/>
                    <a:pt x="601" y="57"/>
                  </a:cubicBezTo>
                  <a:cubicBezTo>
                    <a:pt x="600" y="49"/>
                    <a:pt x="576" y="76"/>
                    <a:pt x="569" y="67"/>
                  </a:cubicBezTo>
                  <a:close/>
                  <a:moveTo>
                    <a:pt x="377" y="209"/>
                  </a:moveTo>
                  <a:cubicBezTo>
                    <a:pt x="367" y="214"/>
                    <a:pt x="360" y="247"/>
                    <a:pt x="371" y="256"/>
                  </a:cubicBezTo>
                  <a:cubicBezTo>
                    <a:pt x="383" y="265"/>
                    <a:pt x="352" y="283"/>
                    <a:pt x="353" y="303"/>
                  </a:cubicBezTo>
                  <a:cubicBezTo>
                    <a:pt x="354" y="323"/>
                    <a:pt x="335" y="323"/>
                    <a:pt x="332" y="337"/>
                  </a:cubicBezTo>
                  <a:cubicBezTo>
                    <a:pt x="328" y="352"/>
                    <a:pt x="317" y="349"/>
                    <a:pt x="299" y="362"/>
                  </a:cubicBezTo>
                  <a:cubicBezTo>
                    <a:pt x="282" y="376"/>
                    <a:pt x="272" y="360"/>
                    <a:pt x="276" y="351"/>
                  </a:cubicBezTo>
                  <a:cubicBezTo>
                    <a:pt x="281" y="341"/>
                    <a:pt x="249" y="356"/>
                    <a:pt x="250" y="379"/>
                  </a:cubicBezTo>
                  <a:cubicBezTo>
                    <a:pt x="251" y="402"/>
                    <a:pt x="221" y="404"/>
                    <a:pt x="229" y="414"/>
                  </a:cubicBezTo>
                  <a:cubicBezTo>
                    <a:pt x="236" y="424"/>
                    <a:pt x="206" y="431"/>
                    <a:pt x="207" y="421"/>
                  </a:cubicBezTo>
                  <a:cubicBezTo>
                    <a:pt x="208" y="412"/>
                    <a:pt x="188" y="417"/>
                    <a:pt x="164" y="427"/>
                  </a:cubicBezTo>
                  <a:cubicBezTo>
                    <a:pt x="140" y="436"/>
                    <a:pt x="126" y="416"/>
                    <a:pt x="112" y="430"/>
                  </a:cubicBezTo>
                  <a:cubicBezTo>
                    <a:pt x="99" y="443"/>
                    <a:pt x="76" y="467"/>
                    <a:pt x="58" y="470"/>
                  </a:cubicBezTo>
                  <a:cubicBezTo>
                    <a:pt x="40" y="473"/>
                    <a:pt x="51" y="495"/>
                    <a:pt x="58" y="491"/>
                  </a:cubicBezTo>
                  <a:cubicBezTo>
                    <a:pt x="71" y="485"/>
                    <a:pt x="90" y="491"/>
                    <a:pt x="97" y="482"/>
                  </a:cubicBezTo>
                  <a:cubicBezTo>
                    <a:pt x="103" y="472"/>
                    <a:pt x="154" y="461"/>
                    <a:pt x="185" y="460"/>
                  </a:cubicBezTo>
                  <a:cubicBezTo>
                    <a:pt x="216" y="459"/>
                    <a:pt x="197" y="474"/>
                    <a:pt x="199" y="491"/>
                  </a:cubicBezTo>
                  <a:cubicBezTo>
                    <a:pt x="202" y="508"/>
                    <a:pt x="228" y="505"/>
                    <a:pt x="241" y="489"/>
                  </a:cubicBezTo>
                  <a:cubicBezTo>
                    <a:pt x="255" y="473"/>
                    <a:pt x="265" y="474"/>
                    <a:pt x="254" y="465"/>
                  </a:cubicBezTo>
                  <a:cubicBezTo>
                    <a:pt x="242" y="456"/>
                    <a:pt x="256" y="447"/>
                    <a:pt x="264" y="460"/>
                  </a:cubicBezTo>
                  <a:cubicBezTo>
                    <a:pt x="272" y="472"/>
                    <a:pt x="298" y="473"/>
                    <a:pt x="309" y="457"/>
                  </a:cubicBezTo>
                  <a:cubicBezTo>
                    <a:pt x="319" y="440"/>
                    <a:pt x="322" y="460"/>
                    <a:pt x="335" y="459"/>
                  </a:cubicBezTo>
                  <a:cubicBezTo>
                    <a:pt x="347" y="458"/>
                    <a:pt x="354" y="427"/>
                    <a:pt x="355" y="438"/>
                  </a:cubicBezTo>
                  <a:cubicBezTo>
                    <a:pt x="357" y="449"/>
                    <a:pt x="376" y="446"/>
                    <a:pt x="389" y="433"/>
                  </a:cubicBezTo>
                  <a:cubicBezTo>
                    <a:pt x="401" y="419"/>
                    <a:pt x="390" y="395"/>
                    <a:pt x="398" y="383"/>
                  </a:cubicBezTo>
                  <a:cubicBezTo>
                    <a:pt x="406" y="370"/>
                    <a:pt x="415" y="344"/>
                    <a:pt x="406" y="329"/>
                  </a:cubicBezTo>
                  <a:cubicBezTo>
                    <a:pt x="398" y="313"/>
                    <a:pt x="425" y="303"/>
                    <a:pt x="439" y="290"/>
                  </a:cubicBezTo>
                  <a:cubicBezTo>
                    <a:pt x="452" y="278"/>
                    <a:pt x="423" y="215"/>
                    <a:pt x="422" y="197"/>
                  </a:cubicBezTo>
                  <a:cubicBezTo>
                    <a:pt x="421" y="178"/>
                    <a:pt x="388" y="204"/>
                    <a:pt x="377" y="209"/>
                  </a:cubicBezTo>
                  <a:close/>
                  <a:moveTo>
                    <a:pt x="149" y="480"/>
                  </a:moveTo>
                  <a:cubicBezTo>
                    <a:pt x="144" y="491"/>
                    <a:pt x="132" y="486"/>
                    <a:pt x="115" y="489"/>
                  </a:cubicBezTo>
                  <a:cubicBezTo>
                    <a:pt x="99" y="492"/>
                    <a:pt x="98" y="532"/>
                    <a:pt x="110" y="536"/>
                  </a:cubicBezTo>
                  <a:cubicBezTo>
                    <a:pt x="119" y="539"/>
                    <a:pt x="127" y="539"/>
                    <a:pt x="130" y="526"/>
                  </a:cubicBezTo>
                  <a:cubicBezTo>
                    <a:pt x="133" y="514"/>
                    <a:pt x="150" y="510"/>
                    <a:pt x="160" y="515"/>
                  </a:cubicBezTo>
                  <a:cubicBezTo>
                    <a:pt x="170" y="520"/>
                    <a:pt x="184" y="499"/>
                    <a:pt x="184" y="484"/>
                  </a:cubicBezTo>
                  <a:cubicBezTo>
                    <a:pt x="184" y="468"/>
                    <a:pt x="153" y="468"/>
                    <a:pt x="149" y="480"/>
                  </a:cubicBezTo>
                  <a:close/>
                  <a:moveTo>
                    <a:pt x="77" y="520"/>
                  </a:moveTo>
                  <a:cubicBezTo>
                    <a:pt x="77" y="510"/>
                    <a:pt x="54" y="512"/>
                    <a:pt x="53" y="502"/>
                  </a:cubicBezTo>
                  <a:cubicBezTo>
                    <a:pt x="52" y="493"/>
                    <a:pt x="36" y="498"/>
                    <a:pt x="21" y="510"/>
                  </a:cubicBezTo>
                  <a:cubicBezTo>
                    <a:pt x="5" y="521"/>
                    <a:pt x="0" y="523"/>
                    <a:pt x="6" y="535"/>
                  </a:cubicBezTo>
                  <a:cubicBezTo>
                    <a:pt x="12" y="546"/>
                    <a:pt x="22" y="536"/>
                    <a:pt x="26" y="524"/>
                  </a:cubicBezTo>
                  <a:cubicBezTo>
                    <a:pt x="30" y="513"/>
                    <a:pt x="40" y="541"/>
                    <a:pt x="31" y="560"/>
                  </a:cubicBezTo>
                  <a:cubicBezTo>
                    <a:pt x="22" y="578"/>
                    <a:pt x="32" y="605"/>
                    <a:pt x="45" y="602"/>
                  </a:cubicBezTo>
                  <a:cubicBezTo>
                    <a:pt x="55" y="600"/>
                    <a:pt x="68" y="563"/>
                    <a:pt x="84" y="543"/>
                  </a:cubicBezTo>
                  <a:cubicBezTo>
                    <a:pt x="100" y="523"/>
                    <a:pt x="77" y="531"/>
                    <a:pt x="77" y="52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5" name="Freeform 147"/>
            <p:cNvSpPr>
              <a:spLocks noEditPoints="1"/>
            </p:cNvSpPr>
            <p:nvPr/>
          </p:nvSpPr>
          <p:spPr bwMode="auto">
            <a:xfrm>
              <a:off x="15055851" y="6511925"/>
              <a:ext cx="2736850" cy="1895475"/>
            </a:xfrm>
            <a:custGeom>
              <a:avLst/>
              <a:gdLst>
                <a:gd name="T0" fmla="*/ 2008 w 2113"/>
                <a:gd name="T1" fmla="*/ 274 h 1463"/>
                <a:gd name="T2" fmla="*/ 1906 w 2113"/>
                <a:gd name="T3" fmla="*/ 198 h 1463"/>
                <a:gd name="T4" fmla="*/ 1820 w 2113"/>
                <a:gd name="T5" fmla="*/ 81 h 1463"/>
                <a:gd name="T6" fmla="*/ 1698 w 2113"/>
                <a:gd name="T7" fmla="*/ 4 h 1463"/>
                <a:gd name="T8" fmla="*/ 1615 w 2113"/>
                <a:gd name="T9" fmla="*/ 67 h 1463"/>
                <a:gd name="T10" fmla="*/ 1545 w 2113"/>
                <a:gd name="T11" fmla="*/ 170 h 1463"/>
                <a:gd name="T12" fmla="*/ 1442 w 2113"/>
                <a:gd name="T13" fmla="*/ 228 h 1463"/>
                <a:gd name="T14" fmla="*/ 1505 w 2113"/>
                <a:gd name="T15" fmla="*/ 271 h 1463"/>
                <a:gd name="T16" fmla="*/ 1503 w 2113"/>
                <a:gd name="T17" fmla="*/ 328 h 1463"/>
                <a:gd name="T18" fmla="*/ 1319 w 2113"/>
                <a:gd name="T19" fmla="*/ 396 h 1463"/>
                <a:gd name="T20" fmla="*/ 1188 w 2113"/>
                <a:gd name="T21" fmla="*/ 507 h 1463"/>
                <a:gd name="T22" fmla="*/ 984 w 2113"/>
                <a:gd name="T23" fmla="*/ 518 h 1463"/>
                <a:gd name="T24" fmla="*/ 753 w 2113"/>
                <a:gd name="T25" fmla="*/ 489 h 1463"/>
                <a:gd name="T26" fmla="*/ 656 w 2113"/>
                <a:gd name="T27" fmla="*/ 391 h 1463"/>
                <a:gd name="T28" fmla="*/ 568 w 2113"/>
                <a:gd name="T29" fmla="*/ 281 h 1463"/>
                <a:gd name="T30" fmla="*/ 480 w 2113"/>
                <a:gd name="T31" fmla="*/ 203 h 1463"/>
                <a:gd name="T32" fmla="*/ 430 w 2113"/>
                <a:gd name="T33" fmla="*/ 237 h 1463"/>
                <a:gd name="T34" fmla="*/ 347 w 2113"/>
                <a:gd name="T35" fmla="*/ 301 h 1463"/>
                <a:gd name="T36" fmla="*/ 276 w 2113"/>
                <a:gd name="T37" fmla="*/ 379 h 1463"/>
                <a:gd name="T38" fmla="*/ 245 w 2113"/>
                <a:gd name="T39" fmla="*/ 469 h 1463"/>
                <a:gd name="T40" fmla="*/ 165 w 2113"/>
                <a:gd name="T41" fmla="*/ 548 h 1463"/>
                <a:gd name="T42" fmla="*/ 62 w 2113"/>
                <a:gd name="T43" fmla="*/ 580 h 1463"/>
                <a:gd name="T44" fmla="*/ 0 w 2113"/>
                <a:gd name="T45" fmla="*/ 627 h 1463"/>
                <a:gd name="T46" fmla="*/ 47 w 2113"/>
                <a:gd name="T47" fmla="*/ 727 h 1463"/>
                <a:gd name="T48" fmla="*/ 124 w 2113"/>
                <a:gd name="T49" fmla="*/ 794 h 1463"/>
                <a:gd name="T50" fmla="*/ 187 w 2113"/>
                <a:gd name="T51" fmla="*/ 773 h 1463"/>
                <a:gd name="T52" fmla="*/ 175 w 2113"/>
                <a:gd name="T53" fmla="*/ 863 h 1463"/>
                <a:gd name="T54" fmla="*/ 178 w 2113"/>
                <a:gd name="T55" fmla="*/ 949 h 1463"/>
                <a:gd name="T56" fmla="*/ 243 w 2113"/>
                <a:gd name="T57" fmla="*/ 1005 h 1463"/>
                <a:gd name="T58" fmla="*/ 432 w 2113"/>
                <a:gd name="T59" fmla="*/ 1084 h 1463"/>
                <a:gd name="T60" fmla="*/ 509 w 2113"/>
                <a:gd name="T61" fmla="*/ 1102 h 1463"/>
                <a:gd name="T62" fmla="*/ 572 w 2113"/>
                <a:gd name="T63" fmla="*/ 1085 h 1463"/>
                <a:gd name="T64" fmla="*/ 656 w 2113"/>
                <a:gd name="T65" fmla="*/ 1063 h 1463"/>
                <a:gd name="T66" fmla="*/ 760 w 2113"/>
                <a:gd name="T67" fmla="*/ 1063 h 1463"/>
                <a:gd name="T68" fmla="*/ 817 w 2113"/>
                <a:gd name="T69" fmla="*/ 1100 h 1463"/>
                <a:gd name="T70" fmla="*/ 800 w 2113"/>
                <a:gd name="T71" fmla="*/ 1235 h 1463"/>
                <a:gd name="T72" fmla="*/ 856 w 2113"/>
                <a:gd name="T73" fmla="*/ 1309 h 1463"/>
                <a:gd name="T74" fmla="*/ 931 w 2113"/>
                <a:gd name="T75" fmla="*/ 1343 h 1463"/>
                <a:gd name="T76" fmla="*/ 988 w 2113"/>
                <a:gd name="T77" fmla="*/ 1286 h 1463"/>
                <a:gd name="T78" fmla="*/ 1099 w 2113"/>
                <a:gd name="T79" fmla="*/ 1279 h 1463"/>
                <a:gd name="T80" fmla="*/ 1172 w 2113"/>
                <a:gd name="T81" fmla="*/ 1327 h 1463"/>
                <a:gd name="T82" fmla="*/ 1229 w 2113"/>
                <a:gd name="T83" fmla="*/ 1373 h 1463"/>
                <a:gd name="T84" fmla="*/ 1390 w 2113"/>
                <a:gd name="T85" fmla="*/ 1289 h 1463"/>
                <a:gd name="T86" fmla="*/ 1513 w 2113"/>
                <a:gd name="T87" fmla="*/ 1223 h 1463"/>
                <a:gd name="T88" fmla="*/ 1574 w 2113"/>
                <a:gd name="T89" fmla="*/ 1151 h 1463"/>
                <a:gd name="T90" fmla="*/ 1633 w 2113"/>
                <a:gd name="T91" fmla="*/ 1077 h 1463"/>
                <a:gd name="T92" fmla="*/ 1647 w 2113"/>
                <a:gd name="T93" fmla="*/ 1009 h 1463"/>
                <a:gd name="T94" fmla="*/ 1629 w 2113"/>
                <a:gd name="T95" fmla="*/ 957 h 1463"/>
                <a:gd name="T96" fmla="*/ 1620 w 2113"/>
                <a:gd name="T97" fmla="*/ 906 h 1463"/>
                <a:gd name="T98" fmla="*/ 1576 w 2113"/>
                <a:gd name="T99" fmla="*/ 787 h 1463"/>
                <a:gd name="T100" fmla="*/ 1674 w 2113"/>
                <a:gd name="T101" fmla="*/ 732 h 1463"/>
                <a:gd name="T102" fmla="*/ 1550 w 2113"/>
                <a:gd name="T103" fmla="*/ 698 h 1463"/>
                <a:gd name="T104" fmla="*/ 1598 w 2113"/>
                <a:gd name="T105" fmla="*/ 601 h 1463"/>
                <a:gd name="T106" fmla="*/ 1653 w 2113"/>
                <a:gd name="T107" fmla="*/ 652 h 1463"/>
                <a:gd name="T108" fmla="*/ 1811 w 2113"/>
                <a:gd name="T109" fmla="*/ 561 h 1463"/>
                <a:gd name="T110" fmla="*/ 1893 w 2113"/>
                <a:gd name="T111" fmla="*/ 525 h 1463"/>
                <a:gd name="T112" fmla="*/ 1977 w 2113"/>
                <a:gd name="T113" fmla="*/ 493 h 1463"/>
                <a:gd name="T114" fmla="*/ 1986 w 2113"/>
                <a:gd name="T115" fmla="*/ 398 h 1463"/>
                <a:gd name="T116" fmla="*/ 2084 w 2113"/>
                <a:gd name="T117" fmla="*/ 335 h 1463"/>
                <a:gd name="T118" fmla="*/ 1611 w 2113"/>
                <a:gd name="T119" fmla="*/ 1306 h 1463"/>
                <a:gd name="T120" fmla="*/ 1186 w 2113"/>
                <a:gd name="T121" fmla="*/ 1435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3" h="1463">
                  <a:moveTo>
                    <a:pt x="2102" y="261"/>
                  </a:moveTo>
                  <a:cubicBezTo>
                    <a:pt x="2103" y="242"/>
                    <a:pt x="2081" y="249"/>
                    <a:pt x="2074" y="254"/>
                  </a:cubicBezTo>
                  <a:cubicBezTo>
                    <a:pt x="2066" y="259"/>
                    <a:pt x="2045" y="254"/>
                    <a:pt x="2039" y="266"/>
                  </a:cubicBezTo>
                  <a:cubicBezTo>
                    <a:pt x="2033" y="279"/>
                    <a:pt x="2023" y="272"/>
                    <a:pt x="2008" y="274"/>
                  </a:cubicBezTo>
                  <a:cubicBezTo>
                    <a:pt x="1994" y="276"/>
                    <a:pt x="1973" y="269"/>
                    <a:pt x="1974" y="260"/>
                  </a:cubicBezTo>
                  <a:cubicBezTo>
                    <a:pt x="1975" y="251"/>
                    <a:pt x="1965" y="241"/>
                    <a:pt x="1966" y="230"/>
                  </a:cubicBezTo>
                  <a:cubicBezTo>
                    <a:pt x="1967" y="219"/>
                    <a:pt x="1952" y="224"/>
                    <a:pt x="1941" y="213"/>
                  </a:cubicBezTo>
                  <a:cubicBezTo>
                    <a:pt x="1931" y="203"/>
                    <a:pt x="1910" y="196"/>
                    <a:pt x="1906" y="198"/>
                  </a:cubicBezTo>
                  <a:cubicBezTo>
                    <a:pt x="1902" y="200"/>
                    <a:pt x="1889" y="186"/>
                    <a:pt x="1872" y="185"/>
                  </a:cubicBezTo>
                  <a:cubicBezTo>
                    <a:pt x="1854" y="184"/>
                    <a:pt x="1856" y="173"/>
                    <a:pt x="1858" y="165"/>
                  </a:cubicBezTo>
                  <a:cubicBezTo>
                    <a:pt x="1860" y="158"/>
                    <a:pt x="1844" y="135"/>
                    <a:pt x="1841" y="123"/>
                  </a:cubicBezTo>
                  <a:cubicBezTo>
                    <a:pt x="1837" y="110"/>
                    <a:pt x="1825" y="108"/>
                    <a:pt x="1820" y="81"/>
                  </a:cubicBezTo>
                  <a:cubicBezTo>
                    <a:pt x="1815" y="54"/>
                    <a:pt x="1800" y="61"/>
                    <a:pt x="1803" y="49"/>
                  </a:cubicBezTo>
                  <a:cubicBezTo>
                    <a:pt x="1806" y="37"/>
                    <a:pt x="1785" y="30"/>
                    <a:pt x="1780" y="23"/>
                  </a:cubicBezTo>
                  <a:cubicBezTo>
                    <a:pt x="1775" y="16"/>
                    <a:pt x="1753" y="19"/>
                    <a:pt x="1738" y="10"/>
                  </a:cubicBezTo>
                  <a:cubicBezTo>
                    <a:pt x="1722" y="2"/>
                    <a:pt x="1713" y="8"/>
                    <a:pt x="1698" y="4"/>
                  </a:cubicBezTo>
                  <a:cubicBezTo>
                    <a:pt x="1684" y="0"/>
                    <a:pt x="1650" y="8"/>
                    <a:pt x="1646" y="8"/>
                  </a:cubicBezTo>
                  <a:cubicBezTo>
                    <a:pt x="1642" y="8"/>
                    <a:pt x="1616" y="3"/>
                    <a:pt x="1601" y="23"/>
                  </a:cubicBezTo>
                  <a:cubicBezTo>
                    <a:pt x="1587" y="43"/>
                    <a:pt x="1598" y="42"/>
                    <a:pt x="1605" y="42"/>
                  </a:cubicBezTo>
                  <a:cubicBezTo>
                    <a:pt x="1611" y="42"/>
                    <a:pt x="1614" y="60"/>
                    <a:pt x="1615" y="67"/>
                  </a:cubicBezTo>
                  <a:cubicBezTo>
                    <a:pt x="1616" y="73"/>
                    <a:pt x="1605" y="82"/>
                    <a:pt x="1599" y="84"/>
                  </a:cubicBezTo>
                  <a:cubicBezTo>
                    <a:pt x="1594" y="86"/>
                    <a:pt x="1580" y="109"/>
                    <a:pt x="1577" y="118"/>
                  </a:cubicBezTo>
                  <a:cubicBezTo>
                    <a:pt x="1575" y="126"/>
                    <a:pt x="1559" y="147"/>
                    <a:pt x="1561" y="154"/>
                  </a:cubicBezTo>
                  <a:cubicBezTo>
                    <a:pt x="1563" y="161"/>
                    <a:pt x="1553" y="169"/>
                    <a:pt x="1545" y="170"/>
                  </a:cubicBezTo>
                  <a:cubicBezTo>
                    <a:pt x="1538" y="171"/>
                    <a:pt x="1518" y="185"/>
                    <a:pt x="1512" y="187"/>
                  </a:cubicBezTo>
                  <a:cubicBezTo>
                    <a:pt x="1506" y="189"/>
                    <a:pt x="1481" y="185"/>
                    <a:pt x="1478" y="178"/>
                  </a:cubicBezTo>
                  <a:cubicBezTo>
                    <a:pt x="1477" y="176"/>
                    <a:pt x="1474" y="174"/>
                    <a:pt x="1470" y="172"/>
                  </a:cubicBezTo>
                  <a:cubicBezTo>
                    <a:pt x="1442" y="228"/>
                    <a:pt x="1442" y="228"/>
                    <a:pt x="1442" y="228"/>
                  </a:cubicBezTo>
                  <a:cubicBezTo>
                    <a:pt x="1439" y="246"/>
                    <a:pt x="1439" y="246"/>
                    <a:pt x="1439" y="246"/>
                  </a:cubicBezTo>
                  <a:cubicBezTo>
                    <a:pt x="1439" y="246"/>
                    <a:pt x="1421" y="251"/>
                    <a:pt x="1435" y="265"/>
                  </a:cubicBezTo>
                  <a:cubicBezTo>
                    <a:pt x="1448" y="278"/>
                    <a:pt x="1451" y="267"/>
                    <a:pt x="1471" y="267"/>
                  </a:cubicBezTo>
                  <a:cubicBezTo>
                    <a:pt x="1491" y="267"/>
                    <a:pt x="1501" y="283"/>
                    <a:pt x="1505" y="271"/>
                  </a:cubicBezTo>
                  <a:cubicBezTo>
                    <a:pt x="1510" y="260"/>
                    <a:pt x="1528" y="253"/>
                    <a:pt x="1539" y="267"/>
                  </a:cubicBezTo>
                  <a:cubicBezTo>
                    <a:pt x="1550" y="280"/>
                    <a:pt x="1587" y="303"/>
                    <a:pt x="1584" y="314"/>
                  </a:cubicBezTo>
                  <a:cubicBezTo>
                    <a:pt x="1582" y="326"/>
                    <a:pt x="1562" y="323"/>
                    <a:pt x="1548" y="319"/>
                  </a:cubicBezTo>
                  <a:cubicBezTo>
                    <a:pt x="1535" y="314"/>
                    <a:pt x="1516" y="328"/>
                    <a:pt x="1503" y="328"/>
                  </a:cubicBezTo>
                  <a:cubicBezTo>
                    <a:pt x="1489" y="328"/>
                    <a:pt x="1473" y="333"/>
                    <a:pt x="1460" y="346"/>
                  </a:cubicBezTo>
                  <a:cubicBezTo>
                    <a:pt x="1446" y="360"/>
                    <a:pt x="1448" y="373"/>
                    <a:pt x="1428" y="376"/>
                  </a:cubicBezTo>
                  <a:cubicBezTo>
                    <a:pt x="1408" y="378"/>
                    <a:pt x="1399" y="376"/>
                    <a:pt x="1376" y="391"/>
                  </a:cubicBezTo>
                  <a:cubicBezTo>
                    <a:pt x="1353" y="407"/>
                    <a:pt x="1328" y="401"/>
                    <a:pt x="1319" y="396"/>
                  </a:cubicBezTo>
                  <a:cubicBezTo>
                    <a:pt x="1310" y="391"/>
                    <a:pt x="1294" y="389"/>
                    <a:pt x="1285" y="405"/>
                  </a:cubicBezTo>
                  <a:cubicBezTo>
                    <a:pt x="1276" y="421"/>
                    <a:pt x="1297" y="428"/>
                    <a:pt x="1294" y="446"/>
                  </a:cubicBezTo>
                  <a:cubicBezTo>
                    <a:pt x="1292" y="464"/>
                    <a:pt x="1269" y="459"/>
                    <a:pt x="1251" y="480"/>
                  </a:cubicBezTo>
                  <a:cubicBezTo>
                    <a:pt x="1233" y="500"/>
                    <a:pt x="1204" y="509"/>
                    <a:pt x="1188" y="507"/>
                  </a:cubicBezTo>
                  <a:cubicBezTo>
                    <a:pt x="1172" y="505"/>
                    <a:pt x="1138" y="496"/>
                    <a:pt x="1109" y="509"/>
                  </a:cubicBezTo>
                  <a:cubicBezTo>
                    <a:pt x="1079" y="523"/>
                    <a:pt x="1059" y="543"/>
                    <a:pt x="1047" y="541"/>
                  </a:cubicBezTo>
                  <a:cubicBezTo>
                    <a:pt x="1036" y="539"/>
                    <a:pt x="1036" y="525"/>
                    <a:pt x="1020" y="527"/>
                  </a:cubicBezTo>
                  <a:cubicBezTo>
                    <a:pt x="1004" y="530"/>
                    <a:pt x="995" y="525"/>
                    <a:pt x="984" y="518"/>
                  </a:cubicBezTo>
                  <a:cubicBezTo>
                    <a:pt x="973" y="512"/>
                    <a:pt x="964" y="523"/>
                    <a:pt x="945" y="509"/>
                  </a:cubicBezTo>
                  <a:cubicBezTo>
                    <a:pt x="927" y="496"/>
                    <a:pt x="896" y="498"/>
                    <a:pt x="882" y="496"/>
                  </a:cubicBezTo>
                  <a:cubicBezTo>
                    <a:pt x="868" y="493"/>
                    <a:pt x="816" y="496"/>
                    <a:pt x="798" y="493"/>
                  </a:cubicBezTo>
                  <a:cubicBezTo>
                    <a:pt x="780" y="491"/>
                    <a:pt x="755" y="498"/>
                    <a:pt x="753" y="489"/>
                  </a:cubicBezTo>
                  <a:cubicBezTo>
                    <a:pt x="751" y="480"/>
                    <a:pt x="737" y="473"/>
                    <a:pt x="732" y="453"/>
                  </a:cubicBezTo>
                  <a:cubicBezTo>
                    <a:pt x="728" y="432"/>
                    <a:pt x="717" y="425"/>
                    <a:pt x="705" y="423"/>
                  </a:cubicBezTo>
                  <a:cubicBezTo>
                    <a:pt x="694" y="421"/>
                    <a:pt x="693" y="409"/>
                    <a:pt x="683" y="407"/>
                  </a:cubicBezTo>
                  <a:cubicBezTo>
                    <a:pt x="678" y="407"/>
                    <a:pt x="672" y="391"/>
                    <a:pt x="656" y="391"/>
                  </a:cubicBezTo>
                  <a:cubicBezTo>
                    <a:pt x="640" y="391"/>
                    <a:pt x="585" y="385"/>
                    <a:pt x="577" y="372"/>
                  </a:cubicBezTo>
                  <a:cubicBezTo>
                    <a:pt x="569" y="359"/>
                    <a:pt x="585" y="356"/>
                    <a:pt x="585" y="343"/>
                  </a:cubicBezTo>
                  <a:cubicBezTo>
                    <a:pt x="585" y="330"/>
                    <a:pt x="594" y="313"/>
                    <a:pt x="587" y="308"/>
                  </a:cubicBezTo>
                  <a:cubicBezTo>
                    <a:pt x="581" y="303"/>
                    <a:pt x="570" y="291"/>
                    <a:pt x="568" y="281"/>
                  </a:cubicBezTo>
                  <a:cubicBezTo>
                    <a:pt x="567" y="271"/>
                    <a:pt x="550" y="258"/>
                    <a:pt x="538" y="257"/>
                  </a:cubicBezTo>
                  <a:cubicBezTo>
                    <a:pt x="527" y="256"/>
                    <a:pt x="517" y="249"/>
                    <a:pt x="506" y="240"/>
                  </a:cubicBezTo>
                  <a:cubicBezTo>
                    <a:pt x="496" y="230"/>
                    <a:pt x="486" y="231"/>
                    <a:pt x="481" y="207"/>
                  </a:cubicBezTo>
                  <a:cubicBezTo>
                    <a:pt x="481" y="206"/>
                    <a:pt x="481" y="204"/>
                    <a:pt x="480" y="203"/>
                  </a:cubicBezTo>
                  <a:cubicBezTo>
                    <a:pt x="476" y="202"/>
                    <a:pt x="470" y="201"/>
                    <a:pt x="467" y="201"/>
                  </a:cubicBezTo>
                  <a:cubicBezTo>
                    <a:pt x="464" y="201"/>
                    <a:pt x="461" y="198"/>
                    <a:pt x="457" y="195"/>
                  </a:cubicBezTo>
                  <a:cubicBezTo>
                    <a:pt x="455" y="205"/>
                    <a:pt x="445" y="210"/>
                    <a:pt x="445" y="218"/>
                  </a:cubicBezTo>
                  <a:cubicBezTo>
                    <a:pt x="445" y="227"/>
                    <a:pt x="442" y="237"/>
                    <a:pt x="430" y="237"/>
                  </a:cubicBezTo>
                  <a:cubicBezTo>
                    <a:pt x="419" y="237"/>
                    <a:pt x="408" y="246"/>
                    <a:pt x="407" y="264"/>
                  </a:cubicBezTo>
                  <a:cubicBezTo>
                    <a:pt x="406" y="282"/>
                    <a:pt x="417" y="284"/>
                    <a:pt x="412" y="292"/>
                  </a:cubicBezTo>
                  <a:cubicBezTo>
                    <a:pt x="407" y="300"/>
                    <a:pt x="386" y="308"/>
                    <a:pt x="379" y="304"/>
                  </a:cubicBezTo>
                  <a:cubicBezTo>
                    <a:pt x="372" y="301"/>
                    <a:pt x="358" y="303"/>
                    <a:pt x="347" y="301"/>
                  </a:cubicBezTo>
                  <a:cubicBezTo>
                    <a:pt x="335" y="300"/>
                    <a:pt x="327" y="286"/>
                    <a:pt x="323" y="301"/>
                  </a:cubicBezTo>
                  <a:cubicBezTo>
                    <a:pt x="319" y="317"/>
                    <a:pt x="296" y="364"/>
                    <a:pt x="301" y="369"/>
                  </a:cubicBezTo>
                  <a:cubicBezTo>
                    <a:pt x="307" y="374"/>
                    <a:pt x="311" y="386"/>
                    <a:pt x="301" y="386"/>
                  </a:cubicBezTo>
                  <a:cubicBezTo>
                    <a:pt x="291" y="386"/>
                    <a:pt x="281" y="384"/>
                    <a:pt x="276" y="379"/>
                  </a:cubicBezTo>
                  <a:cubicBezTo>
                    <a:pt x="271" y="374"/>
                    <a:pt x="255" y="386"/>
                    <a:pt x="243" y="386"/>
                  </a:cubicBezTo>
                  <a:cubicBezTo>
                    <a:pt x="238" y="385"/>
                    <a:pt x="215" y="396"/>
                    <a:pt x="223" y="399"/>
                  </a:cubicBezTo>
                  <a:cubicBezTo>
                    <a:pt x="231" y="403"/>
                    <a:pt x="231" y="422"/>
                    <a:pt x="231" y="430"/>
                  </a:cubicBezTo>
                  <a:cubicBezTo>
                    <a:pt x="231" y="438"/>
                    <a:pt x="248" y="461"/>
                    <a:pt x="245" y="469"/>
                  </a:cubicBezTo>
                  <a:cubicBezTo>
                    <a:pt x="242" y="477"/>
                    <a:pt x="226" y="485"/>
                    <a:pt x="226" y="495"/>
                  </a:cubicBezTo>
                  <a:cubicBezTo>
                    <a:pt x="226" y="506"/>
                    <a:pt x="229" y="515"/>
                    <a:pt x="224" y="517"/>
                  </a:cubicBezTo>
                  <a:cubicBezTo>
                    <a:pt x="218" y="520"/>
                    <a:pt x="201" y="527"/>
                    <a:pt x="192" y="533"/>
                  </a:cubicBezTo>
                  <a:cubicBezTo>
                    <a:pt x="184" y="539"/>
                    <a:pt x="170" y="539"/>
                    <a:pt x="165" y="548"/>
                  </a:cubicBezTo>
                  <a:cubicBezTo>
                    <a:pt x="160" y="558"/>
                    <a:pt x="153" y="566"/>
                    <a:pt x="137" y="564"/>
                  </a:cubicBezTo>
                  <a:cubicBezTo>
                    <a:pt x="123" y="562"/>
                    <a:pt x="116" y="560"/>
                    <a:pt x="105" y="573"/>
                  </a:cubicBezTo>
                  <a:cubicBezTo>
                    <a:pt x="94" y="587"/>
                    <a:pt x="92" y="581"/>
                    <a:pt x="84" y="587"/>
                  </a:cubicBezTo>
                  <a:cubicBezTo>
                    <a:pt x="76" y="594"/>
                    <a:pt x="68" y="583"/>
                    <a:pt x="62" y="580"/>
                  </a:cubicBezTo>
                  <a:cubicBezTo>
                    <a:pt x="56" y="578"/>
                    <a:pt x="47" y="587"/>
                    <a:pt x="41" y="587"/>
                  </a:cubicBezTo>
                  <a:cubicBezTo>
                    <a:pt x="35" y="587"/>
                    <a:pt x="29" y="598"/>
                    <a:pt x="22" y="600"/>
                  </a:cubicBezTo>
                  <a:cubicBezTo>
                    <a:pt x="14" y="602"/>
                    <a:pt x="6" y="600"/>
                    <a:pt x="6" y="609"/>
                  </a:cubicBezTo>
                  <a:cubicBezTo>
                    <a:pt x="6" y="615"/>
                    <a:pt x="4" y="622"/>
                    <a:pt x="0" y="627"/>
                  </a:cubicBezTo>
                  <a:cubicBezTo>
                    <a:pt x="0" y="627"/>
                    <a:pt x="0" y="627"/>
                    <a:pt x="0" y="627"/>
                  </a:cubicBezTo>
                  <a:cubicBezTo>
                    <a:pt x="6" y="657"/>
                    <a:pt x="6" y="657"/>
                    <a:pt x="6" y="657"/>
                  </a:cubicBezTo>
                  <a:cubicBezTo>
                    <a:pt x="6" y="657"/>
                    <a:pt x="39" y="668"/>
                    <a:pt x="41" y="679"/>
                  </a:cubicBezTo>
                  <a:cubicBezTo>
                    <a:pt x="42" y="691"/>
                    <a:pt x="47" y="727"/>
                    <a:pt x="47" y="727"/>
                  </a:cubicBezTo>
                  <a:cubicBezTo>
                    <a:pt x="47" y="727"/>
                    <a:pt x="47" y="727"/>
                    <a:pt x="46" y="727"/>
                  </a:cubicBezTo>
                  <a:cubicBezTo>
                    <a:pt x="60" y="737"/>
                    <a:pt x="79" y="749"/>
                    <a:pt x="79" y="753"/>
                  </a:cubicBezTo>
                  <a:cubicBezTo>
                    <a:pt x="79" y="757"/>
                    <a:pt x="80" y="772"/>
                    <a:pt x="96" y="779"/>
                  </a:cubicBezTo>
                  <a:cubicBezTo>
                    <a:pt x="107" y="784"/>
                    <a:pt x="117" y="790"/>
                    <a:pt x="124" y="794"/>
                  </a:cubicBezTo>
                  <a:cubicBezTo>
                    <a:pt x="125" y="792"/>
                    <a:pt x="125" y="791"/>
                    <a:pt x="125" y="791"/>
                  </a:cubicBezTo>
                  <a:cubicBezTo>
                    <a:pt x="139" y="789"/>
                    <a:pt x="139" y="789"/>
                    <a:pt x="139" y="789"/>
                  </a:cubicBezTo>
                  <a:cubicBezTo>
                    <a:pt x="139" y="789"/>
                    <a:pt x="143" y="792"/>
                    <a:pt x="147" y="796"/>
                  </a:cubicBezTo>
                  <a:cubicBezTo>
                    <a:pt x="150" y="785"/>
                    <a:pt x="174" y="772"/>
                    <a:pt x="187" y="773"/>
                  </a:cubicBezTo>
                  <a:cubicBezTo>
                    <a:pt x="200" y="774"/>
                    <a:pt x="231" y="798"/>
                    <a:pt x="227" y="807"/>
                  </a:cubicBezTo>
                  <a:cubicBezTo>
                    <a:pt x="224" y="815"/>
                    <a:pt x="203" y="846"/>
                    <a:pt x="192" y="849"/>
                  </a:cubicBezTo>
                  <a:cubicBezTo>
                    <a:pt x="189" y="850"/>
                    <a:pt x="183" y="850"/>
                    <a:pt x="177" y="850"/>
                  </a:cubicBezTo>
                  <a:cubicBezTo>
                    <a:pt x="176" y="855"/>
                    <a:pt x="175" y="860"/>
                    <a:pt x="175" y="863"/>
                  </a:cubicBezTo>
                  <a:cubicBezTo>
                    <a:pt x="175" y="870"/>
                    <a:pt x="188" y="881"/>
                    <a:pt x="195" y="893"/>
                  </a:cubicBezTo>
                  <a:cubicBezTo>
                    <a:pt x="202" y="906"/>
                    <a:pt x="184" y="914"/>
                    <a:pt x="174" y="906"/>
                  </a:cubicBezTo>
                  <a:cubicBezTo>
                    <a:pt x="164" y="898"/>
                    <a:pt x="160" y="914"/>
                    <a:pt x="166" y="921"/>
                  </a:cubicBezTo>
                  <a:cubicBezTo>
                    <a:pt x="171" y="928"/>
                    <a:pt x="168" y="948"/>
                    <a:pt x="178" y="949"/>
                  </a:cubicBezTo>
                  <a:cubicBezTo>
                    <a:pt x="188" y="950"/>
                    <a:pt x="196" y="970"/>
                    <a:pt x="207" y="970"/>
                  </a:cubicBezTo>
                  <a:cubicBezTo>
                    <a:pt x="218" y="970"/>
                    <a:pt x="228" y="988"/>
                    <a:pt x="228" y="988"/>
                  </a:cubicBezTo>
                  <a:cubicBezTo>
                    <a:pt x="228" y="988"/>
                    <a:pt x="243" y="998"/>
                    <a:pt x="243" y="1003"/>
                  </a:cubicBezTo>
                  <a:cubicBezTo>
                    <a:pt x="243" y="1004"/>
                    <a:pt x="243" y="1004"/>
                    <a:pt x="243" y="1005"/>
                  </a:cubicBezTo>
                  <a:cubicBezTo>
                    <a:pt x="255" y="1004"/>
                    <a:pt x="263" y="1004"/>
                    <a:pt x="264" y="999"/>
                  </a:cubicBezTo>
                  <a:cubicBezTo>
                    <a:pt x="266" y="993"/>
                    <a:pt x="281" y="993"/>
                    <a:pt x="292" y="1004"/>
                  </a:cubicBezTo>
                  <a:cubicBezTo>
                    <a:pt x="303" y="1015"/>
                    <a:pt x="348" y="1043"/>
                    <a:pt x="364" y="1056"/>
                  </a:cubicBezTo>
                  <a:cubicBezTo>
                    <a:pt x="380" y="1069"/>
                    <a:pt x="419" y="1084"/>
                    <a:pt x="432" y="1084"/>
                  </a:cubicBezTo>
                  <a:cubicBezTo>
                    <a:pt x="445" y="1083"/>
                    <a:pt x="458" y="1093"/>
                    <a:pt x="478" y="1092"/>
                  </a:cubicBezTo>
                  <a:cubicBezTo>
                    <a:pt x="481" y="1092"/>
                    <a:pt x="484" y="1092"/>
                    <a:pt x="486" y="1092"/>
                  </a:cubicBezTo>
                  <a:cubicBezTo>
                    <a:pt x="489" y="1089"/>
                    <a:pt x="494" y="1089"/>
                    <a:pt x="497" y="1084"/>
                  </a:cubicBezTo>
                  <a:cubicBezTo>
                    <a:pt x="503" y="1075"/>
                    <a:pt x="511" y="1091"/>
                    <a:pt x="509" y="1102"/>
                  </a:cubicBezTo>
                  <a:cubicBezTo>
                    <a:pt x="507" y="1107"/>
                    <a:pt x="508" y="1113"/>
                    <a:pt x="511" y="1117"/>
                  </a:cubicBezTo>
                  <a:cubicBezTo>
                    <a:pt x="513" y="1113"/>
                    <a:pt x="516" y="1108"/>
                    <a:pt x="518" y="1102"/>
                  </a:cubicBezTo>
                  <a:cubicBezTo>
                    <a:pt x="525" y="1085"/>
                    <a:pt x="536" y="1086"/>
                    <a:pt x="543" y="1080"/>
                  </a:cubicBezTo>
                  <a:cubicBezTo>
                    <a:pt x="550" y="1075"/>
                    <a:pt x="557" y="1077"/>
                    <a:pt x="572" y="1085"/>
                  </a:cubicBezTo>
                  <a:cubicBezTo>
                    <a:pt x="586" y="1092"/>
                    <a:pt x="592" y="1077"/>
                    <a:pt x="613" y="1096"/>
                  </a:cubicBezTo>
                  <a:cubicBezTo>
                    <a:pt x="617" y="1094"/>
                    <a:pt x="623" y="1092"/>
                    <a:pt x="625" y="1092"/>
                  </a:cubicBezTo>
                  <a:cubicBezTo>
                    <a:pt x="629" y="1092"/>
                    <a:pt x="635" y="1084"/>
                    <a:pt x="642" y="1077"/>
                  </a:cubicBezTo>
                  <a:cubicBezTo>
                    <a:pt x="649" y="1070"/>
                    <a:pt x="647" y="1061"/>
                    <a:pt x="656" y="1063"/>
                  </a:cubicBezTo>
                  <a:cubicBezTo>
                    <a:pt x="664" y="1064"/>
                    <a:pt x="668" y="1053"/>
                    <a:pt x="686" y="1043"/>
                  </a:cubicBezTo>
                  <a:cubicBezTo>
                    <a:pt x="704" y="1034"/>
                    <a:pt x="720" y="1049"/>
                    <a:pt x="728" y="1042"/>
                  </a:cubicBezTo>
                  <a:cubicBezTo>
                    <a:pt x="736" y="1035"/>
                    <a:pt x="746" y="1032"/>
                    <a:pt x="746" y="1039"/>
                  </a:cubicBezTo>
                  <a:cubicBezTo>
                    <a:pt x="746" y="1046"/>
                    <a:pt x="757" y="1054"/>
                    <a:pt x="760" y="1063"/>
                  </a:cubicBezTo>
                  <a:cubicBezTo>
                    <a:pt x="762" y="1070"/>
                    <a:pt x="777" y="1073"/>
                    <a:pt x="780" y="1074"/>
                  </a:cubicBezTo>
                  <a:cubicBezTo>
                    <a:pt x="783" y="1072"/>
                    <a:pt x="785" y="1071"/>
                    <a:pt x="786" y="1070"/>
                  </a:cubicBezTo>
                  <a:cubicBezTo>
                    <a:pt x="795" y="1064"/>
                    <a:pt x="809" y="1071"/>
                    <a:pt x="809" y="1080"/>
                  </a:cubicBezTo>
                  <a:cubicBezTo>
                    <a:pt x="809" y="1090"/>
                    <a:pt x="810" y="1100"/>
                    <a:pt x="817" y="1100"/>
                  </a:cubicBezTo>
                  <a:cubicBezTo>
                    <a:pt x="824" y="1100"/>
                    <a:pt x="831" y="1100"/>
                    <a:pt x="831" y="1117"/>
                  </a:cubicBezTo>
                  <a:cubicBezTo>
                    <a:pt x="831" y="1134"/>
                    <a:pt x="837" y="1154"/>
                    <a:pt x="823" y="1169"/>
                  </a:cubicBezTo>
                  <a:cubicBezTo>
                    <a:pt x="808" y="1183"/>
                    <a:pt x="791" y="1210"/>
                    <a:pt x="794" y="1218"/>
                  </a:cubicBezTo>
                  <a:cubicBezTo>
                    <a:pt x="797" y="1225"/>
                    <a:pt x="789" y="1240"/>
                    <a:pt x="800" y="1235"/>
                  </a:cubicBezTo>
                  <a:cubicBezTo>
                    <a:pt x="811" y="1229"/>
                    <a:pt x="836" y="1235"/>
                    <a:pt x="832" y="1241"/>
                  </a:cubicBezTo>
                  <a:cubicBezTo>
                    <a:pt x="828" y="1247"/>
                    <a:pt x="833" y="1269"/>
                    <a:pt x="843" y="1270"/>
                  </a:cubicBezTo>
                  <a:cubicBezTo>
                    <a:pt x="853" y="1271"/>
                    <a:pt x="859" y="1276"/>
                    <a:pt x="856" y="1286"/>
                  </a:cubicBezTo>
                  <a:cubicBezTo>
                    <a:pt x="853" y="1295"/>
                    <a:pt x="848" y="1309"/>
                    <a:pt x="856" y="1309"/>
                  </a:cubicBezTo>
                  <a:cubicBezTo>
                    <a:pt x="865" y="1309"/>
                    <a:pt x="877" y="1309"/>
                    <a:pt x="876" y="1318"/>
                  </a:cubicBezTo>
                  <a:cubicBezTo>
                    <a:pt x="874" y="1328"/>
                    <a:pt x="882" y="1336"/>
                    <a:pt x="898" y="1330"/>
                  </a:cubicBezTo>
                  <a:cubicBezTo>
                    <a:pt x="907" y="1326"/>
                    <a:pt x="911" y="1323"/>
                    <a:pt x="913" y="1327"/>
                  </a:cubicBezTo>
                  <a:cubicBezTo>
                    <a:pt x="920" y="1327"/>
                    <a:pt x="920" y="1341"/>
                    <a:pt x="931" y="1343"/>
                  </a:cubicBezTo>
                  <a:cubicBezTo>
                    <a:pt x="942" y="1346"/>
                    <a:pt x="936" y="1320"/>
                    <a:pt x="932" y="1316"/>
                  </a:cubicBezTo>
                  <a:cubicBezTo>
                    <a:pt x="928" y="1311"/>
                    <a:pt x="933" y="1293"/>
                    <a:pt x="938" y="1297"/>
                  </a:cubicBezTo>
                  <a:cubicBezTo>
                    <a:pt x="942" y="1302"/>
                    <a:pt x="954" y="1297"/>
                    <a:pt x="961" y="1289"/>
                  </a:cubicBezTo>
                  <a:cubicBezTo>
                    <a:pt x="968" y="1281"/>
                    <a:pt x="982" y="1296"/>
                    <a:pt x="988" y="1286"/>
                  </a:cubicBezTo>
                  <a:cubicBezTo>
                    <a:pt x="993" y="1277"/>
                    <a:pt x="1006" y="1293"/>
                    <a:pt x="1018" y="1286"/>
                  </a:cubicBezTo>
                  <a:cubicBezTo>
                    <a:pt x="1031" y="1279"/>
                    <a:pt x="1036" y="1292"/>
                    <a:pt x="1042" y="1282"/>
                  </a:cubicBezTo>
                  <a:cubicBezTo>
                    <a:pt x="1047" y="1272"/>
                    <a:pt x="1065" y="1260"/>
                    <a:pt x="1070" y="1264"/>
                  </a:cubicBezTo>
                  <a:cubicBezTo>
                    <a:pt x="1074" y="1268"/>
                    <a:pt x="1077" y="1277"/>
                    <a:pt x="1099" y="1279"/>
                  </a:cubicBezTo>
                  <a:cubicBezTo>
                    <a:pt x="1121" y="1282"/>
                    <a:pt x="1108" y="1293"/>
                    <a:pt x="1108" y="1300"/>
                  </a:cubicBezTo>
                  <a:cubicBezTo>
                    <a:pt x="1108" y="1307"/>
                    <a:pt x="1133" y="1325"/>
                    <a:pt x="1143" y="1327"/>
                  </a:cubicBezTo>
                  <a:cubicBezTo>
                    <a:pt x="1145" y="1327"/>
                    <a:pt x="1147" y="1329"/>
                    <a:pt x="1150" y="1332"/>
                  </a:cubicBezTo>
                  <a:cubicBezTo>
                    <a:pt x="1157" y="1329"/>
                    <a:pt x="1169" y="1335"/>
                    <a:pt x="1172" y="1327"/>
                  </a:cubicBezTo>
                  <a:cubicBezTo>
                    <a:pt x="1175" y="1317"/>
                    <a:pt x="1186" y="1320"/>
                    <a:pt x="1191" y="1328"/>
                  </a:cubicBezTo>
                  <a:cubicBezTo>
                    <a:pt x="1196" y="1335"/>
                    <a:pt x="1201" y="1337"/>
                    <a:pt x="1211" y="1328"/>
                  </a:cubicBezTo>
                  <a:cubicBezTo>
                    <a:pt x="1222" y="1318"/>
                    <a:pt x="1227" y="1337"/>
                    <a:pt x="1221" y="1342"/>
                  </a:cubicBezTo>
                  <a:cubicBezTo>
                    <a:pt x="1214" y="1347"/>
                    <a:pt x="1219" y="1364"/>
                    <a:pt x="1229" y="1373"/>
                  </a:cubicBezTo>
                  <a:cubicBezTo>
                    <a:pt x="1238" y="1382"/>
                    <a:pt x="1240" y="1367"/>
                    <a:pt x="1238" y="1358"/>
                  </a:cubicBezTo>
                  <a:cubicBezTo>
                    <a:pt x="1236" y="1348"/>
                    <a:pt x="1255" y="1339"/>
                    <a:pt x="1287" y="1328"/>
                  </a:cubicBezTo>
                  <a:cubicBezTo>
                    <a:pt x="1320" y="1317"/>
                    <a:pt x="1355" y="1293"/>
                    <a:pt x="1356" y="1288"/>
                  </a:cubicBezTo>
                  <a:cubicBezTo>
                    <a:pt x="1356" y="1283"/>
                    <a:pt x="1379" y="1298"/>
                    <a:pt x="1390" y="1289"/>
                  </a:cubicBezTo>
                  <a:cubicBezTo>
                    <a:pt x="1401" y="1281"/>
                    <a:pt x="1441" y="1280"/>
                    <a:pt x="1451" y="1279"/>
                  </a:cubicBezTo>
                  <a:cubicBezTo>
                    <a:pt x="1462" y="1279"/>
                    <a:pt x="1461" y="1270"/>
                    <a:pt x="1472" y="1261"/>
                  </a:cubicBezTo>
                  <a:cubicBezTo>
                    <a:pt x="1483" y="1252"/>
                    <a:pt x="1480" y="1248"/>
                    <a:pt x="1493" y="1244"/>
                  </a:cubicBezTo>
                  <a:cubicBezTo>
                    <a:pt x="1505" y="1241"/>
                    <a:pt x="1513" y="1229"/>
                    <a:pt x="1513" y="1223"/>
                  </a:cubicBezTo>
                  <a:cubicBezTo>
                    <a:pt x="1513" y="1217"/>
                    <a:pt x="1536" y="1215"/>
                    <a:pt x="1537" y="1208"/>
                  </a:cubicBezTo>
                  <a:cubicBezTo>
                    <a:pt x="1537" y="1201"/>
                    <a:pt x="1555" y="1199"/>
                    <a:pt x="1555" y="1191"/>
                  </a:cubicBezTo>
                  <a:cubicBezTo>
                    <a:pt x="1555" y="1183"/>
                    <a:pt x="1565" y="1184"/>
                    <a:pt x="1570" y="1178"/>
                  </a:cubicBezTo>
                  <a:cubicBezTo>
                    <a:pt x="1574" y="1172"/>
                    <a:pt x="1566" y="1153"/>
                    <a:pt x="1574" y="1151"/>
                  </a:cubicBezTo>
                  <a:cubicBezTo>
                    <a:pt x="1583" y="1148"/>
                    <a:pt x="1571" y="1138"/>
                    <a:pt x="1570" y="1134"/>
                  </a:cubicBezTo>
                  <a:cubicBezTo>
                    <a:pt x="1568" y="1129"/>
                    <a:pt x="1585" y="1128"/>
                    <a:pt x="1594" y="1122"/>
                  </a:cubicBezTo>
                  <a:cubicBezTo>
                    <a:pt x="1603" y="1117"/>
                    <a:pt x="1609" y="1108"/>
                    <a:pt x="1610" y="1098"/>
                  </a:cubicBezTo>
                  <a:cubicBezTo>
                    <a:pt x="1612" y="1088"/>
                    <a:pt x="1626" y="1079"/>
                    <a:pt x="1633" y="1077"/>
                  </a:cubicBezTo>
                  <a:cubicBezTo>
                    <a:pt x="1640" y="1074"/>
                    <a:pt x="1642" y="1060"/>
                    <a:pt x="1640" y="1048"/>
                  </a:cubicBezTo>
                  <a:cubicBezTo>
                    <a:pt x="1638" y="1036"/>
                    <a:pt x="1652" y="1039"/>
                    <a:pt x="1646" y="1034"/>
                  </a:cubicBezTo>
                  <a:cubicBezTo>
                    <a:pt x="1640" y="1030"/>
                    <a:pt x="1649" y="1017"/>
                    <a:pt x="1661" y="1013"/>
                  </a:cubicBezTo>
                  <a:cubicBezTo>
                    <a:pt x="1674" y="1009"/>
                    <a:pt x="1653" y="1004"/>
                    <a:pt x="1647" y="1009"/>
                  </a:cubicBezTo>
                  <a:cubicBezTo>
                    <a:pt x="1640" y="1014"/>
                    <a:pt x="1633" y="994"/>
                    <a:pt x="1626" y="1002"/>
                  </a:cubicBezTo>
                  <a:cubicBezTo>
                    <a:pt x="1620" y="1009"/>
                    <a:pt x="1602" y="997"/>
                    <a:pt x="1614" y="994"/>
                  </a:cubicBezTo>
                  <a:cubicBezTo>
                    <a:pt x="1625" y="992"/>
                    <a:pt x="1643" y="979"/>
                    <a:pt x="1651" y="976"/>
                  </a:cubicBezTo>
                  <a:cubicBezTo>
                    <a:pt x="1659" y="974"/>
                    <a:pt x="1639" y="956"/>
                    <a:pt x="1629" y="957"/>
                  </a:cubicBezTo>
                  <a:cubicBezTo>
                    <a:pt x="1620" y="957"/>
                    <a:pt x="1609" y="934"/>
                    <a:pt x="1598" y="934"/>
                  </a:cubicBezTo>
                  <a:cubicBezTo>
                    <a:pt x="1588" y="934"/>
                    <a:pt x="1606" y="927"/>
                    <a:pt x="1618" y="933"/>
                  </a:cubicBezTo>
                  <a:cubicBezTo>
                    <a:pt x="1630" y="939"/>
                    <a:pt x="1644" y="944"/>
                    <a:pt x="1649" y="939"/>
                  </a:cubicBezTo>
                  <a:cubicBezTo>
                    <a:pt x="1654" y="934"/>
                    <a:pt x="1629" y="913"/>
                    <a:pt x="1620" y="906"/>
                  </a:cubicBezTo>
                  <a:cubicBezTo>
                    <a:pt x="1610" y="899"/>
                    <a:pt x="1619" y="889"/>
                    <a:pt x="1613" y="885"/>
                  </a:cubicBezTo>
                  <a:cubicBezTo>
                    <a:pt x="1608" y="880"/>
                    <a:pt x="1595" y="854"/>
                    <a:pt x="1591" y="842"/>
                  </a:cubicBezTo>
                  <a:cubicBezTo>
                    <a:pt x="1587" y="830"/>
                    <a:pt x="1565" y="828"/>
                    <a:pt x="1560" y="820"/>
                  </a:cubicBezTo>
                  <a:cubicBezTo>
                    <a:pt x="1555" y="812"/>
                    <a:pt x="1560" y="794"/>
                    <a:pt x="1576" y="787"/>
                  </a:cubicBezTo>
                  <a:cubicBezTo>
                    <a:pt x="1593" y="781"/>
                    <a:pt x="1586" y="767"/>
                    <a:pt x="1593" y="769"/>
                  </a:cubicBezTo>
                  <a:cubicBezTo>
                    <a:pt x="1600" y="770"/>
                    <a:pt x="1607" y="767"/>
                    <a:pt x="1612" y="755"/>
                  </a:cubicBezTo>
                  <a:cubicBezTo>
                    <a:pt x="1618" y="743"/>
                    <a:pt x="1628" y="750"/>
                    <a:pt x="1634" y="744"/>
                  </a:cubicBezTo>
                  <a:cubicBezTo>
                    <a:pt x="1639" y="738"/>
                    <a:pt x="1665" y="739"/>
                    <a:pt x="1674" y="732"/>
                  </a:cubicBezTo>
                  <a:cubicBezTo>
                    <a:pt x="1683" y="726"/>
                    <a:pt x="1665" y="707"/>
                    <a:pt x="1653" y="710"/>
                  </a:cubicBezTo>
                  <a:cubicBezTo>
                    <a:pt x="1641" y="713"/>
                    <a:pt x="1627" y="708"/>
                    <a:pt x="1619" y="696"/>
                  </a:cubicBezTo>
                  <a:cubicBezTo>
                    <a:pt x="1611" y="683"/>
                    <a:pt x="1589" y="719"/>
                    <a:pt x="1572" y="727"/>
                  </a:cubicBezTo>
                  <a:cubicBezTo>
                    <a:pt x="1556" y="734"/>
                    <a:pt x="1545" y="713"/>
                    <a:pt x="1550" y="698"/>
                  </a:cubicBezTo>
                  <a:cubicBezTo>
                    <a:pt x="1556" y="684"/>
                    <a:pt x="1537" y="685"/>
                    <a:pt x="1514" y="686"/>
                  </a:cubicBezTo>
                  <a:cubicBezTo>
                    <a:pt x="1491" y="687"/>
                    <a:pt x="1499" y="644"/>
                    <a:pt x="1514" y="642"/>
                  </a:cubicBezTo>
                  <a:cubicBezTo>
                    <a:pt x="1528" y="640"/>
                    <a:pt x="1548" y="655"/>
                    <a:pt x="1557" y="629"/>
                  </a:cubicBezTo>
                  <a:cubicBezTo>
                    <a:pt x="1566" y="603"/>
                    <a:pt x="1578" y="624"/>
                    <a:pt x="1598" y="601"/>
                  </a:cubicBezTo>
                  <a:cubicBezTo>
                    <a:pt x="1618" y="578"/>
                    <a:pt x="1641" y="564"/>
                    <a:pt x="1658" y="577"/>
                  </a:cubicBezTo>
                  <a:cubicBezTo>
                    <a:pt x="1675" y="591"/>
                    <a:pt x="1640" y="612"/>
                    <a:pt x="1634" y="625"/>
                  </a:cubicBezTo>
                  <a:cubicBezTo>
                    <a:pt x="1628" y="638"/>
                    <a:pt x="1639" y="642"/>
                    <a:pt x="1629" y="652"/>
                  </a:cubicBezTo>
                  <a:cubicBezTo>
                    <a:pt x="1619" y="662"/>
                    <a:pt x="1633" y="665"/>
                    <a:pt x="1653" y="652"/>
                  </a:cubicBezTo>
                  <a:cubicBezTo>
                    <a:pt x="1674" y="639"/>
                    <a:pt x="1699" y="623"/>
                    <a:pt x="1718" y="615"/>
                  </a:cubicBezTo>
                  <a:cubicBezTo>
                    <a:pt x="1724" y="613"/>
                    <a:pt x="1729" y="613"/>
                    <a:pt x="1735" y="613"/>
                  </a:cubicBezTo>
                  <a:cubicBezTo>
                    <a:pt x="1738" y="606"/>
                    <a:pt x="1741" y="600"/>
                    <a:pt x="1745" y="598"/>
                  </a:cubicBezTo>
                  <a:cubicBezTo>
                    <a:pt x="1759" y="591"/>
                    <a:pt x="1804" y="570"/>
                    <a:pt x="1811" y="561"/>
                  </a:cubicBezTo>
                  <a:cubicBezTo>
                    <a:pt x="1818" y="552"/>
                    <a:pt x="1825" y="537"/>
                    <a:pt x="1834" y="537"/>
                  </a:cubicBezTo>
                  <a:cubicBezTo>
                    <a:pt x="1843" y="537"/>
                    <a:pt x="1843" y="546"/>
                    <a:pt x="1856" y="546"/>
                  </a:cubicBezTo>
                  <a:cubicBezTo>
                    <a:pt x="1870" y="546"/>
                    <a:pt x="1886" y="550"/>
                    <a:pt x="1879" y="539"/>
                  </a:cubicBezTo>
                  <a:cubicBezTo>
                    <a:pt x="1872" y="527"/>
                    <a:pt x="1877" y="527"/>
                    <a:pt x="1893" y="525"/>
                  </a:cubicBezTo>
                  <a:cubicBezTo>
                    <a:pt x="1908" y="523"/>
                    <a:pt x="1906" y="507"/>
                    <a:pt x="1917" y="507"/>
                  </a:cubicBezTo>
                  <a:cubicBezTo>
                    <a:pt x="1929" y="507"/>
                    <a:pt x="1927" y="480"/>
                    <a:pt x="1938" y="480"/>
                  </a:cubicBezTo>
                  <a:cubicBezTo>
                    <a:pt x="1949" y="480"/>
                    <a:pt x="1954" y="496"/>
                    <a:pt x="1967" y="491"/>
                  </a:cubicBezTo>
                  <a:cubicBezTo>
                    <a:pt x="1970" y="490"/>
                    <a:pt x="1973" y="491"/>
                    <a:pt x="1977" y="493"/>
                  </a:cubicBezTo>
                  <a:cubicBezTo>
                    <a:pt x="1980" y="490"/>
                    <a:pt x="1983" y="488"/>
                    <a:pt x="1986" y="486"/>
                  </a:cubicBezTo>
                  <a:cubicBezTo>
                    <a:pt x="1984" y="472"/>
                    <a:pt x="1986" y="459"/>
                    <a:pt x="1983" y="452"/>
                  </a:cubicBezTo>
                  <a:cubicBezTo>
                    <a:pt x="1978" y="440"/>
                    <a:pt x="1983" y="431"/>
                    <a:pt x="1981" y="423"/>
                  </a:cubicBezTo>
                  <a:cubicBezTo>
                    <a:pt x="1979" y="416"/>
                    <a:pt x="1978" y="398"/>
                    <a:pt x="1986" y="398"/>
                  </a:cubicBezTo>
                  <a:cubicBezTo>
                    <a:pt x="1995" y="398"/>
                    <a:pt x="2005" y="378"/>
                    <a:pt x="2015" y="385"/>
                  </a:cubicBezTo>
                  <a:cubicBezTo>
                    <a:pt x="2026" y="392"/>
                    <a:pt x="2046" y="394"/>
                    <a:pt x="2046" y="385"/>
                  </a:cubicBezTo>
                  <a:cubicBezTo>
                    <a:pt x="2046" y="376"/>
                    <a:pt x="2061" y="374"/>
                    <a:pt x="2063" y="362"/>
                  </a:cubicBezTo>
                  <a:cubicBezTo>
                    <a:pt x="2065" y="350"/>
                    <a:pt x="2081" y="346"/>
                    <a:pt x="2084" y="335"/>
                  </a:cubicBezTo>
                  <a:cubicBezTo>
                    <a:pt x="2087" y="324"/>
                    <a:pt x="2092" y="296"/>
                    <a:pt x="2103" y="290"/>
                  </a:cubicBezTo>
                  <a:cubicBezTo>
                    <a:pt x="2113" y="284"/>
                    <a:pt x="2101" y="280"/>
                    <a:pt x="2102" y="261"/>
                  </a:cubicBezTo>
                  <a:close/>
                  <a:moveTo>
                    <a:pt x="1592" y="1246"/>
                  </a:moveTo>
                  <a:cubicBezTo>
                    <a:pt x="1581" y="1288"/>
                    <a:pt x="1607" y="1309"/>
                    <a:pt x="1611" y="1306"/>
                  </a:cubicBezTo>
                  <a:cubicBezTo>
                    <a:pt x="1621" y="1299"/>
                    <a:pt x="1664" y="1210"/>
                    <a:pt x="1654" y="1197"/>
                  </a:cubicBezTo>
                  <a:cubicBezTo>
                    <a:pt x="1645" y="1185"/>
                    <a:pt x="1603" y="1204"/>
                    <a:pt x="1592" y="1246"/>
                  </a:cubicBezTo>
                  <a:close/>
                  <a:moveTo>
                    <a:pt x="1221" y="1388"/>
                  </a:moveTo>
                  <a:cubicBezTo>
                    <a:pt x="1207" y="1388"/>
                    <a:pt x="1173" y="1407"/>
                    <a:pt x="1186" y="1435"/>
                  </a:cubicBezTo>
                  <a:cubicBezTo>
                    <a:pt x="1200" y="1463"/>
                    <a:pt x="1245" y="1445"/>
                    <a:pt x="1246" y="1432"/>
                  </a:cubicBezTo>
                  <a:cubicBezTo>
                    <a:pt x="1247" y="1420"/>
                    <a:pt x="1267" y="1400"/>
                    <a:pt x="1264" y="1391"/>
                  </a:cubicBezTo>
                  <a:cubicBezTo>
                    <a:pt x="1262" y="1383"/>
                    <a:pt x="1234" y="1388"/>
                    <a:pt x="1221" y="138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6" name="Freeform 148"/>
            <p:cNvSpPr>
              <a:spLocks noEditPoints="1"/>
            </p:cNvSpPr>
            <p:nvPr/>
          </p:nvSpPr>
          <p:spPr bwMode="auto">
            <a:xfrm>
              <a:off x="16976726" y="8374063"/>
              <a:ext cx="442913" cy="615950"/>
            </a:xfrm>
            <a:custGeom>
              <a:avLst/>
              <a:gdLst>
                <a:gd name="T0" fmla="*/ 181 w 341"/>
                <a:gd name="T1" fmla="*/ 183 h 476"/>
                <a:gd name="T2" fmla="*/ 223 w 341"/>
                <a:gd name="T3" fmla="*/ 215 h 476"/>
                <a:gd name="T4" fmla="*/ 234 w 341"/>
                <a:gd name="T5" fmla="*/ 246 h 476"/>
                <a:gd name="T6" fmla="*/ 248 w 341"/>
                <a:gd name="T7" fmla="*/ 261 h 476"/>
                <a:gd name="T8" fmla="*/ 266 w 341"/>
                <a:gd name="T9" fmla="*/ 305 h 476"/>
                <a:gd name="T10" fmla="*/ 278 w 341"/>
                <a:gd name="T11" fmla="*/ 296 h 476"/>
                <a:gd name="T12" fmla="*/ 293 w 341"/>
                <a:gd name="T13" fmla="*/ 275 h 476"/>
                <a:gd name="T14" fmla="*/ 284 w 341"/>
                <a:gd name="T15" fmla="*/ 232 h 476"/>
                <a:gd name="T16" fmla="*/ 244 w 341"/>
                <a:gd name="T17" fmla="*/ 204 h 476"/>
                <a:gd name="T18" fmla="*/ 220 w 341"/>
                <a:gd name="T19" fmla="*/ 173 h 476"/>
                <a:gd name="T20" fmla="*/ 171 w 341"/>
                <a:gd name="T21" fmla="*/ 165 h 476"/>
                <a:gd name="T22" fmla="*/ 154 w 341"/>
                <a:gd name="T23" fmla="*/ 132 h 476"/>
                <a:gd name="T24" fmla="*/ 178 w 341"/>
                <a:gd name="T25" fmla="*/ 83 h 476"/>
                <a:gd name="T26" fmla="*/ 176 w 341"/>
                <a:gd name="T27" fmla="*/ 25 h 476"/>
                <a:gd name="T28" fmla="*/ 169 w 341"/>
                <a:gd name="T29" fmla="*/ 13 h 476"/>
                <a:gd name="T30" fmla="*/ 118 w 341"/>
                <a:gd name="T31" fmla="*/ 9 h 476"/>
                <a:gd name="T32" fmla="*/ 111 w 341"/>
                <a:gd name="T33" fmla="*/ 91 h 476"/>
                <a:gd name="T34" fmla="*/ 94 w 341"/>
                <a:gd name="T35" fmla="*/ 87 h 476"/>
                <a:gd name="T36" fmla="*/ 104 w 341"/>
                <a:gd name="T37" fmla="*/ 135 h 476"/>
                <a:gd name="T38" fmla="*/ 113 w 341"/>
                <a:gd name="T39" fmla="*/ 162 h 476"/>
                <a:gd name="T40" fmla="*/ 149 w 341"/>
                <a:gd name="T41" fmla="*/ 173 h 476"/>
                <a:gd name="T42" fmla="*/ 181 w 341"/>
                <a:gd name="T43" fmla="*/ 183 h 476"/>
                <a:gd name="T44" fmla="*/ 114 w 341"/>
                <a:gd name="T45" fmla="*/ 193 h 476"/>
                <a:gd name="T46" fmla="*/ 148 w 341"/>
                <a:gd name="T47" fmla="*/ 230 h 476"/>
                <a:gd name="T48" fmla="*/ 114 w 341"/>
                <a:gd name="T49" fmla="*/ 193 h 476"/>
                <a:gd name="T50" fmla="*/ 172 w 341"/>
                <a:gd name="T51" fmla="*/ 294 h 476"/>
                <a:gd name="T52" fmla="*/ 191 w 341"/>
                <a:gd name="T53" fmla="*/ 283 h 476"/>
                <a:gd name="T54" fmla="*/ 194 w 341"/>
                <a:gd name="T55" fmla="*/ 311 h 476"/>
                <a:gd name="T56" fmla="*/ 200 w 341"/>
                <a:gd name="T57" fmla="*/ 350 h 476"/>
                <a:gd name="T58" fmla="*/ 237 w 341"/>
                <a:gd name="T59" fmla="*/ 294 h 476"/>
                <a:gd name="T60" fmla="*/ 223 w 341"/>
                <a:gd name="T61" fmla="*/ 287 h 476"/>
                <a:gd name="T62" fmla="*/ 170 w 341"/>
                <a:gd name="T63" fmla="*/ 246 h 476"/>
                <a:gd name="T64" fmla="*/ 172 w 341"/>
                <a:gd name="T65" fmla="*/ 294 h 476"/>
                <a:gd name="T66" fmla="*/ 50 w 341"/>
                <a:gd name="T67" fmla="*/ 313 h 476"/>
                <a:gd name="T68" fmla="*/ 5 w 341"/>
                <a:gd name="T69" fmla="*/ 372 h 476"/>
                <a:gd name="T70" fmla="*/ 69 w 341"/>
                <a:gd name="T71" fmla="*/ 312 h 476"/>
                <a:gd name="T72" fmla="*/ 78 w 341"/>
                <a:gd name="T73" fmla="*/ 275 h 476"/>
                <a:gd name="T74" fmla="*/ 50 w 341"/>
                <a:gd name="T75" fmla="*/ 313 h 476"/>
                <a:gd name="T76" fmla="*/ 235 w 341"/>
                <a:gd name="T77" fmla="*/ 334 h 476"/>
                <a:gd name="T78" fmla="*/ 261 w 341"/>
                <a:gd name="T79" fmla="*/ 318 h 476"/>
                <a:gd name="T80" fmla="*/ 235 w 341"/>
                <a:gd name="T81" fmla="*/ 334 h 476"/>
                <a:gd name="T82" fmla="*/ 329 w 341"/>
                <a:gd name="T83" fmla="*/ 415 h 476"/>
                <a:gd name="T84" fmla="*/ 320 w 341"/>
                <a:gd name="T85" fmla="*/ 337 h 476"/>
                <a:gd name="T86" fmla="*/ 295 w 341"/>
                <a:gd name="T87" fmla="*/ 335 h 476"/>
                <a:gd name="T88" fmla="*/ 275 w 341"/>
                <a:gd name="T89" fmla="*/ 354 h 476"/>
                <a:gd name="T90" fmla="*/ 255 w 341"/>
                <a:gd name="T91" fmla="*/ 370 h 476"/>
                <a:gd name="T92" fmla="*/ 223 w 341"/>
                <a:gd name="T93" fmla="*/ 362 h 476"/>
                <a:gd name="T94" fmla="*/ 183 w 341"/>
                <a:gd name="T95" fmla="*/ 386 h 476"/>
                <a:gd name="T96" fmla="*/ 169 w 341"/>
                <a:gd name="T97" fmla="*/ 423 h 476"/>
                <a:gd name="T98" fmla="*/ 201 w 341"/>
                <a:gd name="T99" fmla="*/ 406 h 476"/>
                <a:gd name="T100" fmla="*/ 227 w 341"/>
                <a:gd name="T101" fmla="*/ 397 h 476"/>
                <a:gd name="T102" fmla="*/ 256 w 341"/>
                <a:gd name="T103" fmla="*/ 457 h 476"/>
                <a:gd name="T104" fmla="*/ 292 w 341"/>
                <a:gd name="T105" fmla="*/ 476 h 476"/>
                <a:gd name="T106" fmla="*/ 291 w 341"/>
                <a:gd name="T107" fmla="*/ 431 h 476"/>
                <a:gd name="T108" fmla="*/ 329 w 341"/>
                <a:gd name="T109" fmla="*/ 41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1" h="476">
                  <a:moveTo>
                    <a:pt x="181" y="183"/>
                  </a:moveTo>
                  <a:cubicBezTo>
                    <a:pt x="201" y="180"/>
                    <a:pt x="228" y="205"/>
                    <a:pt x="223" y="215"/>
                  </a:cubicBezTo>
                  <a:cubicBezTo>
                    <a:pt x="219" y="224"/>
                    <a:pt x="225" y="254"/>
                    <a:pt x="234" y="246"/>
                  </a:cubicBezTo>
                  <a:cubicBezTo>
                    <a:pt x="243" y="238"/>
                    <a:pt x="258" y="248"/>
                    <a:pt x="248" y="261"/>
                  </a:cubicBezTo>
                  <a:cubicBezTo>
                    <a:pt x="239" y="275"/>
                    <a:pt x="263" y="288"/>
                    <a:pt x="266" y="305"/>
                  </a:cubicBezTo>
                  <a:cubicBezTo>
                    <a:pt x="269" y="322"/>
                    <a:pt x="280" y="308"/>
                    <a:pt x="278" y="296"/>
                  </a:cubicBezTo>
                  <a:cubicBezTo>
                    <a:pt x="275" y="283"/>
                    <a:pt x="280" y="284"/>
                    <a:pt x="293" y="275"/>
                  </a:cubicBezTo>
                  <a:cubicBezTo>
                    <a:pt x="307" y="266"/>
                    <a:pt x="292" y="250"/>
                    <a:pt x="284" y="232"/>
                  </a:cubicBezTo>
                  <a:cubicBezTo>
                    <a:pt x="275" y="215"/>
                    <a:pt x="244" y="221"/>
                    <a:pt x="244" y="204"/>
                  </a:cubicBezTo>
                  <a:cubicBezTo>
                    <a:pt x="244" y="188"/>
                    <a:pt x="221" y="182"/>
                    <a:pt x="220" y="173"/>
                  </a:cubicBezTo>
                  <a:cubicBezTo>
                    <a:pt x="219" y="164"/>
                    <a:pt x="189" y="154"/>
                    <a:pt x="171" y="165"/>
                  </a:cubicBezTo>
                  <a:cubicBezTo>
                    <a:pt x="154" y="175"/>
                    <a:pt x="166" y="146"/>
                    <a:pt x="154" y="132"/>
                  </a:cubicBezTo>
                  <a:cubicBezTo>
                    <a:pt x="141" y="119"/>
                    <a:pt x="163" y="99"/>
                    <a:pt x="178" y="83"/>
                  </a:cubicBezTo>
                  <a:cubicBezTo>
                    <a:pt x="192" y="66"/>
                    <a:pt x="174" y="38"/>
                    <a:pt x="176" y="25"/>
                  </a:cubicBezTo>
                  <a:cubicBezTo>
                    <a:pt x="178" y="13"/>
                    <a:pt x="177" y="9"/>
                    <a:pt x="169" y="13"/>
                  </a:cubicBezTo>
                  <a:cubicBezTo>
                    <a:pt x="162" y="17"/>
                    <a:pt x="132" y="0"/>
                    <a:pt x="118" y="9"/>
                  </a:cubicBezTo>
                  <a:cubicBezTo>
                    <a:pt x="105" y="17"/>
                    <a:pt x="117" y="86"/>
                    <a:pt x="111" y="91"/>
                  </a:cubicBezTo>
                  <a:cubicBezTo>
                    <a:pt x="105" y="96"/>
                    <a:pt x="97" y="80"/>
                    <a:pt x="94" y="87"/>
                  </a:cubicBezTo>
                  <a:cubicBezTo>
                    <a:pt x="91" y="96"/>
                    <a:pt x="96" y="135"/>
                    <a:pt x="104" y="135"/>
                  </a:cubicBezTo>
                  <a:cubicBezTo>
                    <a:pt x="112" y="135"/>
                    <a:pt x="118" y="145"/>
                    <a:pt x="113" y="162"/>
                  </a:cubicBezTo>
                  <a:cubicBezTo>
                    <a:pt x="108" y="178"/>
                    <a:pt x="129" y="180"/>
                    <a:pt x="149" y="173"/>
                  </a:cubicBezTo>
                  <a:cubicBezTo>
                    <a:pt x="168" y="166"/>
                    <a:pt x="161" y="187"/>
                    <a:pt x="181" y="183"/>
                  </a:cubicBezTo>
                  <a:close/>
                  <a:moveTo>
                    <a:pt x="114" y="193"/>
                  </a:moveTo>
                  <a:cubicBezTo>
                    <a:pt x="117" y="207"/>
                    <a:pt x="125" y="238"/>
                    <a:pt x="148" y="230"/>
                  </a:cubicBezTo>
                  <a:cubicBezTo>
                    <a:pt x="170" y="223"/>
                    <a:pt x="112" y="182"/>
                    <a:pt x="114" y="193"/>
                  </a:cubicBezTo>
                  <a:close/>
                  <a:moveTo>
                    <a:pt x="172" y="294"/>
                  </a:moveTo>
                  <a:cubicBezTo>
                    <a:pt x="178" y="293"/>
                    <a:pt x="190" y="294"/>
                    <a:pt x="191" y="283"/>
                  </a:cubicBezTo>
                  <a:cubicBezTo>
                    <a:pt x="192" y="273"/>
                    <a:pt x="204" y="302"/>
                    <a:pt x="194" y="311"/>
                  </a:cubicBezTo>
                  <a:cubicBezTo>
                    <a:pt x="185" y="321"/>
                    <a:pt x="185" y="347"/>
                    <a:pt x="200" y="350"/>
                  </a:cubicBezTo>
                  <a:cubicBezTo>
                    <a:pt x="214" y="353"/>
                    <a:pt x="241" y="303"/>
                    <a:pt x="237" y="294"/>
                  </a:cubicBezTo>
                  <a:cubicBezTo>
                    <a:pt x="233" y="284"/>
                    <a:pt x="220" y="300"/>
                    <a:pt x="223" y="287"/>
                  </a:cubicBezTo>
                  <a:cubicBezTo>
                    <a:pt x="227" y="275"/>
                    <a:pt x="186" y="243"/>
                    <a:pt x="170" y="246"/>
                  </a:cubicBezTo>
                  <a:cubicBezTo>
                    <a:pt x="155" y="249"/>
                    <a:pt x="160" y="296"/>
                    <a:pt x="172" y="294"/>
                  </a:cubicBezTo>
                  <a:close/>
                  <a:moveTo>
                    <a:pt x="50" y="313"/>
                  </a:moveTo>
                  <a:cubicBezTo>
                    <a:pt x="35" y="332"/>
                    <a:pt x="0" y="363"/>
                    <a:pt x="5" y="372"/>
                  </a:cubicBezTo>
                  <a:cubicBezTo>
                    <a:pt x="11" y="383"/>
                    <a:pt x="50" y="326"/>
                    <a:pt x="69" y="312"/>
                  </a:cubicBezTo>
                  <a:cubicBezTo>
                    <a:pt x="87" y="299"/>
                    <a:pt x="84" y="287"/>
                    <a:pt x="78" y="275"/>
                  </a:cubicBezTo>
                  <a:cubicBezTo>
                    <a:pt x="72" y="263"/>
                    <a:pt x="64" y="295"/>
                    <a:pt x="50" y="313"/>
                  </a:cubicBezTo>
                  <a:close/>
                  <a:moveTo>
                    <a:pt x="235" y="334"/>
                  </a:moveTo>
                  <a:cubicBezTo>
                    <a:pt x="239" y="345"/>
                    <a:pt x="269" y="328"/>
                    <a:pt x="261" y="318"/>
                  </a:cubicBezTo>
                  <a:cubicBezTo>
                    <a:pt x="253" y="307"/>
                    <a:pt x="232" y="326"/>
                    <a:pt x="235" y="334"/>
                  </a:cubicBezTo>
                  <a:close/>
                  <a:moveTo>
                    <a:pt x="329" y="415"/>
                  </a:moveTo>
                  <a:cubicBezTo>
                    <a:pt x="341" y="401"/>
                    <a:pt x="320" y="362"/>
                    <a:pt x="320" y="337"/>
                  </a:cubicBezTo>
                  <a:cubicBezTo>
                    <a:pt x="320" y="312"/>
                    <a:pt x="286" y="320"/>
                    <a:pt x="295" y="335"/>
                  </a:cubicBezTo>
                  <a:cubicBezTo>
                    <a:pt x="305" y="351"/>
                    <a:pt x="278" y="338"/>
                    <a:pt x="275" y="354"/>
                  </a:cubicBezTo>
                  <a:cubicBezTo>
                    <a:pt x="273" y="370"/>
                    <a:pt x="254" y="357"/>
                    <a:pt x="255" y="370"/>
                  </a:cubicBezTo>
                  <a:cubicBezTo>
                    <a:pt x="256" y="382"/>
                    <a:pt x="234" y="370"/>
                    <a:pt x="223" y="362"/>
                  </a:cubicBezTo>
                  <a:cubicBezTo>
                    <a:pt x="213" y="355"/>
                    <a:pt x="199" y="382"/>
                    <a:pt x="183" y="386"/>
                  </a:cubicBezTo>
                  <a:cubicBezTo>
                    <a:pt x="167" y="390"/>
                    <a:pt x="159" y="424"/>
                    <a:pt x="169" y="423"/>
                  </a:cubicBezTo>
                  <a:cubicBezTo>
                    <a:pt x="182" y="422"/>
                    <a:pt x="188" y="405"/>
                    <a:pt x="201" y="406"/>
                  </a:cubicBezTo>
                  <a:cubicBezTo>
                    <a:pt x="213" y="407"/>
                    <a:pt x="209" y="394"/>
                    <a:pt x="227" y="397"/>
                  </a:cubicBezTo>
                  <a:cubicBezTo>
                    <a:pt x="244" y="400"/>
                    <a:pt x="232" y="453"/>
                    <a:pt x="256" y="457"/>
                  </a:cubicBezTo>
                  <a:cubicBezTo>
                    <a:pt x="280" y="461"/>
                    <a:pt x="281" y="476"/>
                    <a:pt x="292" y="476"/>
                  </a:cubicBezTo>
                  <a:cubicBezTo>
                    <a:pt x="304" y="476"/>
                    <a:pt x="290" y="442"/>
                    <a:pt x="291" y="431"/>
                  </a:cubicBezTo>
                  <a:cubicBezTo>
                    <a:pt x="292" y="420"/>
                    <a:pt x="316" y="430"/>
                    <a:pt x="329" y="41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7" name="Freeform 149"/>
            <p:cNvSpPr>
              <a:spLocks noEditPoints="1"/>
            </p:cNvSpPr>
            <p:nvPr/>
          </p:nvSpPr>
          <p:spPr bwMode="auto">
            <a:xfrm>
              <a:off x="18067338" y="9367838"/>
              <a:ext cx="576263" cy="368300"/>
            </a:xfrm>
            <a:custGeom>
              <a:avLst/>
              <a:gdLst>
                <a:gd name="T0" fmla="*/ 321 w 446"/>
                <a:gd name="T1" fmla="*/ 261 h 284"/>
                <a:gd name="T2" fmla="*/ 296 w 446"/>
                <a:gd name="T3" fmla="*/ 237 h 284"/>
                <a:gd name="T4" fmla="*/ 260 w 446"/>
                <a:gd name="T5" fmla="*/ 220 h 284"/>
                <a:gd name="T6" fmla="*/ 235 w 446"/>
                <a:gd name="T7" fmla="*/ 174 h 284"/>
                <a:gd name="T8" fmla="*/ 227 w 446"/>
                <a:gd name="T9" fmla="*/ 145 h 284"/>
                <a:gd name="T10" fmla="*/ 234 w 446"/>
                <a:gd name="T11" fmla="*/ 122 h 284"/>
                <a:gd name="T12" fmla="*/ 165 w 446"/>
                <a:gd name="T13" fmla="*/ 83 h 284"/>
                <a:gd name="T14" fmla="*/ 26 w 446"/>
                <a:gd name="T15" fmla="*/ 7 h 284"/>
                <a:gd name="T16" fmla="*/ 0 w 446"/>
                <a:gd name="T17" fmla="*/ 0 h 284"/>
                <a:gd name="T18" fmla="*/ 0 w 446"/>
                <a:gd name="T19" fmla="*/ 222 h 284"/>
                <a:gd name="T20" fmla="*/ 38 w 446"/>
                <a:gd name="T21" fmla="*/ 234 h 284"/>
                <a:gd name="T22" fmla="*/ 80 w 446"/>
                <a:gd name="T23" fmla="*/ 210 h 284"/>
                <a:gd name="T24" fmla="*/ 101 w 446"/>
                <a:gd name="T25" fmla="*/ 184 h 284"/>
                <a:gd name="T26" fmla="*/ 175 w 446"/>
                <a:gd name="T27" fmla="*/ 201 h 284"/>
                <a:gd name="T28" fmla="*/ 252 w 446"/>
                <a:gd name="T29" fmla="*/ 269 h 284"/>
                <a:gd name="T30" fmla="*/ 326 w 446"/>
                <a:gd name="T31" fmla="*/ 283 h 284"/>
                <a:gd name="T32" fmla="*/ 321 w 446"/>
                <a:gd name="T33" fmla="*/ 261 h 284"/>
                <a:gd name="T34" fmla="*/ 380 w 446"/>
                <a:gd name="T35" fmla="*/ 76 h 284"/>
                <a:gd name="T36" fmla="*/ 337 w 446"/>
                <a:gd name="T37" fmla="*/ 101 h 284"/>
                <a:gd name="T38" fmla="*/ 262 w 446"/>
                <a:gd name="T39" fmla="*/ 104 h 284"/>
                <a:gd name="T40" fmla="*/ 320 w 446"/>
                <a:gd name="T41" fmla="*/ 130 h 284"/>
                <a:gd name="T42" fmla="*/ 392 w 446"/>
                <a:gd name="T43" fmla="*/ 94 h 284"/>
                <a:gd name="T44" fmla="*/ 403 w 446"/>
                <a:gd name="T45" fmla="*/ 62 h 284"/>
                <a:gd name="T46" fmla="*/ 380 w 446"/>
                <a:gd name="T47" fmla="*/ 76 h 284"/>
                <a:gd name="T48" fmla="*/ 415 w 446"/>
                <a:gd name="T49" fmla="*/ 36 h 284"/>
                <a:gd name="T50" fmla="*/ 405 w 446"/>
                <a:gd name="T51" fmla="*/ 38 h 284"/>
                <a:gd name="T52" fmla="*/ 427 w 446"/>
                <a:gd name="T53" fmla="*/ 72 h 284"/>
                <a:gd name="T54" fmla="*/ 415 w 446"/>
                <a:gd name="T55" fmla="*/ 3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6" h="284">
                  <a:moveTo>
                    <a:pt x="321" y="261"/>
                  </a:moveTo>
                  <a:cubicBezTo>
                    <a:pt x="313" y="258"/>
                    <a:pt x="295" y="245"/>
                    <a:pt x="296" y="237"/>
                  </a:cubicBezTo>
                  <a:cubicBezTo>
                    <a:pt x="297" y="229"/>
                    <a:pt x="275" y="230"/>
                    <a:pt x="260" y="220"/>
                  </a:cubicBezTo>
                  <a:cubicBezTo>
                    <a:pt x="246" y="211"/>
                    <a:pt x="251" y="181"/>
                    <a:pt x="235" y="174"/>
                  </a:cubicBezTo>
                  <a:cubicBezTo>
                    <a:pt x="220" y="166"/>
                    <a:pt x="208" y="143"/>
                    <a:pt x="227" y="145"/>
                  </a:cubicBezTo>
                  <a:cubicBezTo>
                    <a:pt x="246" y="146"/>
                    <a:pt x="249" y="135"/>
                    <a:pt x="234" y="122"/>
                  </a:cubicBezTo>
                  <a:cubicBezTo>
                    <a:pt x="220" y="108"/>
                    <a:pt x="167" y="103"/>
                    <a:pt x="165" y="83"/>
                  </a:cubicBezTo>
                  <a:cubicBezTo>
                    <a:pt x="162" y="63"/>
                    <a:pt x="68" y="17"/>
                    <a:pt x="26" y="7"/>
                  </a:cubicBezTo>
                  <a:cubicBezTo>
                    <a:pt x="19" y="6"/>
                    <a:pt x="10" y="3"/>
                    <a:pt x="0" y="0"/>
                  </a:cubicBezTo>
                  <a:cubicBezTo>
                    <a:pt x="0" y="222"/>
                    <a:pt x="0" y="222"/>
                    <a:pt x="0" y="222"/>
                  </a:cubicBezTo>
                  <a:cubicBezTo>
                    <a:pt x="10" y="228"/>
                    <a:pt x="22" y="233"/>
                    <a:pt x="38" y="234"/>
                  </a:cubicBezTo>
                  <a:cubicBezTo>
                    <a:pt x="83" y="236"/>
                    <a:pt x="72" y="210"/>
                    <a:pt x="80" y="210"/>
                  </a:cubicBezTo>
                  <a:cubicBezTo>
                    <a:pt x="89" y="210"/>
                    <a:pt x="92" y="195"/>
                    <a:pt x="101" y="184"/>
                  </a:cubicBezTo>
                  <a:cubicBezTo>
                    <a:pt x="110" y="173"/>
                    <a:pt x="151" y="182"/>
                    <a:pt x="175" y="201"/>
                  </a:cubicBezTo>
                  <a:cubicBezTo>
                    <a:pt x="199" y="219"/>
                    <a:pt x="227" y="275"/>
                    <a:pt x="252" y="269"/>
                  </a:cubicBezTo>
                  <a:cubicBezTo>
                    <a:pt x="277" y="264"/>
                    <a:pt x="303" y="284"/>
                    <a:pt x="326" y="283"/>
                  </a:cubicBezTo>
                  <a:cubicBezTo>
                    <a:pt x="349" y="282"/>
                    <a:pt x="328" y="264"/>
                    <a:pt x="321" y="261"/>
                  </a:cubicBezTo>
                  <a:close/>
                  <a:moveTo>
                    <a:pt x="380" y="76"/>
                  </a:moveTo>
                  <a:cubicBezTo>
                    <a:pt x="380" y="85"/>
                    <a:pt x="363" y="90"/>
                    <a:pt x="337" y="101"/>
                  </a:cubicBezTo>
                  <a:cubicBezTo>
                    <a:pt x="311" y="111"/>
                    <a:pt x="264" y="89"/>
                    <a:pt x="262" y="104"/>
                  </a:cubicBezTo>
                  <a:cubicBezTo>
                    <a:pt x="261" y="113"/>
                    <a:pt x="291" y="130"/>
                    <a:pt x="320" y="130"/>
                  </a:cubicBezTo>
                  <a:cubicBezTo>
                    <a:pt x="348" y="130"/>
                    <a:pt x="392" y="102"/>
                    <a:pt x="392" y="94"/>
                  </a:cubicBezTo>
                  <a:cubicBezTo>
                    <a:pt x="392" y="85"/>
                    <a:pt x="410" y="71"/>
                    <a:pt x="403" y="62"/>
                  </a:cubicBezTo>
                  <a:cubicBezTo>
                    <a:pt x="395" y="54"/>
                    <a:pt x="380" y="67"/>
                    <a:pt x="380" y="76"/>
                  </a:cubicBezTo>
                  <a:close/>
                  <a:moveTo>
                    <a:pt x="415" y="36"/>
                  </a:moveTo>
                  <a:cubicBezTo>
                    <a:pt x="399" y="26"/>
                    <a:pt x="384" y="19"/>
                    <a:pt x="405" y="38"/>
                  </a:cubicBezTo>
                  <a:cubicBezTo>
                    <a:pt x="426" y="58"/>
                    <a:pt x="414" y="75"/>
                    <a:pt x="427" y="72"/>
                  </a:cubicBezTo>
                  <a:cubicBezTo>
                    <a:pt x="446" y="67"/>
                    <a:pt x="432" y="47"/>
                    <a:pt x="415" y="36"/>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8" name="Freeform 150"/>
            <p:cNvSpPr>
              <a:spLocks/>
            </p:cNvSpPr>
            <p:nvPr/>
          </p:nvSpPr>
          <p:spPr bwMode="auto">
            <a:xfrm>
              <a:off x="15314613" y="8793163"/>
              <a:ext cx="98425" cy="188913"/>
            </a:xfrm>
            <a:custGeom>
              <a:avLst/>
              <a:gdLst>
                <a:gd name="T0" fmla="*/ 18 w 76"/>
                <a:gd name="T1" fmla="*/ 1 h 146"/>
                <a:gd name="T2" fmla="*/ 6 w 76"/>
                <a:gd name="T3" fmla="*/ 34 h 146"/>
                <a:gd name="T4" fmla="*/ 4 w 76"/>
                <a:gd name="T5" fmla="*/ 81 h 146"/>
                <a:gd name="T6" fmla="*/ 21 w 76"/>
                <a:gd name="T7" fmla="*/ 133 h 146"/>
                <a:gd name="T8" fmla="*/ 75 w 76"/>
                <a:gd name="T9" fmla="*/ 83 h 146"/>
                <a:gd name="T10" fmla="*/ 18 w 76"/>
                <a:gd name="T11" fmla="*/ 1 h 146"/>
              </a:gdLst>
              <a:ahLst/>
              <a:cxnLst>
                <a:cxn ang="0">
                  <a:pos x="T0" y="T1"/>
                </a:cxn>
                <a:cxn ang="0">
                  <a:pos x="T2" y="T3"/>
                </a:cxn>
                <a:cxn ang="0">
                  <a:pos x="T4" y="T5"/>
                </a:cxn>
                <a:cxn ang="0">
                  <a:pos x="T6" y="T7"/>
                </a:cxn>
                <a:cxn ang="0">
                  <a:pos x="T8" y="T9"/>
                </a:cxn>
                <a:cxn ang="0">
                  <a:pos x="T10" y="T11"/>
                </a:cxn>
              </a:cxnLst>
              <a:rect l="0" t="0" r="r" b="b"/>
              <a:pathLst>
                <a:path w="76" h="146">
                  <a:moveTo>
                    <a:pt x="18" y="1"/>
                  </a:moveTo>
                  <a:cubicBezTo>
                    <a:pt x="9" y="2"/>
                    <a:pt x="11" y="21"/>
                    <a:pt x="6" y="34"/>
                  </a:cubicBezTo>
                  <a:cubicBezTo>
                    <a:pt x="0" y="48"/>
                    <a:pt x="2" y="61"/>
                    <a:pt x="4" y="81"/>
                  </a:cubicBezTo>
                  <a:cubicBezTo>
                    <a:pt x="6" y="101"/>
                    <a:pt x="4" y="122"/>
                    <a:pt x="21" y="133"/>
                  </a:cubicBezTo>
                  <a:cubicBezTo>
                    <a:pt x="42" y="146"/>
                    <a:pt x="74" y="112"/>
                    <a:pt x="75" y="83"/>
                  </a:cubicBezTo>
                  <a:cubicBezTo>
                    <a:pt x="76" y="54"/>
                    <a:pt x="26" y="0"/>
                    <a:pt x="18" y="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49" name="Freeform 151"/>
            <p:cNvSpPr>
              <a:spLocks/>
            </p:cNvSpPr>
            <p:nvPr/>
          </p:nvSpPr>
          <p:spPr bwMode="auto">
            <a:xfrm>
              <a:off x="13620751" y="9766300"/>
              <a:ext cx="339725" cy="671513"/>
            </a:xfrm>
            <a:custGeom>
              <a:avLst/>
              <a:gdLst>
                <a:gd name="T0" fmla="*/ 221 w 262"/>
                <a:gd name="T1" fmla="*/ 17 h 518"/>
                <a:gd name="T2" fmla="*/ 208 w 262"/>
                <a:gd name="T3" fmla="*/ 28 h 518"/>
                <a:gd name="T4" fmla="*/ 203 w 262"/>
                <a:gd name="T5" fmla="*/ 53 h 518"/>
                <a:gd name="T6" fmla="*/ 182 w 262"/>
                <a:gd name="T7" fmla="*/ 68 h 518"/>
                <a:gd name="T8" fmla="*/ 164 w 262"/>
                <a:gd name="T9" fmla="*/ 84 h 518"/>
                <a:gd name="T10" fmla="*/ 163 w 262"/>
                <a:gd name="T11" fmla="*/ 103 h 518"/>
                <a:gd name="T12" fmla="*/ 137 w 262"/>
                <a:gd name="T13" fmla="*/ 125 h 518"/>
                <a:gd name="T14" fmla="*/ 89 w 262"/>
                <a:gd name="T15" fmla="*/ 150 h 518"/>
                <a:gd name="T16" fmla="*/ 44 w 262"/>
                <a:gd name="T17" fmla="*/ 158 h 518"/>
                <a:gd name="T18" fmla="*/ 29 w 262"/>
                <a:gd name="T19" fmla="*/ 205 h 518"/>
                <a:gd name="T20" fmla="*/ 33 w 262"/>
                <a:gd name="T21" fmla="*/ 268 h 518"/>
                <a:gd name="T22" fmla="*/ 25 w 262"/>
                <a:gd name="T23" fmla="*/ 340 h 518"/>
                <a:gd name="T24" fmla="*/ 12 w 262"/>
                <a:gd name="T25" fmla="*/ 424 h 518"/>
                <a:gd name="T26" fmla="*/ 34 w 262"/>
                <a:gd name="T27" fmla="*/ 491 h 518"/>
                <a:gd name="T28" fmla="*/ 97 w 262"/>
                <a:gd name="T29" fmla="*/ 506 h 518"/>
                <a:gd name="T30" fmla="*/ 133 w 262"/>
                <a:gd name="T31" fmla="*/ 493 h 518"/>
                <a:gd name="T32" fmla="*/ 184 w 262"/>
                <a:gd name="T33" fmla="*/ 345 h 518"/>
                <a:gd name="T34" fmla="*/ 223 w 262"/>
                <a:gd name="T35" fmla="*/ 208 h 518"/>
                <a:gd name="T36" fmla="*/ 229 w 262"/>
                <a:gd name="T37" fmla="*/ 168 h 518"/>
                <a:gd name="T38" fmla="*/ 238 w 262"/>
                <a:gd name="T39" fmla="*/ 146 h 518"/>
                <a:gd name="T40" fmla="*/ 259 w 262"/>
                <a:gd name="T41" fmla="*/ 142 h 518"/>
                <a:gd name="T42" fmla="*/ 246 w 262"/>
                <a:gd name="T43" fmla="*/ 76 h 518"/>
                <a:gd name="T44" fmla="*/ 221 w 262"/>
                <a:gd name="T45" fmla="*/ 1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2" h="518">
                  <a:moveTo>
                    <a:pt x="221" y="17"/>
                  </a:moveTo>
                  <a:cubicBezTo>
                    <a:pt x="216" y="0"/>
                    <a:pt x="212" y="24"/>
                    <a:pt x="208" y="28"/>
                  </a:cubicBezTo>
                  <a:cubicBezTo>
                    <a:pt x="204" y="32"/>
                    <a:pt x="202" y="44"/>
                    <a:pt x="203" y="53"/>
                  </a:cubicBezTo>
                  <a:cubicBezTo>
                    <a:pt x="204" y="61"/>
                    <a:pt x="190" y="69"/>
                    <a:pt x="182" y="68"/>
                  </a:cubicBezTo>
                  <a:cubicBezTo>
                    <a:pt x="174" y="67"/>
                    <a:pt x="160" y="73"/>
                    <a:pt x="164" y="84"/>
                  </a:cubicBezTo>
                  <a:cubicBezTo>
                    <a:pt x="169" y="95"/>
                    <a:pt x="158" y="93"/>
                    <a:pt x="163" y="103"/>
                  </a:cubicBezTo>
                  <a:cubicBezTo>
                    <a:pt x="169" y="112"/>
                    <a:pt x="152" y="124"/>
                    <a:pt x="137" y="125"/>
                  </a:cubicBezTo>
                  <a:cubicBezTo>
                    <a:pt x="123" y="126"/>
                    <a:pt x="104" y="152"/>
                    <a:pt x="89" y="150"/>
                  </a:cubicBezTo>
                  <a:cubicBezTo>
                    <a:pt x="73" y="147"/>
                    <a:pt x="57" y="160"/>
                    <a:pt x="44" y="158"/>
                  </a:cubicBezTo>
                  <a:cubicBezTo>
                    <a:pt x="30" y="156"/>
                    <a:pt x="40" y="186"/>
                    <a:pt x="29" y="205"/>
                  </a:cubicBezTo>
                  <a:cubicBezTo>
                    <a:pt x="19" y="223"/>
                    <a:pt x="24" y="245"/>
                    <a:pt x="33" y="268"/>
                  </a:cubicBezTo>
                  <a:cubicBezTo>
                    <a:pt x="43" y="291"/>
                    <a:pt x="50" y="310"/>
                    <a:pt x="25" y="340"/>
                  </a:cubicBezTo>
                  <a:cubicBezTo>
                    <a:pt x="0" y="370"/>
                    <a:pt x="2" y="403"/>
                    <a:pt x="12" y="424"/>
                  </a:cubicBezTo>
                  <a:cubicBezTo>
                    <a:pt x="21" y="445"/>
                    <a:pt x="21" y="476"/>
                    <a:pt x="34" y="491"/>
                  </a:cubicBezTo>
                  <a:cubicBezTo>
                    <a:pt x="48" y="505"/>
                    <a:pt x="85" y="518"/>
                    <a:pt x="97" y="506"/>
                  </a:cubicBezTo>
                  <a:cubicBezTo>
                    <a:pt x="108" y="495"/>
                    <a:pt x="120" y="508"/>
                    <a:pt x="133" y="493"/>
                  </a:cubicBezTo>
                  <a:cubicBezTo>
                    <a:pt x="146" y="478"/>
                    <a:pt x="167" y="398"/>
                    <a:pt x="184" y="345"/>
                  </a:cubicBezTo>
                  <a:cubicBezTo>
                    <a:pt x="202" y="292"/>
                    <a:pt x="225" y="222"/>
                    <a:pt x="223" y="208"/>
                  </a:cubicBezTo>
                  <a:cubicBezTo>
                    <a:pt x="221" y="193"/>
                    <a:pt x="235" y="184"/>
                    <a:pt x="229" y="168"/>
                  </a:cubicBezTo>
                  <a:cubicBezTo>
                    <a:pt x="223" y="153"/>
                    <a:pt x="231" y="134"/>
                    <a:pt x="238" y="146"/>
                  </a:cubicBezTo>
                  <a:cubicBezTo>
                    <a:pt x="246" y="159"/>
                    <a:pt x="256" y="159"/>
                    <a:pt x="259" y="142"/>
                  </a:cubicBezTo>
                  <a:cubicBezTo>
                    <a:pt x="262" y="126"/>
                    <a:pt x="247" y="100"/>
                    <a:pt x="246" y="76"/>
                  </a:cubicBezTo>
                  <a:cubicBezTo>
                    <a:pt x="245" y="52"/>
                    <a:pt x="224" y="29"/>
                    <a:pt x="221" y="1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0" name="Freeform 152"/>
            <p:cNvSpPr>
              <a:spLocks noEditPoints="1"/>
            </p:cNvSpPr>
            <p:nvPr/>
          </p:nvSpPr>
          <p:spPr bwMode="auto">
            <a:xfrm>
              <a:off x="13608051" y="8348663"/>
              <a:ext cx="542925" cy="330200"/>
            </a:xfrm>
            <a:custGeom>
              <a:avLst/>
              <a:gdLst>
                <a:gd name="T0" fmla="*/ 298 w 420"/>
                <a:gd name="T1" fmla="*/ 10 h 255"/>
                <a:gd name="T2" fmla="*/ 228 w 420"/>
                <a:gd name="T3" fmla="*/ 14 h 255"/>
                <a:gd name="T4" fmla="*/ 174 w 420"/>
                <a:gd name="T5" fmla="*/ 61 h 255"/>
                <a:gd name="T6" fmla="*/ 150 w 420"/>
                <a:gd name="T7" fmla="*/ 70 h 255"/>
                <a:gd name="T8" fmla="*/ 101 w 420"/>
                <a:gd name="T9" fmla="*/ 62 h 255"/>
                <a:gd name="T10" fmla="*/ 57 w 420"/>
                <a:gd name="T11" fmla="*/ 58 h 255"/>
                <a:gd name="T12" fmla="*/ 31 w 420"/>
                <a:gd name="T13" fmla="*/ 54 h 255"/>
                <a:gd name="T14" fmla="*/ 16 w 420"/>
                <a:gd name="T15" fmla="*/ 67 h 255"/>
                <a:gd name="T16" fmla="*/ 17 w 420"/>
                <a:gd name="T17" fmla="*/ 86 h 255"/>
                <a:gd name="T18" fmla="*/ 1 w 420"/>
                <a:gd name="T19" fmla="*/ 95 h 255"/>
                <a:gd name="T20" fmla="*/ 4 w 420"/>
                <a:gd name="T21" fmla="*/ 117 h 255"/>
                <a:gd name="T22" fmla="*/ 14 w 420"/>
                <a:gd name="T23" fmla="*/ 173 h 255"/>
                <a:gd name="T24" fmla="*/ 26 w 420"/>
                <a:gd name="T25" fmla="*/ 224 h 255"/>
                <a:gd name="T26" fmla="*/ 90 w 420"/>
                <a:gd name="T27" fmla="*/ 217 h 255"/>
                <a:gd name="T28" fmla="*/ 135 w 420"/>
                <a:gd name="T29" fmla="*/ 203 h 255"/>
                <a:gd name="T30" fmla="*/ 174 w 420"/>
                <a:gd name="T31" fmla="*/ 184 h 255"/>
                <a:gd name="T32" fmla="*/ 209 w 420"/>
                <a:gd name="T33" fmla="*/ 179 h 255"/>
                <a:gd name="T34" fmla="*/ 236 w 420"/>
                <a:gd name="T35" fmla="*/ 160 h 255"/>
                <a:gd name="T36" fmla="*/ 311 w 420"/>
                <a:gd name="T37" fmla="*/ 135 h 255"/>
                <a:gd name="T38" fmla="*/ 344 w 420"/>
                <a:gd name="T39" fmla="*/ 100 h 255"/>
                <a:gd name="T40" fmla="*/ 375 w 420"/>
                <a:gd name="T41" fmla="*/ 89 h 255"/>
                <a:gd name="T42" fmla="*/ 331 w 420"/>
                <a:gd name="T43" fmla="*/ 0 h 255"/>
                <a:gd name="T44" fmla="*/ 298 w 420"/>
                <a:gd name="T45" fmla="*/ 10 h 255"/>
                <a:gd name="T46" fmla="*/ 383 w 420"/>
                <a:gd name="T47" fmla="*/ 243 h 255"/>
                <a:gd name="T48" fmla="*/ 419 w 420"/>
                <a:gd name="T49" fmla="*/ 236 h 255"/>
                <a:gd name="T50" fmla="*/ 383 w 420"/>
                <a:gd name="T51" fmla="*/ 24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0" h="255">
                  <a:moveTo>
                    <a:pt x="298" y="10"/>
                  </a:moveTo>
                  <a:cubicBezTo>
                    <a:pt x="279" y="14"/>
                    <a:pt x="234" y="11"/>
                    <a:pt x="228" y="14"/>
                  </a:cubicBezTo>
                  <a:cubicBezTo>
                    <a:pt x="222" y="17"/>
                    <a:pt x="180" y="47"/>
                    <a:pt x="174" y="61"/>
                  </a:cubicBezTo>
                  <a:cubicBezTo>
                    <a:pt x="168" y="75"/>
                    <a:pt x="159" y="77"/>
                    <a:pt x="150" y="70"/>
                  </a:cubicBezTo>
                  <a:cubicBezTo>
                    <a:pt x="141" y="63"/>
                    <a:pt x="104" y="65"/>
                    <a:pt x="101" y="62"/>
                  </a:cubicBezTo>
                  <a:cubicBezTo>
                    <a:pt x="98" y="59"/>
                    <a:pt x="70" y="56"/>
                    <a:pt x="57" y="58"/>
                  </a:cubicBezTo>
                  <a:cubicBezTo>
                    <a:pt x="44" y="60"/>
                    <a:pt x="37" y="52"/>
                    <a:pt x="31" y="54"/>
                  </a:cubicBezTo>
                  <a:cubicBezTo>
                    <a:pt x="25" y="56"/>
                    <a:pt x="19" y="63"/>
                    <a:pt x="16" y="67"/>
                  </a:cubicBezTo>
                  <a:cubicBezTo>
                    <a:pt x="13" y="71"/>
                    <a:pt x="19" y="82"/>
                    <a:pt x="17" y="86"/>
                  </a:cubicBezTo>
                  <a:cubicBezTo>
                    <a:pt x="17" y="87"/>
                    <a:pt x="10" y="91"/>
                    <a:pt x="1" y="95"/>
                  </a:cubicBezTo>
                  <a:cubicBezTo>
                    <a:pt x="4" y="103"/>
                    <a:pt x="6" y="111"/>
                    <a:pt x="4" y="117"/>
                  </a:cubicBezTo>
                  <a:cubicBezTo>
                    <a:pt x="0" y="129"/>
                    <a:pt x="3" y="157"/>
                    <a:pt x="14" y="173"/>
                  </a:cubicBezTo>
                  <a:cubicBezTo>
                    <a:pt x="25" y="189"/>
                    <a:pt x="21" y="219"/>
                    <a:pt x="26" y="224"/>
                  </a:cubicBezTo>
                  <a:cubicBezTo>
                    <a:pt x="31" y="230"/>
                    <a:pt x="72" y="229"/>
                    <a:pt x="90" y="217"/>
                  </a:cubicBezTo>
                  <a:cubicBezTo>
                    <a:pt x="108" y="205"/>
                    <a:pt x="121" y="203"/>
                    <a:pt x="135" y="203"/>
                  </a:cubicBezTo>
                  <a:cubicBezTo>
                    <a:pt x="150" y="203"/>
                    <a:pt x="169" y="190"/>
                    <a:pt x="174" y="184"/>
                  </a:cubicBezTo>
                  <a:cubicBezTo>
                    <a:pt x="179" y="178"/>
                    <a:pt x="200" y="177"/>
                    <a:pt x="209" y="179"/>
                  </a:cubicBezTo>
                  <a:cubicBezTo>
                    <a:pt x="218" y="180"/>
                    <a:pt x="226" y="170"/>
                    <a:pt x="236" y="160"/>
                  </a:cubicBezTo>
                  <a:cubicBezTo>
                    <a:pt x="246" y="150"/>
                    <a:pt x="277" y="146"/>
                    <a:pt x="311" y="135"/>
                  </a:cubicBezTo>
                  <a:cubicBezTo>
                    <a:pt x="344" y="125"/>
                    <a:pt x="337" y="109"/>
                    <a:pt x="344" y="100"/>
                  </a:cubicBezTo>
                  <a:cubicBezTo>
                    <a:pt x="351" y="92"/>
                    <a:pt x="360" y="94"/>
                    <a:pt x="375" y="89"/>
                  </a:cubicBezTo>
                  <a:cubicBezTo>
                    <a:pt x="358" y="56"/>
                    <a:pt x="340" y="18"/>
                    <a:pt x="331" y="0"/>
                  </a:cubicBezTo>
                  <a:cubicBezTo>
                    <a:pt x="315" y="5"/>
                    <a:pt x="303" y="9"/>
                    <a:pt x="298" y="10"/>
                  </a:cubicBezTo>
                  <a:close/>
                  <a:moveTo>
                    <a:pt x="383" y="243"/>
                  </a:moveTo>
                  <a:cubicBezTo>
                    <a:pt x="395" y="255"/>
                    <a:pt x="418" y="241"/>
                    <a:pt x="419" y="236"/>
                  </a:cubicBezTo>
                  <a:cubicBezTo>
                    <a:pt x="420" y="231"/>
                    <a:pt x="370" y="229"/>
                    <a:pt x="383" y="24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1" name="Freeform 154"/>
            <p:cNvSpPr>
              <a:spLocks noEditPoints="1"/>
            </p:cNvSpPr>
            <p:nvPr/>
          </p:nvSpPr>
          <p:spPr bwMode="auto">
            <a:xfrm>
              <a:off x="18695988" y="9486900"/>
              <a:ext cx="369888" cy="266700"/>
            </a:xfrm>
            <a:custGeom>
              <a:avLst/>
              <a:gdLst>
                <a:gd name="T0" fmla="*/ 2 w 285"/>
                <a:gd name="T1" fmla="*/ 10 h 206"/>
                <a:gd name="T2" fmla="*/ 46 w 285"/>
                <a:gd name="T3" fmla="*/ 61 h 206"/>
                <a:gd name="T4" fmla="*/ 2 w 285"/>
                <a:gd name="T5" fmla="*/ 10 h 206"/>
                <a:gd name="T6" fmla="*/ 69 w 285"/>
                <a:gd name="T7" fmla="*/ 54 h 206"/>
                <a:gd name="T8" fmla="*/ 98 w 285"/>
                <a:gd name="T9" fmla="*/ 78 h 206"/>
                <a:gd name="T10" fmla="*/ 69 w 285"/>
                <a:gd name="T11" fmla="*/ 54 h 206"/>
                <a:gd name="T12" fmla="*/ 186 w 285"/>
                <a:gd name="T13" fmla="*/ 116 h 206"/>
                <a:gd name="T14" fmla="*/ 136 w 285"/>
                <a:gd name="T15" fmla="*/ 89 h 206"/>
                <a:gd name="T16" fmla="*/ 186 w 285"/>
                <a:gd name="T17" fmla="*/ 116 h 206"/>
                <a:gd name="T18" fmla="*/ 179 w 285"/>
                <a:gd name="T19" fmla="*/ 149 h 206"/>
                <a:gd name="T20" fmla="*/ 215 w 285"/>
                <a:gd name="T21" fmla="*/ 169 h 206"/>
                <a:gd name="T22" fmla="*/ 179 w 285"/>
                <a:gd name="T23" fmla="*/ 149 h 206"/>
                <a:gd name="T24" fmla="*/ 243 w 285"/>
                <a:gd name="T25" fmla="*/ 184 h 206"/>
                <a:gd name="T26" fmla="*/ 275 w 285"/>
                <a:gd name="T27" fmla="*/ 199 h 206"/>
                <a:gd name="T28" fmla="*/ 243 w 285"/>
                <a:gd name="T29" fmla="*/ 184 h 206"/>
                <a:gd name="T30" fmla="*/ 216 w 285"/>
                <a:gd name="T31" fmla="*/ 114 h 206"/>
                <a:gd name="T32" fmla="*/ 244 w 285"/>
                <a:gd name="T33" fmla="*/ 162 h 206"/>
                <a:gd name="T34" fmla="*/ 216 w 285"/>
                <a:gd name="T35"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06">
                  <a:moveTo>
                    <a:pt x="2" y="10"/>
                  </a:moveTo>
                  <a:cubicBezTo>
                    <a:pt x="0" y="19"/>
                    <a:pt x="33" y="69"/>
                    <a:pt x="46" y="61"/>
                  </a:cubicBezTo>
                  <a:cubicBezTo>
                    <a:pt x="69" y="46"/>
                    <a:pt x="4" y="0"/>
                    <a:pt x="2" y="10"/>
                  </a:cubicBezTo>
                  <a:close/>
                  <a:moveTo>
                    <a:pt x="69" y="54"/>
                  </a:moveTo>
                  <a:cubicBezTo>
                    <a:pt x="68" y="57"/>
                    <a:pt x="93" y="82"/>
                    <a:pt x="98" y="78"/>
                  </a:cubicBezTo>
                  <a:cubicBezTo>
                    <a:pt x="104" y="74"/>
                    <a:pt x="70" y="46"/>
                    <a:pt x="69" y="54"/>
                  </a:cubicBezTo>
                  <a:close/>
                  <a:moveTo>
                    <a:pt x="186" y="116"/>
                  </a:moveTo>
                  <a:cubicBezTo>
                    <a:pt x="194" y="110"/>
                    <a:pt x="137" y="79"/>
                    <a:pt x="136" y="89"/>
                  </a:cubicBezTo>
                  <a:cubicBezTo>
                    <a:pt x="136" y="99"/>
                    <a:pt x="177" y="121"/>
                    <a:pt x="186" y="116"/>
                  </a:cubicBezTo>
                  <a:close/>
                  <a:moveTo>
                    <a:pt x="179" y="149"/>
                  </a:moveTo>
                  <a:cubicBezTo>
                    <a:pt x="182" y="165"/>
                    <a:pt x="206" y="174"/>
                    <a:pt x="215" y="169"/>
                  </a:cubicBezTo>
                  <a:cubicBezTo>
                    <a:pt x="225" y="163"/>
                    <a:pt x="176" y="133"/>
                    <a:pt x="179" y="149"/>
                  </a:cubicBezTo>
                  <a:close/>
                  <a:moveTo>
                    <a:pt x="243" y="184"/>
                  </a:moveTo>
                  <a:cubicBezTo>
                    <a:pt x="245" y="188"/>
                    <a:pt x="265" y="206"/>
                    <a:pt x="275" y="199"/>
                  </a:cubicBezTo>
                  <a:cubicBezTo>
                    <a:pt x="285" y="192"/>
                    <a:pt x="241" y="177"/>
                    <a:pt x="243" y="184"/>
                  </a:cubicBezTo>
                  <a:close/>
                  <a:moveTo>
                    <a:pt x="216" y="114"/>
                  </a:moveTo>
                  <a:cubicBezTo>
                    <a:pt x="208" y="132"/>
                    <a:pt x="239" y="161"/>
                    <a:pt x="244" y="162"/>
                  </a:cubicBezTo>
                  <a:cubicBezTo>
                    <a:pt x="249" y="163"/>
                    <a:pt x="222" y="101"/>
                    <a:pt x="216" y="11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2" name="Freeform 155"/>
            <p:cNvSpPr>
              <a:spLocks noEditPoints="1"/>
            </p:cNvSpPr>
            <p:nvPr/>
          </p:nvSpPr>
          <p:spPr bwMode="auto">
            <a:xfrm>
              <a:off x="18695988" y="9486900"/>
              <a:ext cx="369888" cy="266700"/>
            </a:xfrm>
            <a:custGeom>
              <a:avLst/>
              <a:gdLst>
                <a:gd name="T0" fmla="*/ 2 w 285"/>
                <a:gd name="T1" fmla="*/ 10 h 206"/>
                <a:gd name="T2" fmla="*/ 46 w 285"/>
                <a:gd name="T3" fmla="*/ 61 h 206"/>
                <a:gd name="T4" fmla="*/ 2 w 285"/>
                <a:gd name="T5" fmla="*/ 10 h 206"/>
                <a:gd name="T6" fmla="*/ 69 w 285"/>
                <a:gd name="T7" fmla="*/ 54 h 206"/>
                <a:gd name="T8" fmla="*/ 98 w 285"/>
                <a:gd name="T9" fmla="*/ 78 h 206"/>
                <a:gd name="T10" fmla="*/ 69 w 285"/>
                <a:gd name="T11" fmla="*/ 54 h 206"/>
                <a:gd name="T12" fmla="*/ 186 w 285"/>
                <a:gd name="T13" fmla="*/ 116 h 206"/>
                <a:gd name="T14" fmla="*/ 136 w 285"/>
                <a:gd name="T15" fmla="*/ 89 h 206"/>
                <a:gd name="T16" fmla="*/ 186 w 285"/>
                <a:gd name="T17" fmla="*/ 116 h 206"/>
                <a:gd name="T18" fmla="*/ 179 w 285"/>
                <a:gd name="T19" fmla="*/ 149 h 206"/>
                <a:gd name="T20" fmla="*/ 215 w 285"/>
                <a:gd name="T21" fmla="*/ 169 h 206"/>
                <a:gd name="T22" fmla="*/ 179 w 285"/>
                <a:gd name="T23" fmla="*/ 149 h 206"/>
                <a:gd name="T24" fmla="*/ 243 w 285"/>
                <a:gd name="T25" fmla="*/ 184 h 206"/>
                <a:gd name="T26" fmla="*/ 275 w 285"/>
                <a:gd name="T27" fmla="*/ 199 h 206"/>
                <a:gd name="T28" fmla="*/ 243 w 285"/>
                <a:gd name="T29" fmla="*/ 184 h 206"/>
                <a:gd name="T30" fmla="*/ 216 w 285"/>
                <a:gd name="T31" fmla="*/ 114 h 206"/>
                <a:gd name="T32" fmla="*/ 244 w 285"/>
                <a:gd name="T33" fmla="*/ 162 h 206"/>
                <a:gd name="T34" fmla="*/ 216 w 285"/>
                <a:gd name="T35"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06">
                  <a:moveTo>
                    <a:pt x="2" y="10"/>
                  </a:moveTo>
                  <a:cubicBezTo>
                    <a:pt x="0" y="19"/>
                    <a:pt x="33" y="69"/>
                    <a:pt x="46" y="61"/>
                  </a:cubicBezTo>
                  <a:cubicBezTo>
                    <a:pt x="69" y="46"/>
                    <a:pt x="4" y="0"/>
                    <a:pt x="2" y="10"/>
                  </a:cubicBezTo>
                  <a:close/>
                  <a:moveTo>
                    <a:pt x="69" y="54"/>
                  </a:moveTo>
                  <a:cubicBezTo>
                    <a:pt x="68" y="57"/>
                    <a:pt x="93" y="82"/>
                    <a:pt x="98" y="78"/>
                  </a:cubicBezTo>
                  <a:cubicBezTo>
                    <a:pt x="104" y="74"/>
                    <a:pt x="70" y="46"/>
                    <a:pt x="69" y="54"/>
                  </a:cubicBezTo>
                  <a:close/>
                  <a:moveTo>
                    <a:pt x="186" y="116"/>
                  </a:moveTo>
                  <a:cubicBezTo>
                    <a:pt x="194" y="110"/>
                    <a:pt x="137" y="79"/>
                    <a:pt x="136" y="89"/>
                  </a:cubicBezTo>
                  <a:cubicBezTo>
                    <a:pt x="136" y="99"/>
                    <a:pt x="177" y="121"/>
                    <a:pt x="186" y="116"/>
                  </a:cubicBezTo>
                  <a:close/>
                  <a:moveTo>
                    <a:pt x="179" y="149"/>
                  </a:moveTo>
                  <a:cubicBezTo>
                    <a:pt x="182" y="165"/>
                    <a:pt x="206" y="174"/>
                    <a:pt x="215" y="169"/>
                  </a:cubicBezTo>
                  <a:cubicBezTo>
                    <a:pt x="225" y="163"/>
                    <a:pt x="176" y="133"/>
                    <a:pt x="179" y="149"/>
                  </a:cubicBezTo>
                  <a:close/>
                  <a:moveTo>
                    <a:pt x="243" y="184"/>
                  </a:moveTo>
                  <a:cubicBezTo>
                    <a:pt x="245" y="188"/>
                    <a:pt x="265" y="206"/>
                    <a:pt x="275" y="199"/>
                  </a:cubicBezTo>
                  <a:cubicBezTo>
                    <a:pt x="285" y="192"/>
                    <a:pt x="241" y="177"/>
                    <a:pt x="243" y="184"/>
                  </a:cubicBezTo>
                  <a:close/>
                  <a:moveTo>
                    <a:pt x="216" y="114"/>
                  </a:moveTo>
                  <a:cubicBezTo>
                    <a:pt x="208" y="132"/>
                    <a:pt x="239" y="161"/>
                    <a:pt x="244" y="162"/>
                  </a:cubicBezTo>
                  <a:cubicBezTo>
                    <a:pt x="249" y="163"/>
                    <a:pt x="222" y="101"/>
                    <a:pt x="216" y="11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3" name="Freeform 156"/>
            <p:cNvSpPr>
              <a:spLocks noEditPoints="1"/>
            </p:cNvSpPr>
            <p:nvPr/>
          </p:nvSpPr>
          <p:spPr bwMode="auto">
            <a:xfrm>
              <a:off x="16778288" y="9731375"/>
              <a:ext cx="1873250" cy="1662113"/>
            </a:xfrm>
            <a:custGeom>
              <a:avLst/>
              <a:gdLst>
                <a:gd name="T0" fmla="*/ 1426 w 1447"/>
                <a:gd name="T1" fmla="*/ 560 h 1284"/>
                <a:gd name="T2" fmla="*/ 1367 w 1447"/>
                <a:gd name="T3" fmla="*/ 499 h 1284"/>
                <a:gd name="T4" fmla="*/ 1323 w 1447"/>
                <a:gd name="T5" fmla="*/ 435 h 1284"/>
                <a:gd name="T6" fmla="*/ 1281 w 1447"/>
                <a:gd name="T7" fmla="*/ 386 h 1284"/>
                <a:gd name="T8" fmla="*/ 1180 w 1447"/>
                <a:gd name="T9" fmla="*/ 289 h 1284"/>
                <a:gd name="T10" fmla="*/ 1146 w 1447"/>
                <a:gd name="T11" fmla="*/ 166 h 1284"/>
                <a:gd name="T12" fmla="*/ 1084 w 1447"/>
                <a:gd name="T13" fmla="*/ 104 h 1284"/>
                <a:gd name="T14" fmla="*/ 1028 w 1447"/>
                <a:gd name="T15" fmla="*/ 31 h 1284"/>
                <a:gd name="T16" fmla="*/ 1011 w 1447"/>
                <a:gd name="T17" fmla="*/ 160 h 1284"/>
                <a:gd name="T18" fmla="*/ 928 w 1447"/>
                <a:gd name="T19" fmla="*/ 237 h 1284"/>
                <a:gd name="T20" fmla="*/ 826 w 1447"/>
                <a:gd name="T21" fmla="*/ 183 h 1284"/>
                <a:gd name="T22" fmla="*/ 809 w 1447"/>
                <a:gd name="T23" fmla="*/ 109 h 1284"/>
                <a:gd name="T24" fmla="*/ 836 w 1447"/>
                <a:gd name="T25" fmla="*/ 53 h 1284"/>
                <a:gd name="T26" fmla="*/ 783 w 1447"/>
                <a:gd name="T27" fmla="*/ 59 h 1284"/>
                <a:gd name="T28" fmla="*/ 695 w 1447"/>
                <a:gd name="T29" fmla="*/ 41 h 1284"/>
                <a:gd name="T30" fmla="*/ 606 w 1447"/>
                <a:gd name="T31" fmla="*/ 99 h 1284"/>
                <a:gd name="T32" fmla="*/ 575 w 1447"/>
                <a:gd name="T33" fmla="*/ 159 h 1284"/>
                <a:gd name="T34" fmla="*/ 522 w 1447"/>
                <a:gd name="T35" fmla="*/ 136 h 1284"/>
                <a:gd name="T36" fmla="*/ 461 w 1447"/>
                <a:gd name="T37" fmla="*/ 142 h 1284"/>
                <a:gd name="T38" fmla="*/ 411 w 1447"/>
                <a:gd name="T39" fmla="*/ 170 h 1284"/>
                <a:gd name="T40" fmla="*/ 383 w 1447"/>
                <a:gd name="T41" fmla="*/ 229 h 1284"/>
                <a:gd name="T42" fmla="*/ 331 w 1447"/>
                <a:gd name="T43" fmla="*/ 234 h 1284"/>
                <a:gd name="T44" fmla="*/ 217 w 1447"/>
                <a:gd name="T45" fmla="*/ 343 h 1284"/>
                <a:gd name="T46" fmla="*/ 107 w 1447"/>
                <a:gd name="T47" fmla="*/ 379 h 1284"/>
                <a:gd name="T48" fmla="*/ 41 w 1447"/>
                <a:gd name="T49" fmla="*/ 407 h 1284"/>
                <a:gd name="T50" fmla="*/ 18 w 1447"/>
                <a:gd name="T51" fmla="*/ 528 h 1284"/>
                <a:gd name="T52" fmla="*/ 28 w 1447"/>
                <a:gd name="T53" fmla="*/ 582 h 1284"/>
                <a:gd name="T54" fmla="*/ 68 w 1447"/>
                <a:gd name="T55" fmla="*/ 709 h 1284"/>
                <a:gd name="T56" fmla="*/ 71 w 1447"/>
                <a:gd name="T57" fmla="*/ 865 h 1284"/>
                <a:gd name="T58" fmla="*/ 175 w 1447"/>
                <a:gd name="T59" fmla="*/ 918 h 1284"/>
                <a:gd name="T60" fmla="*/ 326 w 1447"/>
                <a:gd name="T61" fmla="*/ 875 h 1284"/>
                <a:gd name="T62" fmla="*/ 490 w 1447"/>
                <a:gd name="T63" fmla="*/ 811 h 1284"/>
                <a:gd name="T64" fmla="*/ 685 w 1447"/>
                <a:gd name="T65" fmla="*/ 800 h 1284"/>
                <a:gd name="T66" fmla="*/ 749 w 1447"/>
                <a:gd name="T67" fmla="*/ 837 h 1284"/>
                <a:gd name="T68" fmla="*/ 818 w 1447"/>
                <a:gd name="T69" fmla="*/ 896 h 1284"/>
                <a:gd name="T70" fmla="*/ 868 w 1447"/>
                <a:gd name="T71" fmla="*/ 888 h 1284"/>
                <a:gd name="T72" fmla="*/ 898 w 1447"/>
                <a:gd name="T73" fmla="*/ 902 h 1284"/>
                <a:gd name="T74" fmla="*/ 949 w 1447"/>
                <a:gd name="T75" fmla="*/ 988 h 1284"/>
                <a:gd name="T76" fmla="*/ 1075 w 1447"/>
                <a:gd name="T77" fmla="*/ 1074 h 1284"/>
                <a:gd name="T78" fmla="*/ 1140 w 1447"/>
                <a:gd name="T79" fmla="*/ 1064 h 1284"/>
                <a:gd name="T80" fmla="*/ 1185 w 1447"/>
                <a:gd name="T81" fmla="*/ 1087 h 1284"/>
                <a:gd name="T82" fmla="*/ 1307 w 1447"/>
                <a:gd name="T83" fmla="*/ 1030 h 1284"/>
                <a:gd name="T84" fmla="*/ 1383 w 1447"/>
                <a:gd name="T85" fmla="*/ 829 h 1284"/>
                <a:gd name="T86" fmla="*/ 1431 w 1447"/>
                <a:gd name="T87" fmla="*/ 712 h 1284"/>
                <a:gd name="T88" fmla="*/ 655 w 1447"/>
                <a:gd name="T89" fmla="*/ 34 h 1284"/>
                <a:gd name="T90" fmla="*/ 830 w 1447"/>
                <a:gd name="T91" fmla="*/ 957 h 1284"/>
                <a:gd name="T92" fmla="*/ 1183 w 1447"/>
                <a:gd name="T93" fmla="*/ 1174 h 1284"/>
                <a:gd name="T94" fmla="*/ 1186 w 1447"/>
                <a:gd name="T95" fmla="*/ 1282 h 1284"/>
                <a:gd name="T96" fmla="*/ 1234 w 1447"/>
                <a:gd name="T97" fmla="*/ 1254 h 1284"/>
                <a:gd name="T98" fmla="*/ 1183 w 1447"/>
                <a:gd name="T99" fmla="*/ 1174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7" h="1284">
                  <a:moveTo>
                    <a:pt x="1436" y="645"/>
                  </a:moveTo>
                  <a:cubicBezTo>
                    <a:pt x="1443" y="640"/>
                    <a:pt x="1433" y="615"/>
                    <a:pt x="1428" y="619"/>
                  </a:cubicBezTo>
                  <a:cubicBezTo>
                    <a:pt x="1422" y="623"/>
                    <a:pt x="1422" y="580"/>
                    <a:pt x="1426" y="560"/>
                  </a:cubicBezTo>
                  <a:cubicBezTo>
                    <a:pt x="1430" y="541"/>
                    <a:pt x="1428" y="543"/>
                    <a:pt x="1418" y="553"/>
                  </a:cubicBezTo>
                  <a:cubicBezTo>
                    <a:pt x="1408" y="563"/>
                    <a:pt x="1397" y="534"/>
                    <a:pt x="1394" y="526"/>
                  </a:cubicBezTo>
                  <a:cubicBezTo>
                    <a:pt x="1392" y="518"/>
                    <a:pt x="1380" y="496"/>
                    <a:pt x="1367" y="499"/>
                  </a:cubicBezTo>
                  <a:cubicBezTo>
                    <a:pt x="1354" y="503"/>
                    <a:pt x="1362" y="481"/>
                    <a:pt x="1350" y="483"/>
                  </a:cubicBezTo>
                  <a:cubicBezTo>
                    <a:pt x="1337" y="485"/>
                    <a:pt x="1335" y="465"/>
                    <a:pt x="1337" y="446"/>
                  </a:cubicBezTo>
                  <a:cubicBezTo>
                    <a:pt x="1340" y="428"/>
                    <a:pt x="1329" y="443"/>
                    <a:pt x="1323" y="435"/>
                  </a:cubicBezTo>
                  <a:cubicBezTo>
                    <a:pt x="1318" y="427"/>
                    <a:pt x="1312" y="433"/>
                    <a:pt x="1303" y="436"/>
                  </a:cubicBezTo>
                  <a:cubicBezTo>
                    <a:pt x="1295" y="439"/>
                    <a:pt x="1292" y="420"/>
                    <a:pt x="1295" y="412"/>
                  </a:cubicBezTo>
                  <a:cubicBezTo>
                    <a:pt x="1297" y="404"/>
                    <a:pt x="1293" y="395"/>
                    <a:pt x="1281" y="386"/>
                  </a:cubicBezTo>
                  <a:cubicBezTo>
                    <a:pt x="1270" y="378"/>
                    <a:pt x="1269" y="371"/>
                    <a:pt x="1270" y="361"/>
                  </a:cubicBezTo>
                  <a:cubicBezTo>
                    <a:pt x="1270" y="350"/>
                    <a:pt x="1203" y="316"/>
                    <a:pt x="1188" y="313"/>
                  </a:cubicBezTo>
                  <a:cubicBezTo>
                    <a:pt x="1174" y="310"/>
                    <a:pt x="1186" y="294"/>
                    <a:pt x="1180" y="289"/>
                  </a:cubicBezTo>
                  <a:cubicBezTo>
                    <a:pt x="1174" y="283"/>
                    <a:pt x="1171" y="263"/>
                    <a:pt x="1171" y="246"/>
                  </a:cubicBezTo>
                  <a:cubicBezTo>
                    <a:pt x="1171" y="229"/>
                    <a:pt x="1149" y="223"/>
                    <a:pt x="1150" y="209"/>
                  </a:cubicBezTo>
                  <a:cubicBezTo>
                    <a:pt x="1151" y="195"/>
                    <a:pt x="1144" y="182"/>
                    <a:pt x="1146" y="166"/>
                  </a:cubicBezTo>
                  <a:cubicBezTo>
                    <a:pt x="1147" y="151"/>
                    <a:pt x="1123" y="147"/>
                    <a:pt x="1122" y="138"/>
                  </a:cubicBezTo>
                  <a:cubicBezTo>
                    <a:pt x="1121" y="130"/>
                    <a:pt x="1108" y="138"/>
                    <a:pt x="1095" y="139"/>
                  </a:cubicBezTo>
                  <a:cubicBezTo>
                    <a:pt x="1082" y="141"/>
                    <a:pt x="1082" y="122"/>
                    <a:pt x="1084" y="104"/>
                  </a:cubicBezTo>
                  <a:cubicBezTo>
                    <a:pt x="1085" y="86"/>
                    <a:pt x="1078" y="56"/>
                    <a:pt x="1068" y="48"/>
                  </a:cubicBezTo>
                  <a:cubicBezTo>
                    <a:pt x="1057" y="39"/>
                    <a:pt x="1056" y="10"/>
                    <a:pt x="1050" y="5"/>
                  </a:cubicBezTo>
                  <a:cubicBezTo>
                    <a:pt x="1045" y="0"/>
                    <a:pt x="1027" y="21"/>
                    <a:pt x="1028" y="31"/>
                  </a:cubicBezTo>
                  <a:cubicBezTo>
                    <a:pt x="1029" y="41"/>
                    <a:pt x="1026" y="53"/>
                    <a:pt x="1019" y="59"/>
                  </a:cubicBezTo>
                  <a:cubicBezTo>
                    <a:pt x="1012" y="65"/>
                    <a:pt x="1024" y="89"/>
                    <a:pt x="1014" y="98"/>
                  </a:cubicBezTo>
                  <a:cubicBezTo>
                    <a:pt x="1005" y="106"/>
                    <a:pt x="1014" y="141"/>
                    <a:pt x="1011" y="160"/>
                  </a:cubicBezTo>
                  <a:cubicBezTo>
                    <a:pt x="1009" y="180"/>
                    <a:pt x="1010" y="201"/>
                    <a:pt x="1000" y="214"/>
                  </a:cubicBezTo>
                  <a:cubicBezTo>
                    <a:pt x="991" y="227"/>
                    <a:pt x="990" y="248"/>
                    <a:pt x="971" y="255"/>
                  </a:cubicBezTo>
                  <a:cubicBezTo>
                    <a:pt x="952" y="262"/>
                    <a:pt x="927" y="248"/>
                    <a:pt x="928" y="237"/>
                  </a:cubicBezTo>
                  <a:cubicBezTo>
                    <a:pt x="929" y="227"/>
                    <a:pt x="908" y="221"/>
                    <a:pt x="897" y="223"/>
                  </a:cubicBezTo>
                  <a:cubicBezTo>
                    <a:pt x="886" y="224"/>
                    <a:pt x="880" y="208"/>
                    <a:pt x="862" y="195"/>
                  </a:cubicBezTo>
                  <a:cubicBezTo>
                    <a:pt x="845" y="182"/>
                    <a:pt x="832" y="198"/>
                    <a:pt x="826" y="183"/>
                  </a:cubicBezTo>
                  <a:cubicBezTo>
                    <a:pt x="821" y="167"/>
                    <a:pt x="816" y="165"/>
                    <a:pt x="803" y="156"/>
                  </a:cubicBezTo>
                  <a:cubicBezTo>
                    <a:pt x="791" y="148"/>
                    <a:pt x="795" y="148"/>
                    <a:pt x="806" y="139"/>
                  </a:cubicBezTo>
                  <a:cubicBezTo>
                    <a:pt x="818" y="131"/>
                    <a:pt x="816" y="120"/>
                    <a:pt x="809" y="109"/>
                  </a:cubicBezTo>
                  <a:cubicBezTo>
                    <a:pt x="803" y="99"/>
                    <a:pt x="816" y="102"/>
                    <a:pt x="832" y="93"/>
                  </a:cubicBezTo>
                  <a:cubicBezTo>
                    <a:pt x="848" y="84"/>
                    <a:pt x="832" y="74"/>
                    <a:pt x="844" y="70"/>
                  </a:cubicBezTo>
                  <a:cubicBezTo>
                    <a:pt x="855" y="65"/>
                    <a:pt x="848" y="55"/>
                    <a:pt x="836" y="53"/>
                  </a:cubicBezTo>
                  <a:cubicBezTo>
                    <a:pt x="823" y="50"/>
                    <a:pt x="827" y="65"/>
                    <a:pt x="823" y="67"/>
                  </a:cubicBezTo>
                  <a:cubicBezTo>
                    <a:pt x="818" y="68"/>
                    <a:pt x="813" y="47"/>
                    <a:pt x="809" y="48"/>
                  </a:cubicBezTo>
                  <a:cubicBezTo>
                    <a:pt x="805" y="49"/>
                    <a:pt x="791" y="69"/>
                    <a:pt x="783" y="59"/>
                  </a:cubicBezTo>
                  <a:cubicBezTo>
                    <a:pt x="775" y="49"/>
                    <a:pt x="731" y="40"/>
                    <a:pt x="714" y="38"/>
                  </a:cubicBezTo>
                  <a:cubicBezTo>
                    <a:pt x="697" y="35"/>
                    <a:pt x="692" y="13"/>
                    <a:pt x="681" y="17"/>
                  </a:cubicBezTo>
                  <a:cubicBezTo>
                    <a:pt x="671" y="21"/>
                    <a:pt x="683" y="28"/>
                    <a:pt x="695" y="41"/>
                  </a:cubicBezTo>
                  <a:cubicBezTo>
                    <a:pt x="706" y="53"/>
                    <a:pt x="656" y="62"/>
                    <a:pt x="641" y="57"/>
                  </a:cubicBezTo>
                  <a:cubicBezTo>
                    <a:pt x="626" y="53"/>
                    <a:pt x="643" y="68"/>
                    <a:pt x="631" y="67"/>
                  </a:cubicBezTo>
                  <a:cubicBezTo>
                    <a:pt x="618" y="67"/>
                    <a:pt x="616" y="88"/>
                    <a:pt x="606" y="99"/>
                  </a:cubicBezTo>
                  <a:cubicBezTo>
                    <a:pt x="596" y="110"/>
                    <a:pt x="603" y="118"/>
                    <a:pt x="592" y="125"/>
                  </a:cubicBezTo>
                  <a:cubicBezTo>
                    <a:pt x="581" y="132"/>
                    <a:pt x="580" y="140"/>
                    <a:pt x="593" y="155"/>
                  </a:cubicBezTo>
                  <a:cubicBezTo>
                    <a:pt x="607" y="169"/>
                    <a:pt x="587" y="170"/>
                    <a:pt x="575" y="159"/>
                  </a:cubicBezTo>
                  <a:cubicBezTo>
                    <a:pt x="564" y="147"/>
                    <a:pt x="552" y="147"/>
                    <a:pt x="553" y="160"/>
                  </a:cubicBezTo>
                  <a:cubicBezTo>
                    <a:pt x="553" y="173"/>
                    <a:pt x="539" y="167"/>
                    <a:pt x="541" y="152"/>
                  </a:cubicBezTo>
                  <a:cubicBezTo>
                    <a:pt x="543" y="138"/>
                    <a:pt x="525" y="145"/>
                    <a:pt x="522" y="136"/>
                  </a:cubicBezTo>
                  <a:cubicBezTo>
                    <a:pt x="518" y="127"/>
                    <a:pt x="502" y="113"/>
                    <a:pt x="492" y="114"/>
                  </a:cubicBezTo>
                  <a:cubicBezTo>
                    <a:pt x="482" y="115"/>
                    <a:pt x="482" y="126"/>
                    <a:pt x="472" y="126"/>
                  </a:cubicBezTo>
                  <a:cubicBezTo>
                    <a:pt x="461" y="126"/>
                    <a:pt x="459" y="131"/>
                    <a:pt x="461" y="142"/>
                  </a:cubicBezTo>
                  <a:cubicBezTo>
                    <a:pt x="462" y="153"/>
                    <a:pt x="445" y="141"/>
                    <a:pt x="433" y="143"/>
                  </a:cubicBezTo>
                  <a:cubicBezTo>
                    <a:pt x="422" y="145"/>
                    <a:pt x="433" y="158"/>
                    <a:pt x="427" y="159"/>
                  </a:cubicBezTo>
                  <a:cubicBezTo>
                    <a:pt x="421" y="159"/>
                    <a:pt x="421" y="170"/>
                    <a:pt x="411" y="170"/>
                  </a:cubicBezTo>
                  <a:cubicBezTo>
                    <a:pt x="401" y="170"/>
                    <a:pt x="402" y="193"/>
                    <a:pt x="404" y="205"/>
                  </a:cubicBezTo>
                  <a:cubicBezTo>
                    <a:pt x="405" y="216"/>
                    <a:pt x="388" y="199"/>
                    <a:pt x="378" y="202"/>
                  </a:cubicBezTo>
                  <a:cubicBezTo>
                    <a:pt x="368" y="205"/>
                    <a:pt x="380" y="216"/>
                    <a:pt x="383" y="229"/>
                  </a:cubicBezTo>
                  <a:cubicBezTo>
                    <a:pt x="387" y="242"/>
                    <a:pt x="378" y="241"/>
                    <a:pt x="373" y="247"/>
                  </a:cubicBezTo>
                  <a:cubicBezTo>
                    <a:pt x="367" y="252"/>
                    <a:pt x="358" y="232"/>
                    <a:pt x="358" y="220"/>
                  </a:cubicBezTo>
                  <a:cubicBezTo>
                    <a:pt x="358" y="208"/>
                    <a:pt x="345" y="219"/>
                    <a:pt x="331" y="234"/>
                  </a:cubicBezTo>
                  <a:cubicBezTo>
                    <a:pt x="317" y="249"/>
                    <a:pt x="336" y="272"/>
                    <a:pt x="330" y="276"/>
                  </a:cubicBezTo>
                  <a:cubicBezTo>
                    <a:pt x="323" y="279"/>
                    <a:pt x="295" y="306"/>
                    <a:pt x="279" y="325"/>
                  </a:cubicBezTo>
                  <a:cubicBezTo>
                    <a:pt x="263" y="345"/>
                    <a:pt x="227" y="333"/>
                    <a:pt x="217" y="343"/>
                  </a:cubicBezTo>
                  <a:cubicBezTo>
                    <a:pt x="206" y="352"/>
                    <a:pt x="194" y="345"/>
                    <a:pt x="183" y="354"/>
                  </a:cubicBezTo>
                  <a:cubicBezTo>
                    <a:pt x="172" y="362"/>
                    <a:pt x="152" y="379"/>
                    <a:pt x="149" y="368"/>
                  </a:cubicBezTo>
                  <a:cubicBezTo>
                    <a:pt x="147" y="358"/>
                    <a:pt x="119" y="366"/>
                    <a:pt x="107" y="379"/>
                  </a:cubicBezTo>
                  <a:cubicBezTo>
                    <a:pt x="96" y="391"/>
                    <a:pt x="77" y="402"/>
                    <a:pt x="64" y="403"/>
                  </a:cubicBezTo>
                  <a:cubicBezTo>
                    <a:pt x="50" y="404"/>
                    <a:pt x="50" y="424"/>
                    <a:pt x="45" y="428"/>
                  </a:cubicBezTo>
                  <a:cubicBezTo>
                    <a:pt x="39" y="433"/>
                    <a:pt x="41" y="412"/>
                    <a:pt x="41" y="407"/>
                  </a:cubicBezTo>
                  <a:cubicBezTo>
                    <a:pt x="41" y="401"/>
                    <a:pt x="29" y="416"/>
                    <a:pt x="23" y="432"/>
                  </a:cubicBezTo>
                  <a:cubicBezTo>
                    <a:pt x="18" y="449"/>
                    <a:pt x="36" y="455"/>
                    <a:pt x="25" y="472"/>
                  </a:cubicBezTo>
                  <a:cubicBezTo>
                    <a:pt x="13" y="489"/>
                    <a:pt x="2" y="506"/>
                    <a:pt x="18" y="528"/>
                  </a:cubicBezTo>
                  <a:cubicBezTo>
                    <a:pt x="35" y="550"/>
                    <a:pt x="44" y="564"/>
                    <a:pt x="39" y="575"/>
                  </a:cubicBezTo>
                  <a:cubicBezTo>
                    <a:pt x="33" y="586"/>
                    <a:pt x="22" y="553"/>
                    <a:pt x="18" y="557"/>
                  </a:cubicBezTo>
                  <a:cubicBezTo>
                    <a:pt x="14" y="561"/>
                    <a:pt x="32" y="575"/>
                    <a:pt x="28" y="582"/>
                  </a:cubicBezTo>
                  <a:cubicBezTo>
                    <a:pt x="23" y="589"/>
                    <a:pt x="6" y="556"/>
                    <a:pt x="3" y="563"/>
                  </a:cubicBezTo>
                  <a:cubicBezTo>
                    <a:pt x="0" y="570"/>
                    <a:pt x="38" y="623"/>
                    <a:pt x="39" y="643"/>
                  </a:cubicBezTo>
                  <a:cubicBezTo>
                    <a:pt x="39" y="662"/>
                    <a:pt x="70" y="681"/>
                    <a:pt x="68" y="709"/>
                  </a:cubicBezTo>
                  <a:cubicBezTo>
                    <a:pt x="67" y="737"/>
                    <a:pt x="95" y="783"/>
                    <a:pt x="100" y="790"/>
                  </a:cubicBezTo>
                  <a:cubicBezTo>
                    <a:pt x="104" y="797"/>
                    <a:pt x="89" y="815"/>
                    <a:pt x="92" y="836"/>
                  </a:cubicBezTo>
                  <a:cubicBezTo>
                    <a:pt x="95" y="857"/>
                    <a:pt x="85" y="865"/>
                    <a:pt x="71" y="865"/>
                  </a:cubicBezTo>
                  <a:cubicBezTo>
                    <a:pt x="58" y="865"/>
                    <a:pt x="66" y="887"/>
                    <a:pt x="81" y="889"/>
                  </a:cubicBezTo>
                  <a:cubicBezTo>
                    <a:pt x="96" y="890"/>
                    <a:pt x="90" y="900"/>
                    <a:pt x="107" y="911"/>
                  </a:cubicBezTo>
                  <a:cubicBezTo>
                    <a:pt x="123" y="922"/>
                    <a:pt x="162" y="918"/>
                    <a:pt x="175" y="918"/>
                  </a:cubicBezTo>
                  <a:cubicBezTo>
                    <a:pt x="188" y="918"/>
                    <a:pt x="192" y="898"/>
                    <a:pt x="210" y="897"/>
                  </a:cubicBezTo>
                  <a:cubicBezTo>
                    <a:pt x="228" y="896"/>
                    <a:pt x="227" y="891"/>
                    <a:pt x="235" y="880"/>
                  </a:cubicBezTo>
                  <a:cubicBezTo>
                    <a:pt x="244" y="869"/>
                    <a:pt x="284" y="872"/>
                    <a:pt x="326" y="875"/>
                  </a:cubicBezTo>
                  <a:cubicBezTo>
                    <a:pt x="367" y="877"/>
                    <a:pt x="385" y="864"/>
                    <a:pt x="391" y="847"/>
                  </a:cubicBezTo>
                  <a:cubicBezTo>
                    <a:pt x="397" y="833"/>
                    <a:pt x="426" y="832"/>
                    <a:pt x="438" y="821"/>
                  </a:cubicBezTo>
                  <a:cubicBezTo>
                    <a:pt x="450" y="810"/>
                    <a:pt x="460" y="809"/>
                    <a:pt x="490" y="811"/>
                  </a:cubicBezTo>
                  <a:cubicBezTo>
                    <a:pt x="521" y="812"/>
                    <a:pt x="549" y="796"/>
                    <a:pt x="568" y="788"/>
                  </a:cubicBezTo>
                  <a:cubicBezTo>
                    <a:pt x="588" y="780"/>
                    <a:pt x="624" y="783"/>
                    <a:pt x="642" y="779"/>
                  </a:cubicBezTo>
                  <a:cubicBezTo>
                    <a:pt x="661" y="774"/>
                    <a:pt x="664" y="802"/>
                    <a:pt x="685" y="800"/>
                  </a:cubicBezTo>
                  <a:cubicBezTo>
                    <a:pt x="706" y="797"/>
                    <a:pt x="716" y="806"/>
                    <a:pt x="727" y="805"/>
                  </a:cubicBezTo>
                  <a:cubicBezTo>
                    <a:pt x="738" y="804"/>
                    <a:pt x="736" y="813"/>
                    <a:pt x="747" y="815"/>
                  </a:cubicBezTo>
                  <a:cubicBezTo>
                    <a:pt x="758" y="818"/>
                    <a:pt x="756" y="827"/>
                    <a:pt x="749" y="837"/>
                  </a:cubicBezTo>
                  <a:cubicBezTo>
                    <a:pt x="742" y="847"/>
                    <a:pt x="766" y="847"/>
                    <a:pt x="780" y="867"/>
                  </a:cubicBezTo>
                  <a:cubicBezTo>
                    <a:pt x="795" y="887"/>
                    <a:pt x="781" y="890"/>
                    <a:pt x="789" y="906"/>
                  </a:cubicBezTo>
                  <a:cubicBezTo>
                    <a:pt x="797" y="921"/>
                    <a:pt x="802" y="918"/>
                    <a:pt x="818" y="896"/>
                  </a:cubicBezTo>
                  <a:cubicBezTo>
                    <a:pt x="834" y="874"/>
                    <a:pt x="851" y="888"/>
                    <a:pt x="853" y="869"/>
                  </a:cubicBezTo>
                  <a:cubicBezTo>
                    <a:pt x="855" y="850"/>
                    <a:pt x="872" y="829"/>
                    <a:pt x="883" y="838"/>
                  </a:cubicBezTo>
                  <a:cubicBezTo>
                    <a:pt x="894" y="847"/>
                    <a:pt x="875" y="852"/>
                    <a:pt x="868" y="888"/>
                  </a:cubicBezTo>
                  <a:cubicBezTo>
                    <a:pt x="861" y="924"/>
                    <a:pt x="848" y="905"/>
                    <a:pt x="846" y="915"/>
                  </a:cubicBezTo>
                  <a:cubicBezTo>
                    <a:pt x="844" y="925"/>
                    <a:pt x="879" y="931"/>
                    <a:pt x="879" y="912"/>
                  </a:cubicBezTo>
                  <a:cubicBezTo>
                    <a:pt x="879" y="893"/>
                    <a:pt x="885" y="885"/>
                    <a:pt x="898" y="902"/>
                  </a:cubicBezTo>
                  <a:cubicBezTo>
                    <a:pt x="912" y="919"/>
                    <a:pt x="890" y="933"/>
                    <a:pt x="894" y="941"/>
                  </a:cubicBezTo>
                  <a:cubicBezTo>
                    <a:pt x="897" y="949"/>
                    <a:pt x="912" y="939"/>
                    <a:pt x="919" y="939"/>
                  </a:cubicBezTo>
                  <a:cubicBezTo>
                    <a:pt x="933" y="941"/>
                    <a:pt x="952" y="971"/>
                    <a:pt x="949" y="988"/>
                  </a:cubicBezTo>
                  <a:cubicBezTo>
                    <a:pt x="946" y="1004"/>
                    <a:pt x="941" y="1020"/>
                    <a:pt x="968" y="1033"/>
                  </a:cubicBezTo>
                  <a:cubicBezTo>
                    <a:pt x="994" y="1046"/>
                    <a:pt x="984" y="1049"/>
                    <a:pt x="1004" y="1049"/>
                  </a:cubicBezTo>
                  <a:cubicBezTo>
                    <a:pt x="1023" y="1049"/>
                    <a:pt x="1064" y="1064"/>
                    <a:pt x="1075" y="1074"/>
                  </a:cubicBezTo>
                  <a:cubicBezTo>
                    <a:pt x="1085" y="1083"/>
                    <a:pt x="1114" y="1067"/>
                    <a:pt x="1119" y="1048"/>
                  </a:cubicBezTo>
                  <a:cubicBezTo>
                    <a:pt x="1124" y="1029"/>
                    <a:pt x="1145" y="1047"/>
                    <a:pt x="1134" y="1053"/>
                  </a:cubicBezTo>
                  <a:cubicBezTo>
                    <a:pt x="1123" y="1059"/>
                    <a:pt x="1139" y="1074"/>
                    <a:pt x="1140" y="1064"/>
                  </a:cubicBezTo>
                  <a:cubicBezTo>
                    <a:pt x="1141" y="1054"/>
                    <a:pt x="1146" y="1045"/>
                    <a:pt x="1149" y="1057"/>
                  </a:cubicBezTo>
                  <a:cubicBezTo>
                    <a:pt x="1153" y="1069"/>
                    <a:pt x="1167" y="1069"/>
                    <a:pt x="1173" y="1078"/>
                  </a:cubicBezTo>
                  <a:cubicBezTo>
                    <a:pt x="1178" y="1088"/>
                    <a:pt x="1185" y="1095"/>
                    <a:pt x="1185" y="1087"/>
                  </a:cubicBezTo>
                  <a:cubicBezTo>
                    <a:pt x="1185" y="1079"/>
                    <a:pt x="1188" y="1072"/>
                    <a:pt x="1200" y="1067"/>
                  </a:cubicBezTo>
                  <a:cubicBezTo>
                    <a:pt x="1213" y="1063"/>
                    <a:pt x="1220" y="1054"/>
                    <a:pt x="1234" y="1043"/>
                  </a:cubicBezTo>
                  <a:cubicBezTo>
                    <a:pt x="1247" y="1032"/>
                    <a:pt x="1302" y="1030"/>
                    <a:pt x="1307" y="1030"/>
                  </a:cubicBezTo>
                  <a:cubicBezTo>
                    <a:pt x="1312" y="1030"/>
                    <a:pt x="1316" y="983"/>
                    <a:pt x="1319" y="959"/>
                  </a:cubicBezTo>
                  <a:cubicBezTo>
                    <a:pt x="1322" y="935"/>
                    <a:pt x="1342" y="931"/>
                    <a:pt x="1345" y="905"/>
                  </a:cubicBezTo>
                  <a:cubicBezTo>
                    <a:pt x="1348" y="879"/>
                    <a:pt x="1376" y="832"/>
                    <a:pt x="1383" y="829"/>
                  </a:cubicBezTo>
                  <a:cubicBezTo>
                    <a:pt x="1390" y="827"/>
                    <a:pt x="1403" y="820"/>
                    <a:pt x="1404" y="805"/>
                  </a:cubicBezTo>
                  <a:cubicBezTo>
                    <a:pt x="1404" y="790"/>
                    <a:pt x="1422" y="774"/>
                    <a:pt x="1422" y="756"/>
                  </a:cubicBezTo>
                  <a:cubicBezTo>
                    <a:pt x="1422" y="738"/>
                    <a:pt x="1433" y="717"/>
                    <a:pt x="1431" y="712"/>
                  </a:cubicBezTo>
                  <a:cubicBezTo>
                    <a:pt x="1429" y="706"/>
                    <a:pt x="1423" y="689"/>
                    <a:pt x="1435" y="677"/>
                  </a:cubicBezTo>
                  <a:cubicBezTo>
                    <a:pt x="1447" y="664"/>
                    <a:pt x="1430" y="649"/>
                    <a:pt x="1436" y="645"/>
                  </a:cubicBezTo>
                  <a:close/>
                  <a:moveTo>
                    <a:pt x="655" y="34"/>
                  </a:moveTo>
                  <a:cubicBezTo>
                    <a:pt x="653" y="24"/>
                    <a:pt x="598" y="35"/>
                    <a:pt x="610" y="45"/>
                  </a:cubicBezTo>
                  <a:cubicBezTo>
                    <a:pt x="617" y="51"/>
                    <a:pt x="656" y="43"/>
                    <a:pt x="655" y="34"/>
                  </a:cubicBezTo>
                  <a:close/>
                  <a:moveTo>
                    <a:pt x="830" y="957"/>
                  </a:moveTo>
                  <a:cubicBezTo>
                    <a:pt x="839" y="965"/>
                    <a:pt x="868" y="963"/>
                    <a:pt x="873" y="952"/>
                  </a:cubicBezTo>
                  <a:cubicBezTo>
                    <a:pt x="877" y="941"/>
                    <a:pt x="823" y="950"/>
                    <a:pt x="830" y="957"/>
                  </a:cubicBezTo>
                  <a:close/>
                  <a:moveTo>
                    <a:pt x="1183" y="1174"/>
                  </a:moveTo>
                  <a:cubicBezTo>
                    <a:pt x="1162" y="1177"/>
                    <a:pt x="1130" y="1155"/>
                    <a:pt x="1123" y="1157"/>
                  </a:cubicBezTo>
                  <a:cubicBezTo>
                    <a:pt x="1114" y="1159"/>
                    <a:pt x="1150" y="1213"/>
                    <a:pt x="1139" y="1227"/>
                  </a:cubicBezTo>
                  <a:cubicBezTo>
                    <a:pt x="1128" y="1241"/>
                    <a:pt x="1171" y="1279"/>
                    <a:pt x="1186" y="1282"/>
                  </a:cubicBezTo>
                  <a:cubicBezTo>
                    <a:pt x="1201" y="1284"/>
                    <a:pt x="1195" y="1267"/>
                    <a:pt x="1206" y="1268"/>
                  </a:cubicBezTo>
                  <a:cubicBezTo>
                    <a:pt x="1216" y="1269"/>
                    <a:pt x="1212" y="1258"/>
                    <a:pt x="1213" y="1250"/>
                  </a:cubicBezTo>
                  <a:cubicBezTo>
                    <a:pt x="1215" y="1242"/>
                    <a:pt x="1225" y="1258"/>
                    <a:pt x="1234" y="1254"/>
                  </a:cubicBezTo>
                  <a:cubicBezTo>
                    <a:pt x="1242" y="1249"/>
                    <a:pt x="1231" y="1215"/>
                    <a:pt x="1244" y="1215"/>
                  </a:cubicBezTo>
                  <a:cubicBezTo>
                    <a:pt x="1256" y="1215"/>
                    <a:pt x="1246" y="1175"/>
                    <a:pt x="1242" y="1162"/>
                  </a:cubicBezTo>
                  <a:cubicBezTo>
                    <a:pt x="1238" y="1148"/>
                    <a:pt x="1204" y="1172"/>
                    <a:pt x="1183" y="117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4" name="Freeform 157"/>
            <p:cNvSpPr>
              <a:spLocks noEditPoints="1"/>
            </p:cNvSpPr>
            <p:nvPr/>
          </p:nvSpPr>
          <p:spPr bwMode="auto">
            <a:xfrm>
              <a:off x="19227801" y="10915650"/>
              <a:ext cx="568325" cy="677863"/>
            </a:xfrm>
            <a:custGeom>
              <a:avLst/>
              <a:gdLst>
                <a:gd name="T0" fmla="*/ 271 w 439"/>
                <a:gd name="T1" fmla="*/ 253 h 524"/>
                <a:gd name="T2" fmla="*/ 243 w 439"/>
                <a:gd name="T3" fmla="*/ 262 h 524"/>
                <a:gd name="T4" fmla="*/ 209 w 439"/>
                <a:gd name="T5" fmla="*/ 248 h 524"/>
                <a:gd name="T6" fmla="*/ 191 w 439"/>
                <a:gd name="T7" fmla="*/ 278 h 524"/>
                <a:gd name="T8" fmla="*/ 162 w 439"/>
                <a:gd name="T9" fmla="*/ 327 h 524"/>
                <a:gd name="T10" fmla="*/ 66 w 439"/>
                <a:gd name="T11" fmla="*/ 391 h 524"/>
                <a:gd name="T12" fmla="*/ 21 w 439"/>
                <a:gd name="T13" fmla="*/ 433 h 524"/>
                <a:gd name="T14" fmla="*/ 12 w 439"/>
                <a:gd name="T15" fmla="*/ 472 h 524"/>
                <a:gd name="T16" fmla="*/ 44 w 439"/>
                <a:gd name="T17" fmla="*/ 486 h 524"/>
                <a:gd name="T18" fmla="*/ 69 w 439"/>
                <a:gd name="T19" fmla="*/ 496 h 524"/>
                <a:gd name="T20" fmla="*/ 133 w 439"/>
                <a:gd name="T21" fmla="*/ 481 h 524"/>
                <a:gd name="T22" fmla="*/ 157 w 439"/>
                <a:gd name="T23" fmla="*/ 440 h 524"/>
                <a:gd name="T24" fmla="*/ 175 w 439"/>
                <a:gd name="T25" fmla="*/ 404 h 524"/>
                <a:gd name="T26" fmla="*/ 214 w 439"/>
                <a:gd name="T27" fmla="*/ 380 h 524"/>
                <a:gd name="T28" fmla="*/ 225 w 439"/>
                <a:gd name="T29" fmla="*/ 361 h 524"/>
                <a:gd name="T30" fmla="*/ 249 w 439"/>
                <a:gd name="T31" fmla="*/ 328 h 524"/>
                <a:gd name="T32" fmla="*/ 276 w 439"/>
                <a:gd name="T33" fmla="*/ 282 h 524"/>
                <a:gd name="T34" fmla="*/ 271 w 439"/>
                <a:gd name="T35" fmla="*/ 253 h 524"/>
                <a:gd name="T36" fmla="*/ 46 w 439"/>
                <a:gd name="T37" fmla="*/ 522 h 524"/>
                <a:gd name="T38" fmla="*/ 59 w 439"/>
                <a:gd name="T39" fmla="*/ 507 h 524"/>
                <a:gd name="T40" fmla="*/ 46 w 439"/>
                <a:gd name="T41" fmla="*/ 522 h 524"/>
                <a:gd name="T42" fmla="*/ 399 w 439"/>
                <a:gd name="T43" fmla="*/ 128 h 524"/>
                <a:gd name="T44" fmla="*/ 364 w 439"/>
                <a:gd name="T45" fmla="*/ 124 h 524"/>
                <a:gd name="T46" fmla="*/ 343 w 439"/>
                <a:gd name="T47" fmla="*/ 103 h 524"/>
                <a:gd name="T48" fmla="*/ 328 w 439"/>
                <a:gd name="T49" fmla="*/ 75 h 524"/>
                <a:gd name="T50" fmla="*/ 327 w 439"/>
                <a:gd name="T51" fmla="*/ 95 h 524"/>
                <a:gd name="T52" fmla="*/ 313 w 439"/>
                <a:gd name="T53" fmla="*/ 88 h 524"/>
                <a:gd name="T54" fmla="*/ 300 w 439"/>
                <a:gd name="T55" fmla="*/ 64 h 524"/>
                <a:gd name="T56" fmla="*/ 286 w 439"/>
                <a:gd name="T57" fmla="*/ 32 h 524"/>
                <a:gd name="T58" fmla="*/ 243 w 439"/>
                <a:gd name="T59" fmla="*/ 0 h 524"/>
                <a:gd name="T60" fmla="*/ 254 w 439"/>
                <a:gd name="T61" fmla="*/ 37 h 524"/>
                <a:gd name="T62" fmla="*/ 278 w 439"/>
                <a:gd name="T63" fmla="*/ 62 h 524"/>
                <a:gd name="T64" fmla="*/ 299 w 439"/>
                <a:gd name="T65" fmla="*/ 90 h 524"/>
                <a:gd name="T66" fmla="*/ 293 w 439"/>
                <a:gd name="T67" fmla="*/ 142 h 524"/>
                <a:gd name="T68" fmla="*/ 264 w 439"/>
                <a:gd name="T69" fmla="*/ 174 h 524"/>
                <a:gd name="T70" fmla="*/ 311 w 439"/>
                <a:gd name="T71" fmla="*/ 216 h 524"/>
                <a:gd name="T72" fmla="*/ 301 w 439"/>
                <a:gd name="T73" fmla="*/ 273 h 524"/>
                <a:gd name="T74" fmla="*/ 333 w 439"/>
                <a:gd name="T75" fmla="*/ 277 h 524"/>
                <a:gd name="T76" fmla="*/ 372 w 439"/>
                <a:gd name="T77" fmla="*/ 223 h 524"/>
                <a:gd name="T78" fmla="*/ 383 w 439"/>
                <a:gd name="T79" fmla="*/ 186 h 524"/>
                <a:gd name="T80" fmla="*/ 406 w 439"/>
                <a:gd name="T81" fmla="*/ 178 h 524"/>
                <a:gd name="T82" fmla="*/ 421 w 439"/>
                <a:gd name="T83" fmla="*/ 157 h 524"/>
                <a:gd name="T84" fmla="*/ 433 w 439"/>
                <a:gd name="T85" fmla="*/ 126 h 524"/>
                <a:gd name="T86" fmla="*/ 399 w 439"/>
                <a:gd name="T87" fmla="*/ 128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9" h="524">
                  <a:moveTo>
                    <a:pt x="271" y="253"/>
                  </a:moveTo>
                  <a:cubicBezTo>
                    <a:pt x="261" y="245"/>
                    <a:pt x="255" y="256"/>
                    <a:pt x="243" y="262"/>
                  </a:cubicBezTo>
                  <a:cubicBezTo>
                    <a:pt x="232" y="267"/>
                    <a:pt x="224" y="236"/>
                    <a:pt x="209" y="248"/>
                  </a:cubicBezTo>
                  <a:cubicBezTo>
                    <a:pt x="194" y="259"/>
                    <a:pt x="207" y="264"/>
                    <a:pt x="191" y="278"/>
                  </a:cubicBezTo>
                  <a:cubicBezTo>
                    <a:pt x="175" y="292"/>
                    <a:pt x="182" y="297"/>
                    <a:pt x="162" y="327"/>
                  </a:cubicBezTo>
                  <a:cubicBezTo>
                    <a:pt x="143" y="358"/>
                    <a:pt x="76" y="375"/>
                    <a:pt x="66" y="391"/>
                  </a:cubicBezTo>
                  <a:cubicBezTo>
                    <a:pt x="55" y="408"/>
                    <a:pt x="22" y="421"/>
                    <a:pt x="21" y="433"/>
                  </a:cubicBezTo>
                  <a:cubicBezTo>
                    <a:pt x="20" y="446"/>
                    <a:pt x="0" y="455"/>
                    <a:pt x="12" y="472"/>
                  </a:cubicBezTo>
                  <a:cubicBezTo>
                    <a:pt x="21" y="485"/>
                    <a:pt x="34" y="475"/>
                    <a:pt x="44" y="486"/>
                  </a:cubicBezTo>
                  <a:cubicBezTo>
                    <a:pt x="54" y="496"/>
                    <a:pt x="64" y="487"/>
                    <a:pt x="69" y="496"/>
                  </a:cubicBezTo>
                  <a:cubicBezTo>
                    <a:pt x="73" y="504"/>
                    <a:pt x="108" y="504"/>
                    <a:pt x="133" y="481"/>
                  </a:cubicBezTo>
                  <a:cubicBezTo>
                    <a:pt x="159" y="458"/>
                    <a:pt x="147" y="447"/>
                    <a:pt x="157" y="440"/>
                  </a:cubicBezTo>
                  <a:cubicBezTo>
                    <a:pt x="167" y="434"/>
                    <a:pt x="168" y="415"/>
                    <a:pt x="175" y="404"/>
                  </a:cubicBezTo>
                  <a:cubicBezTo>
                    <a:pt x="181" y="392"/>
                    <a:pt x="186" y="380"/>
                    <a:pt x="214" y="380"/>
                  </a:cubicBezTo>
                  <a:cubicBezTo>
                    <a:pt x="242" y="380"/>
                    <a:pt x="227" y="374"/>
                    <a:pt x="225" y="361"/>
                  </a:cubicBezTo>
                  <a:cubicBezTo>
                    <a:pt x="224" y="348"/>
                    <a:pt x="249" y="345"/>
                    <a:pt x="249" y="328"/>
                  </a:cubicBezTo>
                  <a:cubicBezTo>
                    <a:pt x="249" y="311"/>
                    <a:pt x="283" y="295"/>
                    <a:pt x="276" y="282"/>
                  </a:cubicBezTo>
                  <a:cubicBezTo>
                    <a:pt x="269" y="269"/>
                    <a:pt x="282" y="261"/>
                    <a:pt x="271" y="253"/>
                  </a:cubicBezTo>
                  <a:close/>
                  <a:moveTo>
                    <a:pt x="46" y="522"/>
                  </a:moveTo>
                  <a:cubicBezTo>
                    <a:pt x="51" y="524"/>
                    <a:pt x="69" y="519"/>
                    <a:pt x="59" y="507"/>
                  </a:cubicBezTo>
                  <a:cubicBezTo>
                    <a:pt x="49" y="494"/>
                    <a:pt x="33" y="519"/>
                    <a:pt x="46" y="522"/>
                  </a:cubicBezTo>
                  <a:close/>
                  <a:moveTo>
                    <a:pt x="399" y="128"/>
                  </a:moveTo>
                  <a:cubicBezTo>
                    <a:pt x="392" y="139"/>
                    <a:pt x="378" y="124"/>
                    <a:pt x="364" y="124"/>
                  </a:cubicBezTo>
                  <a:cubicBezTo>
                    <a:pt x="351" y="124"/>
                    <a:pt x="343" y="115"/>
                    <a:pt x="343" y="103"/>
                  </a:cubicBezTo>
                  <a:cubicBezTo>
                    <a:pt x="343" y="92"/>
                    <a:pt x="340" y="75"/>
                    <a:pt x="328" y="75"/>
                  </a:cubicBezTo>
                  <a:cubicBezTo>
                    <a:pt x="315" y="76"/>
                    <a:pt x="332" y="89"/>
                    <a:pt x="327" y="95"/>
                  </a:cubicBezTo>
                  <a:cubicBezTo>
                    <a:pt x="322" y="101"/>
                    <a:pt x="319" y="88"/>
                    <a:pt x="313" y="88"/>
                  </a:cubicBezTo>
                  <a:cubicBezTo>
                    <a:pt x="307" y="88"/>
                    <a:pt x="300" y="79"/>
                    <a:pt x="300" y="64"/>
                  </a:cubicBezTo>
                  <a:cubicBezTo>
                    <a:pt x="300" y="48"/>
                    <a:pt x="286" y="50"/>
                    <a:pt x="286" y="32"/>
                  </a:cubicBezTo>
                  <a:cubicBezTo>
                    <a:pt x="286" y="14"/>
                    <a:pt x="258" y="0"/>
                    <a:pt x="243" y="0"/>
                  </a:cubicBezTo>
                  <a:cubicBezTo>
                    <a:pt x="227" y="0"/>
                    <a:pt x="246" y="28"/>
                    <a:pt x="254" y="37"/>
                  </a:cubicBezTo>
                  <a:cubicBezTo>
                    <a:pt x="261" y="46"/>
                    <a:pt x="278" y="55"/>
                    <a:pt x="278" y="62"/>
                  </a:cubicBezTo>
                  <a:cubicBezTo>
                    <a:pt x="277" y="69"/>
                    <a:pt x="289" y="87"/>
                    <a:pt x="299" y="90"/>
                  </a:cubicBezTo>
                  <a:cubicBezTo>
                    <a:pt x="308" y="93"/>
                    <a:pt x="293" y="121"/>
                    <a:pt x="293" y="142"/>
                  </a:cubicBezTo>
                  <a:cubicBezTo>
                    <a:pt x="293" y="164"/>
                    <a:pt x="276" y="160"/>
                    <a:pt x="264" y="174"/>
                  </a:cubicBezTo>
                  <a:cubicBezTo>
                    <a:pt x="253" y="188"/>
                    <a:pt x="294" y="202"/>
                    <a:pt x="311" y="216"/>
                  </a:cubicBezTo>
                  <a:cubicBezTo>
                    <a:pt x="328" y="231"/>
                    <a:pt x="297" y="265"/>
                    <a:pt x="301" y="273"/>
                  </a:cubicBezTo>
                  <a:cubicBezTo>
                    <a:pt x="303" y="277"/>
                    <a:pt x="315" y="282"/>
                    <a:pt x="333" y="277"/>
                  </a:cubicBezTo>
                  <a:cubicBezTo>
                    <a:pt x="351" y="273"/>
                    <a:pt x="360" y="234"/>
                    <a:pt x="372" y="223"/>
                  </a:cubicBezTo>
                  <a:cubicBezTo>
                    <a:pt x="385" y="212"/>
                    <a:pt x="377" y="195"/>
                    <a:pt x="383" y="186"/>
                  </a:cubicBezTo>
                  <a:cubicBezTo>
                    <a:pt x="389" y="177"/>
                    <a:pt x="398" y="178"/>
                    <a:pt x="406" y="178"/>
                  </a:cubicBezTo>
                  <a:cubicBezTo>
                    <a:pt x="415" y="178"/>
                    <a:pt x="410" y="157"/>
                    <a:pt x="421" y="157"/>
                  </a:cubicBezTo>
                  <a:cubicBezTo>
                    <a:pt x="432" y="157"/>
                    <a:pt x="427" y="142"/>
                    <a:pt x="433" y="126"/>
                  </a:cubicBezTo>
                  <a:cubicBezTo>
                    <a:pt x="439" y="110"/>
                    <a:pt x="406" y="116"/>
                    <a:pt x="399" y="12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5" name="Freeform 158"/>
            <p:cNvSpPr>
              <a:spLocks noEditPoints="1"/>
            </p:cNvSpPr>
            <p:nvPr/>
          </p:nvSpPr>
          <p:spPr bwMode="auto">
            <a:xfrm>
              <a:off x="19726276" y="9993313"/>
              <a:ext cx="125413" cy="112713"/>
            </a:xfrm>
            <a:custGeom>
              <a:avLst/>
              <a:gdLst>
                <a:gd name="T0" fmla="*/ 12 w 97"/>
                <a:gd name="T1" fmla="*/ 74 h 87"/>
                <a:gd name="T2" fmla="*/ 53 w 97"/>
                <a:gd name="T3" fmla="*/ 63 h 87"/>
                <a:gd name="T4" fmla="*/ 12 w 97"/>
                <a:gd name="T5" fmla="*/ 74 h 87"/>
                <a:gd name="T6" fmla="*/ 61 w 97"/>
                <a:gd name="T7" fmla="*/ 33 h 87"/>
                <a:gd name="T8" fmla="*/ 97 w 97"/>
                <a:gd name="T9" fmla="*/ 14 h 87"/>
                <a:gd name="T10" fmla="*/ 61 w 97"/>
                <a:gd name="T11" fmla="*/ 33 h 87"/>
              </a:gdLst>
              <a:ahLst/>
              <a:cxnLst>
                <a:cxn ang="0">
                  <a:pos x="T0" y="T1"/>
                </a:cxn>
                <a:cxn ang="0">
                  <a:pos x="T2" y="T3"/>
                </a:cxn>
                <a:cxn ang="0">
                  <a:pos x="T4" y="T5"/>
                </a:cxn>
                <a:cxn ang="0">
                  <a:pos x="T6" y="T7"/>
                </a:cxn>
                <a:cxn ang="0">
                  <a:pos x="T8" y="T9"/>
                </a:cxn>
                <a:cxn ang="0">
                  <a:pos x="T10" y="T11"/>
                </a:cxn>
              </a:cxnLst>
              <a:rect l="0" t="0" r="r" b="b"/>
              <a:pathLst>
                <a:path w="97" h="87">
                  <a:moveTo>
                    <a:pt x="12" y="74"/>
                  </a:moveTo>
                  <a:cubicBezTo>
                    <a:pt x="26" y="87"/>
                    <a:pt x="52" y="86"/>
                    <a:pt x="53" y="63"/>
                  </a:cubicBezTo>
                  <a:cubicBezTo>
                    <a:pt x="54" y="41"/>
                    <a:pt x="0" y="63"/>
                    <a:pt x="12" y="74"/>
                  </a:cubicBezTo>
                  <a:close/>
                  <a:moveTo>
                    <a:pt x="61" y="33"/>
                  </a:moveTo>
                  <a:cubicBezTo>
                    <a:pt x="69" y="36"/>
                    <a:pt x="97" y="27"/>
                    <a:pt x="97" y="14"/>
                  </a:cubicBezTo>
                  <a:cubicBezTo>
                    <a:pt x="97" y="0"/>
                    <a:pt x="48" y="28"/>
                    <a:pt x="61" y="3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6" name="Freeform 159"/>
            <p:cNvSpPr>
              <a:spLocks/>
            </p:cNvSpPr>
            <p:nvPr/>
          </p:nvSpPr>
          <p:spPr bwMode="auto">
            <a:xfrm>
              <a:off x="14073188" y="7143750"/>
              <a:ext cx="650875" cy="412750"/>
            </a:xfrm>
            <a:custGeom>
              <a:avLst/>
              <a:gdLst>
                <a:gd name="T0" fmla="*/ 500 w 502"/>
                <a:gd name="T1" fmla="*/ 201 h 319"/>
                <a:gd name="T2" fmla="*/ 469 w 502"/>
                <a:gd name="T3" fmla="*/ 190 h 319"/>
                <a:gd name="T4" fmla="*/ 432 w 502"/>
                <a:gd name="T5" fmla="*/ 166 h 319"/>
                <a:gd name="T6" fmla="*/ 392 w 502"/>
                <a:gd name="T7" fmla="*/ 142 h 319"/>
                <a:gd name="T8" fmla="*/ 356 w 502"/>
                <a:gd name="T9" fmla="*/ 116 h 319"/>
                <a:gd name="T10" fmla="*/ 341 w 502"/>
                <a:gd name="T11" fmla="*/ 87 h 319"/>
                <a:gd name="T12" fmla="*/ 326 w 502"/>
                <a:gd name="T13" fmla="*/ 64 h 319"/>
                <a:gd name="T14" fmla="*/ 274 w 502"/>
                <a:gd name="T15" fmla="*/ 58 h 319"/>
                <a:gd name="T16" fmla="*/ 262 w 502"/>
                <a:gd name="T17" fmla="*/ 21 h 319"/>
                <a:gd name="T18" fmla="*/ 235 w 502"/>
                <a:gd name="T19" fmla="*/ 11 h 319"/>
                <a:gd name="T20" fmla="*/ 210 w 502"/>
                <a:gd name="T21" fmla="*/ 5 h 319"/>
                <a:gd name="T22" fmla="*/ 195 w 502"/>
                <a:gd name="T23" fmla="*/ 12 h 319"/>
                <a:gd name="T24" fmla="*/ 183 w 502"/>
                <a:gd name="T25" fmla="*/ 26 h 319"/>
                <a:gd name="T26" fmla="*/ 158 w 502"/>
                <a:gd name="T27" fmla="*/ 45 h 319"/>
                <a:gd name="T28" fmla="*/ 145 w 502"/>
                <a:gd name="T29" fmla="*/ 61 h 319"/>
                <a:gd name="T30" fmla="*/ 120 w 502"/>
                <a:gd name="T31" fmla="*/ 55 h 319"/>
                <a:gd name="T32" fmla="*/ 96 w 502"/>
                <a:gd name="T33" fmla="*/ 49 h 319"/>
                <a:gd name="T34" fmla="*/ 53 w 502"/>
                <a:gd name="T35" fmla="*/ 16 h 319"/>
                <a:gd name="T36" fmla="*/ 16 w 502"/>
                <a:gd name="T37" fmla="*/ 35 h 319"/>
                <a:gd name="T38" fmla="*/ 33 w 502"/>
                <a:gd name="T39" fmla="*/ 29 h 319"/>
                <a:gd name="T40" fmla="*/ 60 w 502"/>
                <a:gd name="T41" fmla="*/ 61 h 319"/>
                <a:gd name="T42" fmla="*/ 77 w 502"/>
                <a:gd name="T43" fmla="*/ 82 h 319"/>
                <a:gd name="T44" fmla="*/ 41 w 502"/>
                <a:gd name="T45" fmla="*/ 89 h 319"/>
                <a:gd name="T46" fmla="*/ 9 w 502"/>
                <a:gd name="T47" fmla="*/ 89 h 319"/>
                <a:gd name="T48" fmla="*/ 16 w 502"/>
                <a:gd name="T49" fmla="*/ 118 h 319"/>
                <a:gd name="T50" fmla="*/ 18 w 502"/>
                <a:gd name="T51" fmla="*/ 140 h 319"/>
                <a:gd name="T52" fmla="*/ 38 w 502"/>
                <a:gd name="T53" fmla="*/ 149 h 319"/>
                <a:gd name="T54" fmla="*/ 45 w 502"/>
                <a:gd name="T55" fmla="*/ 177 h 319"/>
                <a:gd name="T56" fmla="*/ 45 w 502"/>
                <a:gd name="T57" fmla="*/ 224 h 319"/>
                <a:gd name="T58" fmla="*/ 74 w 502"/>
                <a:gd name="T59" fmla="*/ 218 h 319"/>
                <a:gd name="T60" fmla="*/ 106 w 502"/>
                <a:gd name="T61" fmla="*/ 196 h 319"/>
                <a:gd name="T62" fmla="*/ 131 w 502"/>
                <a:gd name="T63" fmla="*/ 193 h 319"/>
                <a:gd name="T64" fmla="*/ 171 w 502"/>
                <a:gd name="T65" fmla="*/ 194 h 319"/>
                <a:gd name="T66" fmla="*/ 197 w 502"/>
                <a:gd name="T67" fmla="*/ 206 h 319"/>
                <a:gd name="T68" fmla="*/ 214 w 502"/>
                <a:gd name="T69" fmla="*/ 214 h 319"/>
                <a:gd name="T70" fmla="*/ 244 w 502"/>
                <a:gd name="T71" fmla="*/ 223 h 319"/>
                <a:gd name="T72" fmla="*/ 260 w 502"/>
                <a:gd name="T73" fmla="*/ 236 h 319"/>
                <a:gd name="T74" fmla="*/ 283 w 502"/>
                <a:gd name="T75" fmla="*/ 256 h 319"/>
                <a:gd name="T76" fmla="*/ 308 w 502"/>
                <a:gd name="T77" fmla="*/ 260 h 319"/>
                <a:gd name="T78" fmla="*/ 315 w 502"/>
                <a:gd name="T79" fmla="*/ 303 h 319"/>
                <a:gd name="T80" fmla="*/ 322 w 502"/>
                <a:gd name="T81" fmla="*/ 302 h 319"/>
                <a:gd name="T82" fmla="*/ 347 w 502"/>
                <a:gd name="T83" fmla="*/ 309 h 319"/>
                <a:gd name="T84" fmla="*/ 378 w 502"/>
                <a:gd name="T85" fmla="*/ 298 h 319"/>
                <a:gd name="T86" fmla="*/ 428 w 502"/>
                <a:gd name="T87" fmla="*/ 269 h 319"/>
                <a:gd name="T88" fmla="*/ 449 w 502"/>
                <a:gd name="T89" fmla="*/ 234 h 319"/>
                <a:gd name="T90" fmla="*/ 476 w 502"/>
                <a:gd name="T91" fmla="*/ 217 h 319"/>
                <a:gd name="T92" fmla="*/ 502 w 502"/>
                <a:gd name="T93" fmla="*/ 224 h 319"/>
                <a:gd name="T94" fmla="*/ 500 w 502"/>
                <a:gd name="T95" fmla="*/ 20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2" h="319">
                  <a:moveTo>
                    <a:pt x="500" y="201"/>
                  </a:moveTo>
                  <a:cubicBezTo>
                    <a:pt x="500" y="201"/>
                    <a:pt x="477" y="189"/>
                    <a:pt x="469" y="190"/>
                  </a:cubicBezTo>
                  <a:cubicBezTo>
                    <a:pt x="460" y="191"/>
                    <a:pt x="447" y="171"/>
                    <a:pt x="432" y="166"/>
                  </a:cubicBezTo>
                  <a:cubicBezTo>
                    <a:pt x="418" y="161"/>
                    <a:pt x="398" y="152"/>
                    <a:pt x="392" y="142"/>
                  </a:cubicBezTo>
                  <a:cubicBezTo>
                    <a:pt x="385" y="133"/>
                    <a:pt x="359" y="124"/>
                    <a:pt x="356" y="116"/>
                  </a:cubicBezTo>
                  <a:cubicBezTo>
                    <a:pt x="353" y="109"/>
                    <a:pt x="348" y="97"/>
                    <a:pt x="341" y="87"/>
                  </a:cubicBezTo>
                  <a:cubicBezTo>
                    <a:pt x="333" y="78"/>
                    <a:pt x="333" y="65"/>
                    <a:pt x="326" y="64"/>
                  </a:cubicBezTo>
                  <a:cubicBezTo>
                    <a:pt x="319" y="63"/>
                    <a:pt x="274" y="64"/>
                    <a:pt x="274" y="58"/>
                  </a:cubicBezTo>
                  <a:cubicBezTo>
                    <a:pt x="274" y="52"/>
                    <a:pt x="271" y="23"/>
                    <a:pt x="262" y="21"/>
                  </a:cubicBezTo>
                  <a:cubicBezTo>
                    <a:pt x="252" y="19"/>
                    <a:pt x="240" y="16"/>
                    <a:pt x="235" y="11"/>
                  </a:cubicBezTo>
                  <a:cubicBezTo>
                    <a:pt x="229" y="6"/>
                    <a:pt x="213" y="0"/>
                    <a:pt x="210" y="5"/>
                  </a:cubicBezTo>
                  <a:cubicBezTo>
                    <a:pt x="207" y="10"/>
                    <a:pt x="198" y="12"/>
                    <a:pt x="195" y="12"/>
                  </a:cubicBezTo>
                  <a:cubicBezTo>
                    <a:pt x="192" y="12"/>
                    <a:pt x="193" y="27"/>
                    <a:pt x="183" y="26"/>
                  </a:cubicBezTo>
                  <a:cubicBezTo>
                    <a:pt x="172" y="25"/>
                    <a:pt x="158" y="37"/>
                    <a:pt x="158" y="45"/>
                  </a:cubicBezTo>
                  <a:cubicBezTo>
                    <a:pt x="158" y="52"/>
                    <a:pt x="159" y="62"/>
                    <a:pt x="145" y="61"/>
                  </a:cubicBezTo>
                  <a:cubicBezTo>
                    <a:pt x="138" y="61"/>
                    <a:pt x="129" y="59"/>
                    <a:pt x="120" y="55"/>
                  </a:cubicBezTo>
                  <a:cubicBezTo>
                    <a:pt x="118" y="57"/>
                    <a:pt x="107" y="65"/>
                    <a:pt x="96" y="49"/>
                  </a:cubicBezTo>
                  <a:cubicBezTo>
                    <a:pt x="83" y="33"/>
                    <a:pt x="64" y="16"/>
                    <a:pt x="53" y="16"/>
                  </a:cubicBezTo>
                  <a:cubicBezTo>
                    <a:pt x="43" y="16"/>
                    <a:pt x="8" y="16"/>
                    <a:pt x="16" y="35"/>
                  </a:cubicBezTo>
                  <a:cubicBezTo>
                    <a:pt x="19" y="31"/>
                    <a:pt x="24" y="28"/>
                    <a:pt x="33" y="29"/>
                  </a:cubicBezTo>
                  <a:cubicBezTo>
                    <a:pt x="58" y="31"/>
                    <a:pt x="46" y="60"/>
                    <a:pt x="60" y="61"/>
                  </a:cubicBezTo>
                  <a:cubicBezTo>
                    <a:pt x="73" y="62"/>
                    <a:pt x="89" y="83"/>
                    <a:pt x="77" y="82"/>
                  </a:cubicBezTo>
                  <a:cubicBezTo>
                    <a:pt x="64" y="81"/>
                    <a:pt x="54" y="93"/>
                    <a:pt x="41" y="89"/>
                  </a:cubicBezTo>
                  <a:cubicBezTo>
                    <a:pt x="29" y="85"/>
                    <a:pt x="13" y="75"/>
                    <a:pt x="9" y="89"/>
                  </a:cubicBezTo>
                  <a:cubicBezTo>
                    <a:pt x="5" y="104"/>
                    <a:pt x="0" y="119"/>
                    <a:pt x="16" y="118"/>
                  </a:cubicBezTo>
                  <a:cubicBezTo>
                    <a:pt x="33" y="117"/>
                    <a:pt x="30" y="129"/>
                    <a:pt x="18" y="140"/>
                  </a:cubicBezTo>
                  <a:cubicBezTo>
                    <a:pt x="7" y="152"/>
                    <a:pt x="36" y="138"/>
                    <a:pt x="38" y="149"/>
                  </a:cubicBezTo>
                  <a:cubicBezTo>
                    <a:pt x="40" y="159"/>
                    <a:pt x="49" y="160"/>
                    <a:pt x="45" y="177"/>
                  </a:cubicBezTo>
                  <a:cubicBezTo>
                    <a:pt x="43" y="187"/>
                    <a:pt x="45" y="208"/>
                    <a:pt x="45" y="224"/>
                  </a:cubicBezTo>
                  <a:cubicBezTo>
                    <a:pt x="56" y="224"/>
                    <a:pt x="71" y="223"/>
                    <a:pt x="74" y="218"/>
                  </a:cubicBezTo>
                  <a:cubicBezTo>
                    <a:pt x="80" y="211"/>
                    <a:pt x="96" y="196"/>
                    <a:pt x="106" y="196"/>
                  </a:cubicBezTo>
                  <a:cubicBezTo>
                    <a:pt x="115" y="196"/>
                    <a:pt x="125" y="201"/>
                    <a:pt x="131" y="193"/>
                  </a:cubicBezTo>
                  <a:cubicBezTo>
                    <a:pt x="136" y="186"/>
                    <a:pt x="166" y="188"/>
                    <a:pt x="171" y="194"/>
                  </a:cubicBezTo>
                  <a:cubicBezTo>
                    <a:pt x="176" y="201"/>
                    <a:pt x="193" y="206"/>
                    <a:pt x="197" y="206"/>
                  </a:cubicBezTo>
                  <a:cubicBezTo>
                    <a:pt x="201" y="206"/>
                    <a:pt x="203" y="215"/>
                    <a:pt x="214" y="214"/>
                  </a:cubicBezTo>
                  <a:cubicBezTo>
                    <a:pt x="224" y="213"/>
                    <a:pt x="244" y="217"/>
                    <a:pt x="244" y="223"/>
                  </a:cubicBezTo>
                  <a:cubicBezTo>
                    <a:pt x="244" y="230"/>
                    <a:pt x="251" y="236"/>
                    <a:pt x="260" y="236"/>
                  </a:cubicBezTo>
                  <a:cubicBezTo>
                    <a:pt x="268" y="236"/>
                    <a:pt x="275" y="257"/>
                    <a:pt x="283" y="256"/>
                  </a:cubicBezTo>
                  <a:cubicBezTo>
                    <a:pt x="292" y="255"/>
                    <a:pt x="308" y="255"/>
                    <a:pt x="308" y="260"/>
                  </a:cubicBezTo>
                  <a:cubicBezTo>
                    <a:pt x="308" y="264"/>
                    <a:pt x="310" y="289"/>
                    <a:pt x="315" y="303"/>
                  </a:cubicBezTo>
                  <a:cubicBezTo>
                    <a:pt x="318" y="301"/>
                    <a:pt x="321" y="301"/>
                    <a:pt x="322" y="302"/>
                  </a:cubicBezTo>
                  <a:cubicBezTo>
                    <a:pt x="326" y="305"/>
                    <a:pt x="344" y="299"/>
                    <a:pt x="347" y="309"/>
                  </a:cubicBezTo>
                  <a:cubicBezTo>
                    <a:pt x="350" y="319"/>
                    <a:pt x="379" y="313"/>
                    <a:pt x="378" y="298"/>
                  </a:cubicBezTo>
                  <a:cubicBezTo>
                    <a:pt x="376" y="283"/>
                    <a:pt x="424" y="283"/>
                    <a:pt x="428" y="269"/>
                  </a:cubicBezTo>
                  <a:cubicBezTo>
                    <a:pt x="432" y="255"/>
                    <a:pt x="437" y="230"/>
                    <a:pt x="449" y="234"/>
                  </a:cubicBezTo>
                  <a:cubicBezTo>
                    <a:pt x="460" y="238"/>
                    <a:pt x="467" y="216"/>
                    <a:pt x="476" y="217"/>
                  </a:cubicBezTo>
                  <a:cubicBezTo>
                    <a:pt x="485" y="219"/>
                    <a:pt x="492" y="226"/>
                    <a:pt x="502" y="224"/>
                  </a:cubicBezTo>
                  <a:lnTo>
                    <a:pt x="500" y="201"/>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7" name="Freeform 160"/>
            <p:cNvSpPr>
              <a:spLocks/>
            </p:cNvSpPr>
            <p:nvPr/>
          </p:nvSpPr>
          <p:spPr bwMode="auto">
            <a:xfrm>
              <a:off x="13676313" y="7292975"/>
              <a:ext cx="901700" cy="762000"/>
            </a:xfrm>
            <a:custGeom>
              <a:avLst/>
              <a:gdLst>
                <a:gd name="T0" fmla="*/ 676 w 696"/>
                <a:gd name="T1" fmla="*/ 507 h 588"/>
                <a:gd name="T2" fmla="*/ 660 w 696"/>
                <a:gd name="T3" fmla="*/ 468 h 588"/>
                <a:gd name="T4" fmla="*/ 624 w 696"/>
                <a:gd name="T5" fmla="*/ 438 h 588"/>
                <a:gd name="T6" fmla="*/ 600 w 696"/>
                <a:gd name="T7" fmla="*/ 407 h 588"/>
                <a:gd name="T8" fmla="*/ 636 w 696"/>
                <a:gd name="T9" fmla="*/ 357 h 588"/>
                <a:gd name="T10" fmla="*/ 601 w 696"/>
                <a:gd name="T11" fmla="*/ 339 h 588"/>
                <a:gd name="T12" fmla="*/ 596 w 696"/>
                <a:gd name="T13" fmla="*/ 299 h 588"/>
                <a:gd name="T14" fmla="*/ 596 w 696"/>
                <a:gd name="T15" fmla="*/ 261 h 588"/>
                <a:gd name="T16" fmla="*/ 600 w 696"/>
                <a:gd name="T17" fmla="*/ 231 h 588"/>
                <a:gd name="T18" fmla="*/ 614 w 696"/>
                <a:gd name="T19" fmla="*/ 203 h 588"/>
                <a:gd name="T20" fmla="*/ 622 w 696"/>
                <a:gd name="T21" fmla="*/ 187 h 588"/>
                <a:gd name="T22" fmla="*/ 615 w 696"/>
                <a:gd name="T23" fmla="*/ 144 h 588"/>
                <a:gd name="T24" fmla="*/ 590 w 696"/>
                <a:gd name="T25" fmla="*/ 140 h 588"/>
                <a:gd name="T26" fmla="*/ 567 w 696"/>
                <a:gd name="T27" fmla="*/ 120 h 588"/>
                <a:gd name="T28" fmla="*/ 551 w 696"/>
                <a:gd name="T29" fmla="*/ 107 h 588"/>
                <a:gd name="T30" fmla="*/ 521 w 696"/>
                <a:gd name="T31" fmla="*/ 98 h 588"/>
                <a:gd name="T32" fmla="*/ 504 w 696"/>
                <a:gd name="T33" fmla="*/ 90 h 588"/>
                <a:gd name="T34" fmla="*/ 478 w 696"/>
                <a:gd name="T35" fmla="*/ 78 h 588"/>
                <a:gd name="T36" fmla="*/ 438 w 696"/>
                <a:gd name="T37" fmla="*/ 77 h 588"/>
                <a:gd name="T38" fmla="*/ 413 w 696"/>
                <a:gd name="T39" fmla="*/ 80 h 588"/>
                <a:gd name="T40" fmla="*/ 381 w 696"/>
                <a:gd name="T41" fmla="*/ 102 h 588"/>
                <a:gd name="T42" fmla="*/ 352 w 696"/>
                <a:gd name="T43" fmla="*/ 108 h 588"/>
                <a:gd name="T44" fmla="*/ 351 w 696"/>
                <a:gd name="T45" fmla="*/ 126 h 588"/>
                <a:gd name="T46" fmla="*/ 275 w 696"/>
                <a:gd name="T47" fmla="*/ 143 h 588"/>
                <a:gd name="T48" fmla="*/ 211 w 696"/>
                <a:gd name="T49" fmla="*/ 104 h 588"/>
                <a:gd name="T50" fmla="*/ 168 w 696"/>
                <a:gd name="T51" fmla="*/ 63 h 588"/>
                <a:gd name="T52" fmla="*/ 143 w 696"/>
                <a:gd name="T53" fmla="*/ 45 h 588"/>
                <a:gd name="T54" fmla="*/ 136 w 696"/>
                <a:gd name="T55" fmla="*/ 13 h 588"/>
                <a:gd name="T56" fmla="*/ 65 w 696"/>
                <a:gd name="T57" fmla="*/ 43 h 588"/>
                <a:gd name="T58" fmla="*/ 42 w 696"/>
                <a:gd name="T59" fmla="*/ 29 h 588"/>
                <a:gd name="T60" fmla="*/ 21 w 696"/>
                <a:gd name="T61" fmla="*/ 3 h 588"/>
                <a:gd name="T62" fmla="*/ 8 w 696"/>
                <a:gd name="T63" fmla="*/ 21 h 588"/>
                <a:gd name="T64" fmla="*/ 10 w 696"/>
                <a:gd name="T65" fmla="*/ 50 h 588"/>
                <a:gd name="T66" fmla="*/ 10 w 696"/>
                <a:gd name="T67" fmla="*/ 88 h 588"/>
                <a:gd name="T68" fmla="*/ 26 w 696"/>
                <a:gd name="T69" fmla="*/ 115 h 588"/>
                <a:gd name="T70" fmla="*/ 39 w 696"/>
                <a:gd name="T71" fmla="*/ 143 h 588"/>
                <a:gd name="T72" fmla="*/ 58 w 696"/>
                <a:gd name="T73" fmla="*/ 164 h 588"/>
                <a:gd name="T74" fmla="*/ 72 w 696"/>
                <a:gd name="T75" fmla="*/ 176 h 588"/>
                <a:gd name="T76" fmla="*/ 68 w 696"/>
                <a:gd name="T77" fmla="*/ 197 h 588"/>
                <a:gd name="T78" fmla="*/ 54 w 696"/>
                <a:gd name="T79" fmla="*/ 225 h 588"/>
                <a:gd name="T80" fmla="*/ 58 w 696"/>
                <a:gd name="T81" fmla="*/ 257 h 588"/>
                <a:gd name="T82" fmla="*/ 75 w 696"/>
                <a:gd name="T83" fmla="*/ 276 h 588"/>
                <a:gd name="T84" fmla="*/ 114 w 696"/>
                <a:gd name="T85" fmla="*/ 303 h 588"/>
                <a:gd name="T86" fmla="*/ 131 w 696"/>
                <a:gd name="T87" fmla="*/ 324 h 588"/>
                <a:gd name="T88" fmla="*/ 128 w 696"/>
                <a:gd name="T89" fmla="*/ 347 h 588"/>
                <a:gd name="T90" fmla="*/ 140 w 696"/>
                <a:gd name="T91" fmla="*/ 371 h 588"/>
                <a:gd name="T92" fmla="*/ 160 w 696"/>
                <a:gd name="T93" fmla="*/ 399 h 588"/>
                <a:gd name="T94" fmla="*/ 169 w 696"/>
                <a:gd name="T95" fmla="*/ 397 h 588"/>
                <a:gd name="T96" fmla="*/ 185 w 696"/>
                <a:gd name="T97" fmla="*/ 393 h 588"/>
                <a:gd name="T98" fmla="*/ 209 w 696"/>
                <a:gd name="T99" fmla="*/ 392 h 588"/>
                <a:gd name="T100" fmla="*/ 245 w 696"/>
                <a:gd name="T101" fmla="*/ 447 h 588"/>
                <a:gd name="T102" fmla="*/ 265 w 696"/>
                <a:gd name="T103" fmla="*/ 479 h 588"/>
                <a:gd name="T104" fmla="*/ 308 w 696"/>
                <a:gd name="T105" fmla="*/ 501 h 588"/>
                <a:gd name="T106" fmla="*/ 388 w 696"/>
                <a:gd name="T107" fmla="*/ 531 h 588"/>
                <a:gd name="T108" fmla="*/ 445 w 696"/>
                <a:gd name="T109" fmla="*/ 516 h 588"/>
                <a:gd name="T110" fmla="*/ 472 w 696"/>
                <a:gd name="T111" fmla="*/ 562 h 588"/>
                <a:gd name="T112" fmla="*/ 595 w 696"/>
                <a:gd name="T113" fmla="*/ 585 h 588"/>
                <a:gd name="T114" fmla="*/ 631 w 696"/>
                <a:gd name="T115" fmla="*/ 588 h 588"/>
                <a:gd name="T116" fmla="*/ 631 w 696"/>
                <a:gd name="T117" fmla="*/ 579 h 588"/>
                <a:gd name="T118" fmla="*/ 653 w 696"/>
                <a:gd name="T119" fmla="*/ 543 h 588"/>
                <a:gd name="T120" fmla="*/ 685 w 696"/>
                <a:gd name="T121" fmla="*/ 533 h 588"/>
                <a:gd name="T122" fmla="*/ 676 w 696"/>
                <a:gd name="T123" fmla="*/ 50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6" h="588">
                  <a:moveTo>
                    <a:pt x="676" y="507"/>
                  </a:moveTo>
                  <a:cubicBezTo>
                    <a:pt x="668" y="504"/>
                    <a:pt x="676" y="475"/>
                    <a:pt x="660" y="468"/>
                  </a:cubicBezTo>
                  <a:cubicBezTo>
                    <a:pt x="643" y="461"/>
                    <a:pt x="628" y="450"/>
                    <a:pt x="624" y="438"/>
                  </a:cubicBezTo>
                  <a:cubicBezTo>
                    <a:pt x="619" y="426"/>
                    <a:pt x="599" y="415"/>
                    <a:pt x="600" y="407"/>
                  </a:cubicBezTo>
                  <a:cubicBezTo>
                    <a:pt x="601" y="399"/>
                    <a:pt x="642" y="372"/>
                    <a:pt x="636" y="357"/>
                  </a:cubicBezTo>
                  <a:cubicBezTo>
                    <a:pt x="631" y="342"/>
                    <a:pt x="604" y="345"/>
                    <a:pt x="601" y="339"/>
                  </a:cubicBezTo>
                  <a:cubicBezTo>
                    <a:pt x="599" y="333"/>
                    <a:pt x="603" y="314"/>
                    <a:pt x="596" y="299"/>
                  </a:cubicBezTo>
                  <a:cubicBezTo>
                    <a:pt x="589" y="283"/>
                    <a:pt x="601" y="270"/>
                    <a:pt x="596" y="261"/>
                  </a:cubicBezTo>
                  <a:cubicBezTo>
                    <a:pt x="590" y="253"/>
                    <a:pt x="599" y="236"/>
                    <a:pt x="600" y="231"/>
                  </a:cubicBezTo>
                  <a:cubicBezTo>
                    <a:pt x="601" y="225"/>
                    <a:pt x="615" y="217"/>
                    <a:pt x="614" y="203"/>
                  </a:cubicBezTo>
                  <a:cubicBezTo>
                    <a:pt x="613" y="194"/>
                    <a:pt x="617" y="189"/>
                    <a:pt x="622" y="187"/>
                  </a:cubicBezTo>
                  <a:cubicBezTo>
                    <a:pt x="617" y="173"/>
                    <a:pt x="615" y="148"/>
                    <a:pt x="615" y="144"/>
                  </a:cubicBezTo>
                  <a:cubicBezTo>
                    <a:pt x="615" y="139"/>
                    <a:pt x="599" y="139"/>
                    <a:pt x="590" y="140"/>
                  </a:cubicBezTo>
                  <a:cubicBezTo>
                    <a:pt x="582" y="141"/>
                    <a:pt x="575" y="120"/>
                    <a:pt x="567" y="120"/>
                  </a:cubicBezTo>
                  <a:cubicBezTo>
                    <a:pt x="558" y="120"/>
                    <a:pt x="551" y="114"/>
                    <a:pt x="551" y="107"/>
                  </a:cubicBezTo>
                  <a:cubicBezTo>
                    <a:pt x="551" y="101"/>
                    <a:pt x="531" y="97"/>
                    <a:pt x="521" y="98"/>
                  </a:cubicBezTo>
                  <a:cubicBezTo>
                    <a:pt x="510" y="99"/>
                    <a:pt x="508" y="90"/>
                    <a:pt x="504" y="90"/>
                  </a:cubicBezTo>
                  <a:cubicBezTo>
                    <a:pt x="500" y="90"/>
                    <a:pt x="483" y="85"/>
                    <a:pt x="478" y="78"/>
                  </a:cubicBezTo>
                  <a:cubicBezTo>
                    <a:pt x="473" y="72"/>
                    <a:pt x="443" y="70"/>
                    <a:pt x="438" y="77"/>
                  </a:cubicBezTo>
                  <a:cubicBezTo>
                    <a:pt x="432" y="85"/>
                    <a:pt x="422" y="80"/>
                    <a:pt x="413" y="80"/>
                  </a:cubicBezTo>
                  <a:cubicBezTo>
                    <a:pt x="403" y="80"/>
                    <a:pt x="387" y="95"/>
                    <a:pt x="381" y="102"/>
                  </a:cubicBezTo>
                  <a:cubicBezTo>
                    <a:pt x="378" y="107"/>
                    <a:pt x="363" y="108"/>
                    <a:pt x="352" y="108"/>
                  </a:cubicBezTo>
                  <a:cubicBezTo>
                    <a:pt x="353" y="117"/>
                    <a:pt x="353" y="124"/>
                    <a:pt x="351" y="126"/>
                  </a:cubicBezTo>
                  <a:cubicBezTo>
                    <a:pt x="346" y="134"/>
                    <a:pt x="306" y="142"/>
                    <a:pt x="275" y="143"/>
                  </a:cubicBezTo>
                  <a:cubicBezTo>
                    <a:pt x="245" y="144"/>
                    <a:pt x="243" y="104"/>
                    <a:pt x="211" y="104"/>
                  </a:cubicBezTo>
                  <a:cubicBezTo>
                    <a:pt x="187" y="104"/>
                    <a:pt x="170" y="83"/>
                    <a:pt x="168" y="63"/>
                  </a:cubicBezTo>
                  <a:cubicBezTo>
                    <a:pt x="154" y="57"/>
                    <a:pt x="141" y="48"/>
                    <a:pt x="143" y="45"/>
                  </a:cubicBezTo>
                  <a:cubicBezTo>
                    <a:pt x="146" y="39"/>
                    <a:pt x="153" y="4"/>
                    <a:pt x="136" y="13"/>
                  </a:cubicBezTo>
                  <a:cubicBezTo>
                    <a:pt x="120" y="21"/>
                    <a:pt x="96" y="47"/>
                    <a:pt x="65" y="43"/>
                  </a:cubicBezTo>
                  <a:cubicBezTo>
                    <a:pt x="35" y="39"/>
                    <a:pt x="57" y="36"/>
                    <a:pt x="42" y="29"/>
                  </a:cubicBezTo>
                  <a:cubicBezTo>
                    <a:pt x="26" y="22"/>
                    <a:pt x="36" y="6"/>
                    <a:pt x="21" y="3"/>
                  </a:cubicBezTo>
                  <a:cubicBezTo>
                    <a:pt x="6" y="0"/>
                    <a:pt x="17" y="21"/>
                    <a:pt x="8" y="21"/>
                  </a:cubicBezTo>
                  <a:cubicBezTo>
                    <a:pt x="0" y="21"/>
                    <a:pt x="7" y="45"/>
                    <a:pt x="10" y="50"/>
                  </a:cubicBezTo>
                  <a:cubicBezTo>
                    <a:pt x="13" y="56"/>
                    <a:pt x="4" y="86"/>
                    <a:pt x="10" y="88"/>
                  </a:cubicBezTo>
                  <a:cubicBezTo>
                    <a:pt x="15" y="89"/>
                    <a:pt x="28" y="111"/>
                    <a:pt x="26" y="115"/>
                  </a:cubicBezTo>
                  <a:cubicBezTo>
                    <a:pt x="25" y="120"/>
                    <a:pt x="39" y="133"/>
                    <a:pt x="39" y="143"/>
                  </a:cubicBezTo>
                  <a:cubicBezTo>
                    <a:pt x="39" y="153"/>
                    <a:pt x="51" y="164"/>
                    <a:pt x="58" y="164"/>
                  </a:cubicBezTo>
                  <a:cubicBezTo>
                    <a:pt x="65" y="164"/>
                    <a:pt x="75" y="168"/>
                    <a:pt x="72" y="176"/>
                  </a:cubicBezTo>
                  <a:cubicBezTo>
                    <a:pt x="70" y="185"/>
                    <a:pt x="76" y="197"/>
                    <a:pt x="68" y="197"/>
                  </a:cubicBezTo>
                  <a:cubicBezTo>
                    <a:pt x="60" y="197"/>
                    <a:pt x="61" y="221"/>
                    <a:pt x="54" y="225"/>
                  </a:cubicBezTo>
                  <a:cubicBezTo>
                    <a:pt x="47" y="229"/>
                    <a:pt x="53" y="254"/>
                    <a:pt x="58" y="257"/>
                  </a:cubicBezTo>
                  <a:cubicBezTo>
                    <a:pt x="64" y="260"/>
                    <a:pt x="76" y="267"/>
                    <a:pt x="75" y="276"/>
                  </a:cubicBezTo>
                  <a:cubicBezTo>
                    <a:pt x="74" y="286"/>
                    <a:pt x="104" y="301"/>
                    <a:pt x="114" y="303"/>
                  </a:cubicBezTo>
                  <a:cubicBezTo>
                    <a:pt x="124" y="304"/>
                    <a:pt x="125" y="318"/>
                    <a:pt x="131" y="324"/>
                  </a:cubicBezTo>
                  <a:cubicBezTo>
                    <a:pt x="136" y="329"/>
                    <a:pt x="126" y="340"/>
                    <a:pt x="128" y="347"/>
                  </a:cubicBezTo>
                  <a:cubicBezTo>
                    <a:pt x="129" y="354"/>
                    <a:pt x="142" y="360"/>
                    <a:pt x="140" y="371"/>
                  </a:cubicBezTo>
                  <a:cubicBezTo>
                    <a:pt x="140" y="378"/>
                    <a:pt x="151" y="389"/>
                    <a:pt x="160" y="399"/>
                  </a:cubicBezTo>
                  <a:cubicBezTo>
                    <a:pt x="163" y="398"/>
                    <a:pt x="166" y="397"/>
                    <a:pt x="169" y="397"/>
                  </a:cubicBezTo>
                  <a:cubicBezTo>
                    <a:pt x="178" y="397"/>
                    <a:pt x="178" y="387"/>
                    <a:pt x="185" y="393"/>
                  </a:cubicBezTo>
                  <a:cubicBezTo>
                    <a:pt x="192" y="399"/>
                    <a:pt x="202" y="392"/>
                    <a:pt x="209" y="392"/>
                  </a:cubicBezTo>
                  <a:cubicBezTo>
                    <a:pt x="217" y="391"/>
                    <a:pt x="236" y="429"/>
                    <a:pt x="245" y="447"/>
                  </a:cubicBezTo>
                  <a:cubicBezTo>
                    <a:pt x="254" y="465"/>
                    <a:pt x="254" y="471"/>
                    <a:pt x="265" y="479"/>
                  </a:cubicBezTo>
                  <a:cubicBezTo>
                    <a:pt x="277" y="487"/>
                    <a:pt x="291" y="483"/>
                    <a:pt x="308" y="501"/>
                  </a:cubicBezTo>
                  <a:cubicBezTo>
                    <a:pt x="325" y="518"/>
                    <a:pt x="369" y="530"/>
                    <a:pt x="388" y="531"/>
                  </a:cubicBezTo>
                  <a:cubicBezTo>
                    <a:pt x="407" y="532"/>
                    <a:pt x="421" y="511"/>
                    <a:pt x="445" y="516"/>
                  </a:cubicBezTo>
                  <a:cubicBezTo>
                    <a:pt x="469" y="520"/>
                    <a:pt x="463" y="551"/>
                    <a:pt x="472" y="562"/>
                  </a:cubicBezTo>
                  <a:cubicBezTo>
                    <a:pt x="481" y="573"/>
                    <a:pt x="578" y="580"/>
                    <a:pt x="595" y="585"/>
                  </a:cubicBezTo>
                  <a:cubicBezTo>
                    <a:pt x="601" y="587"/>
                    <a:pt x="615" y="588"/>
                    <a:pt x="631" y="588"/>
                  </a:cubicBezTo>
                  <a:cubicBezTo>
                    <a:pt x="631" y="585"/>
                    <a:pt x="631" y="581"/>
                    <a:pt x="631" y="579"/>
                  </a:cubicBezTo>
                  <a:cubicBezTo>
                    <a:pt x="629" y="563"/>
                    <a:pt x="642" y="549"/>
                    <a:pt x="653" y="543"/>
                  </a:cubicBezTo>
                  <a:cubicBezTo>
                    <a:pt x="664" y="538"/>
                    <a:pt x="674" y="535"/>
                    <a:pt x="685" y="533"/>
                  </a:cubicBezTo>
                  <a:cubicBezTo>
                    <a:pt x="696" y="532"/>
                    <a:pt x="685" y="510"/>
                    <a:pt x="676" y="50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8" name="Freeform 161"/>
            <p:cNvSpPr>
              <a:spLocks noEditPoints="1"/>
            </p:cNvSpPr>
            <p:nvPr/>
          </p:nvSpPr>
          <p:spPr bwMode="auto">
            <a:xfrm>
              <a:off x="13792201" y="6391275"/>
              <a:ext cx="1855788" cy="873125"/>
            </a:xfrm>
            <a:custGeom>
              <a:avLst/>
              <a:gdLst>
                <a:gd name="T0" fmla="*/ 1385 w 1432"/>
                <a:gd name="T1" fmla="*/ 280 h 675"/>
                <a:gd name="T2" fmla="*/ 1337 w 1432"/>
                <a:gd name="T3" fmla="*/ 234 h 675"/>
                <a:gd name="T4" fmla="*/ 1245 w 1432"/>
                <a:gd name="T5" fmla="*/ 220 h 675"/>
                <a:gd name="T6" fmla="*/ 1161 w 1432"/>
                <a:gd name="T7" fmla="*/ 160 h 675"/>
                <a:gd name="T8" fmla="*/ 1063 w 1432"/>
                <a:gd name="T9" fmla="*/ 55 h 675"/>
                <a:gd name="T10" fmla="*/ 966 w 1432"/>
                <a:gd name="T11" fmla="*/ 95 h 675"/>
                <a:gd name="T12" fmla="*/ 944 w 1432"/>
                <a:gd name="T13" fmla="*/ 68 h 675"/>
                <a:gd name="T14" fmla="*/ 888 w 1432"/>
                <a:gd name="T15" fmla="*/ 62 h 675"/>
                <a:gd name="T16" fmla="*/ 863 w 1432"/>
                <a:gd name="T17" fmla="*/ 8 h 675"/>
                <a:gd name="T18" fmla="*/ 741 w 1432"/>
                <a:gd name="T19" fmla="*/ 32 h 675"/>
                <a:gd name="T20" fmla="*/ 602 w 1432"/>
                <a:gd name="T21" fmla="*/ 63 h 675"/>
                <a:gd name="T22" fmla="*/ 532 w 1432"/>
                <a:gd name="T23" fmla="*/ 99 h 675"/>
                <a:gd name="T24" fmla="*/ 519 w 1432"/>
                <a:gd name="T25" fmla="*/ 146 h 675"/>
                <a:gd name="T26" fmla="*/ 532 w 1432"/>
                <a:gd name="T27" fmla="*/ 191 h 675"/>
                <a:gd name="T28" fmla="*/ 493 w 1432"/>
                <a:gd name="T29" fmla="*/ 217 h 675"/>
                <a:gd name="T30" fmla="*/ 440 w 1432"/>
                <a:gd name="T31" fmla="*/ 213 h 675"/>
                <a:gd name="T32" fmla="*/ 351 w 1432"/>
                <a:gd name="T33" fmla="*/ 220 h 675"/>
                <a:gd name="T34" fmla="*/ 288 w 1432"/>
                <a:gd name="T35" fmla="*/ 219 h 675"/>
                <a:gd name="T36" fmla="*/ 193 w 1432"/>
                <a:gd name="T37" fmla="*/ 181 h 675"/>
                <a:gd name="T38" fmla="*/ 110 w 1432"/>
                <a:gd name="T39" fmla="*/ 206 h 675"/>
                <a:gd name="T40" fmla="*/ 79 w 1432"/>
                <a:gd name="T41" fmla="*/ 264 h 675"/>
                <a:gd name="T42" fmla="*/ 12 w 1432"/>
                <a:gd name="T43" fmla="*/ 275 h 675"/>
                <a:gd name="T44" fmla="*/ 3 w 1432"/>
                <a:gd name="T45" fmla="*/ 325 h 675"/>
                <a:gd name="T46" fmla="*/ 54 w 1432"/>
                <a:gd name="T47" fmla="*/ 356 h 675"/>
                <a:gd name="T48" fmla="*/ 89 w 1432"/>
                <a:gd name="T49" fmla="*/ 419 h 675"/>
                <a:gd name="T50" fmla="*/ 180 w 1432"/>
                <a:gd name="T51" fmla="*/ 397 h 675"/>
                <a:gd name="T52" fmla="*/ 204 w 1432"/>
                <a:gd name="T53" fmla="*/ 468 h 675"/>
                <a:gd name="T54" fmla="*/ 138 w 1432"/>
                <a:gd name="T55" fmla="*/ 515 h 675"/>
                <a:gd name="T56" fmla="*/ 201 w 1432"/>
                <a:gd name="T57" fmla="*/ 580 h 675"/>
                <a:gd name="T58" fmla="*/ 233 w 1432"/>
                <a:gd name="T59" fmla="*/ 616 h 675"/>
                <a:gd name="T60" fmla="*/ 338 w 1432"/>
                <a:gd name="T61" fmla="*/ 636 h 675"/>
                <a:gd name="T62" fmla="*/ 434 w 1432"/>
                <a:gd name="T63" fmla="*/ 451 h 675"/>
                <a:gd name="T64" fmla="*/ 489 w 1432"/>
                <a:gd name="T65" fmla="*/ 456 h 675"/>
                <a:gd name="T66" fmla="*/ 595 w 1432"/>
                <a:gd name="T67" fmla="*/ 544 h 675"/>
                <a:gd name="T68" fmla="*/ 702 w 1432"/>
                <a:gd name="T69" fmla="*/ 601 h 675"/>
                <a:gd name="T70" fmla="*/ 781 w 1432"/>
                <a:gd name="T71" fmla="*/ 664 h 675"/>
                <a:gd name="T72" fmla="*/ 854 w 1432"/>
                <a:gd name="T73" fmla="*/ 628 h 675"/>
                <a:gd name="T74" fmla="*/ 934 w 1432"/>
                <a:gd name="T75" fmla="*/ 584 h 675"/>
                <a:gd name="T76" fmla="*/ 1049 w 1432"/>
                <a:gd name="T77" fmla="*/ 578 h 675"/>
                <a:gd name="T78" fmla="*/ 1202 w 1432"/>
                <a:gd name="T79" fmla="*/ 604 h 675"/>
                <a:gd name="T80" fmla="*/ 1206 w 1432"/>
                <a:gd name="T81" fmla="*/ 524 h 675"/>
                <a:gd name="T82" fmla="*/ 1251 w 1432"/>
                <a:gd name="T83" fmla="*/ 473 h 675"/>
                <a:gd name="T84" fmla="*/ 1298 w 1432"/>
                <a:gd name="T85" fmla="*/ 395 h 675"/>
                <a:gd name="T86" fmla="*/ 1387 w 1432"/>
                <a:gd name="T87" fmla="*/ 386 h 675"/>
                <a:gd name="T88" fmla="*/ 1420 w 1432"/>
                <a:gd name="T89" fmla="*/ 312 h 675"/>
                <a:gd name="T90" fmla="*/ 535 w 1432"/>
                <a:gd name="T91" fmla="*/ 429 h 675"/>
                <a:gd name="T92" fmla="*/ 1126 w 1432"/>
                <a:gd name="T93" fmla="*/ 425 h 675"/>
                <a:gd name="T94" fmla="*/ 983 w 1432"/>
                <a:gd name="T95" fmla="*/ 426 h 675"/>
                <a:gd name="T96" fmla="*/ 1126 w 1432"/>
                <a:gd name="T97" fmla="*/ 42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2" h="675">
                  <a:moveTo>
                    <a:pt x="1425" y="276"/>
                  </a:moveTo>
                  <a:cubicBezTo>
                    <a:pt x="1424" y="269"/>
                    <a:pt x="1418" y="272"/>
                    <a:pt x="1413" y="275"/>
                  </a:cubicBezTo>
                  <a:cubicBezTo>
                    <a:pt x="1407" y="278"/>
                    <a:pt x="1391" y="280"/>
                    <a:pt x="1385" y="280"/>
                  </a:cubicBezTo>
                  <a:cubicBezTo>
                    <a:pt x="1378" y="280"/>
                    <a:pt x="1367" y="272"/>
                    <a:pt x="1367" y="266"/>
                  </a:cubicBezTo>
                  <a:cubicBezTo>
                    <a:pt x="1367" y="259"/>
                    <a:pt x="1366" y="252"/>
                    <a:pt x="1359" y="252"/>
                  </a:cubicBezTo>
                  <a:cubicBezTo>
                    <a:pt x="1353" y="252"/>
                    <a:pt x="1344" y="249"/>
                    <a:pt x="1337" y="234"/>
                  </a:cubicBezTo>
                  <a:cubicBezTo>
                    <a:pt x="1331" y="220"/>
                    <a:pt x="1322" y="220"/>
                    <a:pt x="1315" y="216"/>
                  </a:cubicBezTo>
                  <a:cubicBezTo>
                    <a:pt x="1308" y="212"/>
                    <a:pt x="1288" y="223"/>
                    <a:pt x="1280" y="226"/>
                  </a:cubicBezTo>
                  <a:cubicBezTo>
                    <a:pt x="1271" y="229"/>
                    <a:pt x="1256" y="223"/>
                    <a:pt x="1245" y="220"/>
                  </a:cubicBezTo>
                  <a:cubicBezTo>
                    <a:pt x="1234" y="218"/>
                    <a:pt x="1228" y="199"/>
                    <a:pt x="1218" y="201"/>
                  </a:cubicBezTo>
                  <a:cubicBezTo>
                    <a:pt x="1208" y="203"/>
                    <a:pt x="1206" y="224"/>
                    <a:pt x="1198" y="224"/>
                  </a:cubicBezTo>
                  <a:cubicBezTo>
                    <a:pt x="1190" y="224"/>
                    <a:pt x="1176" y="183"/>
                    <a:pt x="1161" y="160"/>
                  </a:cubicBezTo>
                  <a:cubicBezTo>
                    <a:pt x="1146" y="138"/>
                    <a:pt x="1120" y="93"/>
                    <a:pt x="1096" y="84"/>
                  </a:cubicBezTo>
                  <a:cubicBezTo>
                    <a:pt x="1073" y="75"/>
                    <a:pt x="1080" y="64"/>
                    <a:pt x="1086" y="57"/>
                  </a:cubicBezTo>
                  <a:cubicBezTo>
                    <a:pt x="1093" y="51"/>
                    <a:pt x="1072" y="50"/>
                    <a:pt x="1063" y="55"/>
                  </a:cubicBezTo>
                  <a:cubicBezTo>
                    <a:pt x="1054" y="61"/>
                    <a:pt x="1042" y="71"/>
                    <a:pt x="1031" y="73"/>
                  </a:cubicBezTo>
                  <a:cubicBezTo>
                    <a:pt x="1020" y="75"/>
                    <a:pt x="1004" y="93"/>
                    <a:pt x="993" y="89"/>
                  </a:cubicBezTo>
                  <a:cubicBezTo>
                    <a:pt x="981" y="85"/>
                    <a:pt x="975" y="103"/>
                    <a:pt x="966" y="95"/>
                  </a:cubicBezTo>
                  <a:cubicBezTo>
                    <a:pt x="957" y="86"/>
                    <a:pt x="979" y="80"/>
                    <a:pt x="979" y="72"/>
                  </a:cubicBezTo>
                  <a:cubicBezTo>
                    <a:pt x="979" y="64"/>
                    <a:pt x="964" y="75"/>
                    <a:pt x="960" y="70"/>
                  </a:cubicBezTo>
                  <a:cubicBezTo>
                    <a:pt x="956" y="65"/>
                    <a:pt x="944" y="61"/>
                    <a:pt x="944" y="68"/>
                  </a:cubicBezTo>
                  <a:cubicBezTo>
                    <a:pt x="944" y="75"/>
                    <a:pt x="933" y="71"/>
                    <a:pt x="933" y="65"/>
                  </a:cubicBezTo>
                  <a:cubicBezTo>
                    <a:pt x="933" y="60"/>
                    <a:pt x="926" y="50"/>
                    <a:pt x="920" y="57"/>
                  </a:cubicBezTo>
                  <a:cubicBezTo>
                    <a:pt x="914" y="64"/>
                    <a:pt x="893" y="68"/>
                    <a:pt x="888" y="62"/>
                  </a:cubicBezTo>
                  <a:cubicBezTo>
                    <a:pt x="883" y="57"/>
                    <a:pt x="891" y="54"/>
                    <a:pt x="892" y="47"/>
                  </a:cubicBezTo>
                  <a:cubicBezTo>
                    <a:pt x="893" y="40"/>
                    <a:pt x="884" y="31"/>
                    <a:pt x="886" y="22"/>
                  </a:cubicBezTo>
                  <a:cubicBezTo>
                    <a:pt x="887" y="14"/>
                    <a:pt x="871" y="5"/>
                    <a:pt x="863" y="8"/>
                  </a:cubicBezTo>
                  <a:cubicBezTo>
                    <a:pt x="855" y="11"/>
                    <a:pt x="844" y="8"/>
                    <a:pt x="836" y="4"/>
                  </a:cubicBezTo>
                  <a:cubicBezTo>
                    <a:pt x="827" y="0"/>
                    <a:pt x="794" y="7"/>
                    <a:pt x="792" y="15"/>
                  </a:cubicBezTo>
                  <a:cubicBezTo>
                    <a:pt x="791" y="22"/>
                    <a:pt x="749" y="29"/>
                    <a:pt x="741" y="32"/>
                  </a:cubicBezTo>
                  <a:cubicBezTo>
                    <a:pt x="733" y="35"/>
                    <a:pt x="702" y="39"/>
                    <a:pt x="691" y="41"/>
                  </a:cubicBezTo>
                  <a:cubicBezTo>
                    <a:pt x="680" y="43"/>
                    <a:pt x="669" y="52"/>
                    <a:pt x="655" y="52"/>
                  </a:cubicBezTo>
                  <a:cubicBezTo>
                    <a:pt x="641" y="52"/>
                    <a:pt x="614" y="54"/>
                    <a:pt x="602" y="63"/>
                  </a:cubicBezTo>
                  <a:cubicBezTo>
                    <a:pt x="589" y="72"/>
                    <a:pt x="569" y="64"/>
                    <a:pt x="560" y="68"/>
                  </a:cubicBezTo>
                  <a:cubicBezTo>
                    <a:pt x="550" y="71"/>
                    <a:pt x="535" y="66"/>
                    <a:pt x="530" y="69"/>
                  </a:cubicBezTo>
                  <a:cubicBezTo>
                    <a:pt x="525" y="72"/>
                    <a:pt x="527" y="91"/>
                    <a:pt x="532" y="99"/>
                  </a:cubicBezTo>
                  <a:cubicBezTo>
                    <a:pt x="536" y="107"/>
                    <a:pt x="561" y="110"/>
                    <a:pt x="563" y="114"/>
                  </a:cubicBezTo>
                  <a:cubicBezTo>
                    <a:pt x="564" y="119"/>
                    <a:pt x="538" y="119"/>
                    <a:pt x="525" y="121"/>
                  </a:cubicBezTo>
                  <a:cubicBezTo>
                    <a:pt x="513" y="122"/>
                    <a:pt x="516" y="138"/>
                    <a:pt x="519" y="146"/>
                  </a:cubicBezTo>
                  <a:cubicBezTo>
                    <a:pt x="522" y="153"/>
                    <a:pt x="507" y="161"/>
                    <a:pt x="497" y="164"/>
                  </a:cubicBezTo>
                  <a:cubicBezTo>
                    <a:pt x="488" y="167"/>
                    <a:pt x="497" y="183"/>
                    <a:pt x="507" y="183"/>
                  </a:cubicBezTo>
                  <a:cubicBezTo>
                    <a:pt x="516" y="183"/>
                    <a:pt x="524" y="191"/>
                    <a:pt x="532" y="191"/>
                  </a:cubicBezTo>
                  <a:cubicBezTo>
                    <a:pt x="539" y="191"/>
                    <a:pt x="541" y="206"/>
                    <a:pt x="541" y="216"/>
                  </a:cubicBezTo>
                  <a:cubicBezTo>
                    <a:pt x="541" y="225"/>
                    <a:pt x="532" y="228"/>
                    <a:pt x="519" y="228"/>
                  </a:cubicBezTo>
                  <a:cubicBezTo>
                    <a:pt x="507" y="228"/>
                    <a:pt x="500" y="219"/>
                    <a:pt x="493" y="217"/>
                  </a:cubicBezTo>
                  <a:cubicBezTo>
                    <a:pt x="485" y="216"/>
                    <a:pt x="486" y="231"/>
                    <a:pt x="480" y="234"/>
                  </a:cubicBezTo>
                  <a:cubicBezTo>
                    <a:pt x="474" y="238"/>
                    <a:pt x="472" y="224"/>
                    <a:pt x="463" y="224"/>
                  </a:cubicBezTo>
                  <a:cubicBezTo>
                    <a:pt x="454" y="224"/>
                    <a:pt x="443" y="222"/>
                    <a:pt x="440" y="213"/>
                  </a:cubicBezTo>
                  <a:cubicBezTo>
                    <a:pt x="437" y="203"/>
                    <a:pt x="415" y="202"/>
                    <a:pt x="405" y="211"/>
                  </a:cubicBezTo>
                  <a:cubicBezTo>
                    <a:pt x="396" y="220"/>
                    <a:pt x="393" y="216"/>
                    <a:pt x="385" y="210"/>
                  </a:cubicBezTo>
                  <a:cubicBezTo>
                    <a:pt x="377" y="203"/>
                    <a:pt x="354" y="213"/>
                    <a:pt x="351" y="220"/>
                  </a:cubicBezTo>
                  <a:cubicBezTo>
                    <a:pt x="348" y="228"/>
                    <a:pt x="330" y="231"/>
                    <a:pt x="318" y="224"/>
                  </a:cubicBezTo>
                  <a:cubicBezTo>
                    <a:pt x="305" y="216"/>
                    <a:pt x="298" y="213"/>
                    <a:pt x="298" y="224"/>
                  </a:cubicBezTo>
                  <a:cubicBezTo>
                    <a:pt x="298" y="234"/>
                    <a:pt x="288" y="225"/>
                    <a:pt x="288" y="219"/>
                  </a:cubicBezTo>
                  <a:cubicBezTo>
                    <a:pt x="288" y="213"/>
                    <a:pt x="268" y="200"/>
                    <a:pt x="259" y="194"/>
                  </a:cubicBezTo>
                  <a:cubicBezTo>
                    <a:pt x="249" y="188"/>
                    <a:pt x="220" y="188"/>
                    <a:pt x="218" y="181"/>
                  </a:cubicBezTo>
                  <a:cubicBezTo>
                    <a:pt x="217" y="175"/>
                    <a:pt x="198" y="171"/>
                    <a:pt x="193" y="181"/>
                  </a:cubicBezTo>
                  <a:cubicBezTo>
                    <a:pt x="188" y="192"/>
                    <a:pt x="181" y="185"/>
                    <a:pt x="174" y="181"/>
                  </a:cubicBezTo>
                  <a:cubicBezTo>
                    <a:pt x="168" y="178"/>
                    <a:pt x="154" y="186"/>
                    <a:pt x="148" y="189"/>
                  </a:cubicBezTo>
                  <a:cubicBezTo>
                    <a:pt x="142" y="192"/>
                    <a:pt x="121" y="206"/>
                    <a:pt x="110" y="206"/>
                  </a:cubicBezTo>
                  <a:cubicBezTo>
                    <a:pt x="100" y="206"/>
                    <a:pt x="106" y="220"/>
                    <a:pt x="92" y="224"/>
                  </a:cubicBezTo>
                  <a:cubicBezTo>
                    <a:pt x="78" y="227"/>
                    <a:pt x="81" y="236"/>
                    <a:pt x="82" y="242"/>
                  </a:cubicBezTo>
                  <a:cubicBezTo>
                    <a:pt x="84" y="249"/>
                    <a:pt x="92" y="259"/>
                    <a:pt x="79" y="264"/>
                  </a:cubicBezTo>
                  <a:cubicBezTo>
                    <a:pt x="67" y="269"/>
                    <a:pt x="62" y="249"/>
                    <a:pt x="51" y="241"/>
                  </a:cubicBezTo>
                  <a:cubicBezTo>
                    <a:pt x="40" y="233"/>
                    <a:pt x="31" y="242"/>
                    <a:pt x="31" y="253"/>
                  </a:cubicBezTo>
                  <a:cubicBezTo>
                    <a:pt x="31" y="264"/>
                    <a:pt x="18" y="264"/>
                    <a:pt x="12" y="275"/>
                  </a:cubicBezTo>
                  <a:cubicBezTo>
                    <a:pt x="6" y="286"/>
                    <a:pt x="23" y="288"/>
                    <a:pt x="23" y="292"/>
                  </a:cubicBezTo>
                  <a:cubicBezTo>
                    <a:pt x="23" y="297"/>
                    <a:pt x="14" y="302"/>
                    <a:pt x="11" y="303"/>
                  </a:cubicBezTo>
                  <a:cubicBezTo>
                    <a:pt x="8" y="305"/>
                    <a:pt x="0" y="320"/>
                    <a:pt x="3" y="325"/>
                  </a:cubicBezTo>
                  <a:cubicBezTo>
                    <a:pt x="6" y="330"/>
                    <a:pt x="25" y="328"/>
                    <a:pt x="23" y="339"/>
                  </a:cubicBezTo>
                  <a:cubicBezTo>
                    <a:pt x="22" y="350"/>
                    <a:pt x="20" y="361"/>
                    <a:pt x="29" y="358"/>
                  </a:cubicBezTo>
                  <a:cubicBezTo>
                    <a:pt x="39" y="355"/>
                    <a:pt x="48" y="356"/>
                    <a:pt x="54" y="356"/>
                  </a:cubicBezTo>
                  <a:cubicBezTo>
                    <a:pt x="61" y="356"/>
                    <a:pt x="65" y="369"/>
                    <a:pt x="76" y="381"/>
                  </a:cubicBezTo>
                  <a:cubicBezTo>
                    <a:pt x="87" y="394"/>
                    <a:pt x="92" y="400"/>
                    <a:pt x="81" y="403"/>
                  </a:cubicBezTo>
                  <a:cubicBezTo>
                    <a:pt x="70" y="406"/>
                    <a:pt x="75" y="412"/>
                    <a:pt x="89" y="419"/>
                  </a:cubicBezTo>
                  <a:cubicBezTo>
                    <a:pt x="92" y="420"/>
                    <a:pt x="96" y="423"/>
                    <a:pt x="100" y="425"/>
                  </a:cubicBezTo>
                  <a:cubicBezTo>
                    <a:pt x="102" y="424"/>
                    <a:pt x="104" y="422"/>
                    <a:pt x="106" y="421"/>
                  </a:cubicBezTo>
                  <a:cubicBezTo>
                    <a:pt x="124" y="405"/>
                    <a:pt x="156" y="390"/>
                    <a:pt x="180" y="397"/>
                  </a:cubicBezTo>
                  <a:cubicBezTo>
                    <a:pt x="204" y="403"/>
                    <a:pt x="224" y="393"/>
                    <a:pt x="234" y="407"/>
                  </a:cubicBezTo>
                  <a:cubicBezTo>
                    <a:pt x="245" y="422"/>
                    <a:pt x="234" y="449"/>
                    <a:pt x="238" y="459"/>
                  </a:cubicBezTo>
                  <a:cubicBezTo>
                    <a:pt x="243" y="470"/>
                    <a:pt x="220" y="471"/>
                    <a:pt x="204" y="468"/>
                  </a:cubicBezTo>
                  <a:cubicBezTo>
                    <a:pt x="188" y="466"/>
                    <a:pt x="156" y="475"/>
                    <a:pt x="160" y="484"/>
                  </a:cubicBezTo>
                  <a:cubicBezTo>
                    <a:pt x="165" y="493"/>
                    <a:pt x="176" y="515"/>
                    <a:pt x="155" y="504"/>
                  </a:cubicBezTo>
                  <a:cubicBezTo>
                    <a:pt x="134" y="492"/>
                    <a:pt x="126" y="515"/>
                    <a:pt x="138" y="515"/>
                  </a:cubicBezTo>
                  <a:cubicBezTo>
                    <a:pt x="149" y="515"/>
                    <a:pt x="165" y="529"/>
                    <a:pt x="165" y="538"/>
                  </a:cubicBezTo>
                  <a:cubicBezTo>
                    <a:pt x="165" y="548"/>
                    <a:pt x="166" y="568"/>
                    <a:pt x="176" y="565"/>
                  </a:cubicBezTo>
                  <a:cubicBezTo>
                    <a:pt x="186" y="562"/>
                    <a:pt x="186" y="581"/>
                    <a:pt x="201" y="580"/>
                  </a:cubicBezTo>
                  <a:cubicBezTo>
                    <a:pt x="216" y="579"/>
                    <a:pt x="229" y="584"/>
                    <a:pt x="218" y="597"/>
                  </a:cubicBezTo>
                  <a:cubicBezTo>
                    <a:pt x="206" y="611"/>
                    <a:pt x="225" y="648"/>
                    <a:pt x="229" y="640"/>
                  </a:cubicBezTo>
                  <a:cubicBezTo>
                    <a:pt x="232" y="635"/>
                    <a:pt x="229" y="624"/>
                    <a:pt x="233" y="616"/>
                  </a:cubicBezTo>
                  <a:cubicBezTo>
                    <a:pt x="225" y="597"/>
                    <a:pt x="260" y="597"/>
                    <a:pt x="270" y="597"/>
                  </a:cubicBezTo>
                  <a:cubicBezTo>
                    <a:pt x="281" y="597"/>
                    <a:pt x="300" y="614"/>
                    <a:pt x="313" y="630"/>
                  </a:cubicBezTo>
                  <a:cubicBezTo>
                    <a:pt x="325" y="647"/>
                    <a:pt x="338" y="636"/>
                    <a:pt x="338" y="636"/>
                  </a:cubicBezTo>
                  <a:cubicBezTo>
                    <a:pt x="342" y="480"/>
                    <a:pt x="342" y="480"/>
                    <a:pt x="342" y="480"/>
                  </a:cubicBezTo>
                  <a:cubicBezTo>
                    <a:pt x="431" y="457"/>
                    <a:pt x="431" y="457"/>
                    <a:pt x="431" y="457"/>
                  </a:cubicBezTo>
                  <a:cubicBezTo>
                    <a:pt x="432" y="455"/>
                    <a:pt x="433" y="452"/>
                    <a:pt x="434" y="451"/>
                  </a:cubicBezTo>
                  <a:cubicBezTo>
                    <a:pt x="445" y="434"/>
                    <a:pt x="461" y="448"/>
                    <a:pt x="466" y="452"/>
                  </a:cubicBezTo>
                  <a:cubicBezTo>
                    <a:pt x="471" y="455"/>
                    <a:pt x="468" y="434"/>
                    <a:pt x="481" y="435"/>
                  </a:cubicBezTo>
                  <a:cubicBezTo>
                    <a:pt x="493" y="436"/>
                    <a:pt x="480" y="456"/>
                    <a:pt x="489" y="456"/>
                  </a:cubicBezTo>
                  <a:cubicBezTo>
                    <a:pt x="496" y="456"/>
                    <a:pt x="513" y="482"/>
                    <a:pt x="508" y="502"/>
                  </a:cubicBezTo>
                  <a:cubicBezTo>
                    <a:pt x="522" y="514"/>
                    <a:pt x="547" y="540"/>
                    <a:pt x="549" y="547"/>
                  </a:cubicBezTo>
                  <a:cubicBezTo>
                    <a:pt x="552" y="555"/>
                    <a:pt x="588" y="542"/>
                    <a:pt x="595" y="544"/>
                  </a:cubicBezTo>
                  <a:cubicBezTo>
                    <a:pt x="602" y="547"/>
                    <a:pt x="656" y="547"/>
                    <a:pt x="666" y="547"/>
                  </a:cubicBezTo>
                  <a:cubicBezTo>
                    <a:pt x="675" y="547"/>
                    <a:pt x="682" y="565"/>
                    <a:pt x="693" y="568"/>
                  </a:cubicBezTo>
                  <a:cubicBezTo>
                    <a:pt x="704" y="571"/>
                    <a:pt x="700" y="589"/>
                    <a:pt x="702" y="601"/>
                  </a:cubicBezTo>
                  <a:cubicBezTo>
                    <a:pt x="703" y="614"/>
                    <a:pt x="720" y="626"/>
                    <a:pt x="721" y="637"/>
                  </a:cubicBezTo>
                  <a:cubicBezTo>
                    <a:pt x="723" y="648"/>
                    <a:pt x="741" y="643"/>
                    <a:pt x="752" y="646"/>
                  </a:cubicBezTo>
                  <a:cubicBezTo>
                    <a:pt x="763" y="648"/>
                    <a:pt x="779" y="653"/>
                    <a:pt x="781" y="664"/>
                  </a:cubicBezTo>
                  <a:cubicBezTo>
                    <a:pt x="782" y="675"/>
                    <a:pt x="796" y="667"/>
                    <a:pt x="797" y="658"/>
                  </a:cubicBezTo>
                  <a:cubicBezTo>
                    <a:pt x="799" y="650"/>
                    <a:pt x="813" y="639"/>
                    <a:pt x="834" y="630"/>
                  </a:cubicBezTo>
                  <a:cubicBezTo>
                    <a:pt x="843" y="627"/>
                    <a:pt x="849" y="627"/>
                    <a:pt x="854" y="628"/>
                  </a:cubicBezTo>
                  <a:cubicBezTo>
                    <a:pt x="858" y="619"/>
                    <a:pt x="862" y="610"/>
                    <a:pt x="865" y="609"/>
                  </a:cubicBezTo>
                  <a:cubicBezTo>
                    <a:pt x="872" y="606"/>
                    <a:pt x="885" y="595"/>
                    <a:pt x="886" y="585"/>
                  </a:cubicBezTo>
                  <a:cubicBezTo>
                    <a:pt x="887" y="575"/>
                    <a:pt x="915" y="575"/>
                    <a:pt x="934" y="584"/>
                  </a:cubicBezTo>
                  <a:cubicBezTo>
                    <a:pt x="953" y="593"/>
                    <a:pt x="964" y="593"/>
                    <a:pt x="965" y="579"/>
                  </a:cubicBezTo>
                  <a:cubicBezTo>
                    <a:pt x="966" y="564"/>
                    <a:pt x="993" y="560"/>
                    <a:pt x="1002" y="564"/>
                  </a:cubicBezTo>
                  <a:cubicBezTo>
                    <a:pt x="1010" y="568"/>
                    <a:pt x="1036" y="583"/>
                    <a:pt x="1049" y="578"/>
                  </a:cubicBezTo>
                  <a:cubicBezTo>
                    <a:pt x="1061" y="573"/>
                    <a:pt x="1123" y="579"/>
                    <a:pt x="1139" y="583"/>
                  </a:cubicBezTo>
                  <a:cubicBezTo>
                    <a:pt x="1155" y="587"/>
                    <a:pt x="1159" y="577"/>
                    <a:pt x="1172" y="592"/>
                  </a:cubicBezTo>
                  <a:cubicBezTo>
                    <a:pt x="1184" y="605"/>
                    <a:pt x="1189" y="594"/>
                    <a:pt x="1202" y="604"/>
                  </a:cubicBezTo>
                  <a:cubicBezTo>
                    <a:pt x="1202" y="600"/>
                    <a:pt x="1201" y="595"/>
                    <a:pt x="1201" y="589"/>
                  </a:cubicBezTo>
                  <a:cubicBezTo>
                    <a:pt x="1201" y="579"/>
                    <a:pt x="1217" y="571"/>
                    <a:pt x="1220" y="563"/>
                  </a:cubicBezTo>
                  <a:cubicBezTo>
                    <a:pt x="1223" y="555"/>
                    <a:pt x="1206" y="532"/>
                    <a:pt x="1206" y="524"/>
                  </a:cubicBezTo>
                  <a:cubicBezTo>
                    <a:pt x="1206" y="516"/>
                    <a:pt x="1206" y="497"/>
                    <a:pt x="1198" y="493"/>
                  </a:cubicBezTo>
                  <a:cubicBezTo>
                    <a:pt x="1190" y="490"/>
                    <a:pt x="1213" y="479"/>
                    <a:pt x="1218" y="480"/>
                  </a:cubicBezTo>
                  <a:cubicBezTo>
                    <a:pt x="1230" y="480"/>
                    <a:pt x="1246" y="468"/>
                    <a:pt x="1251" y="473"/>
                  </a:cubicBezTo>
                  <a:cubicBezTo>
                    <a:pt x="1256" y="478"/>
                    <a:pt x="1266" y="480"/>
                    <a:pt x="1276" y="480"/>
                  </a:cubicBezTo>
                  <a:cubicBezTo>
                    <a:pt x="1286" y="480"/>
                    <a:pt x="1282" y="468"/>
                    <a:pt x="1276" y="463"/>
                  </a:cubicBezTo>
                  <a:cubicBezTo>
                    <a:pt x="1271" y="458"/>
                    <a:pt x="1294" y="411"/>
                    <a:pt x="1298" y="395"/>
                  </a:cubicBezTo>
                  <a:cubicBezTo>
                    <a:pt x="1302" y="380"/>
                    <a:pt x="1310" y="394"/>
                    <a:pt x="1322" y="395"/>
                  </a:cubicBezTo>
                  <a:cubicBezTo>
                    <a:pt x="1333" y="397"/>
                    <a:pt x="1347" y="395"/>
                    <a:pt x="1354" y="398"/>
                  </a:cubicBezTo>
                  <a:cubicBezTo>
                    <a:pt x="1361" y="402"/>
                    <a:pt x="1382" y="394"/>
                    <a:pt x="1387" y="386"/>
                  </a:cubicBezTo>
                  <a:cubicBezTo>
                    <a:pt x="1392" y="378"/>
                    <a:pt x="1381" y="376"/>
                    <a:pt x="1382" y="358"/>
                  </a:cubicBezTo>
                  <a:cubicBezTo>
                    <a:pt x="1383" y="340"/>
                    <a:pt x="1394" y="331"/>
                    <a:pt x="1405" y="331"/>
                  </a:cubicBezTo>
                  <a:cubicBezTo>
                    <a:pt x="1417" y="331"/>
                    <a:pt x="1420" y="321"/>
                    <a:pt x="1420" y="312"/>
                  </a:cubicBezTo>
                  <a:cubicBezTo>
                    <a:pt x="1420" y="304"/>
                    <a:pt x="1430" y="299"/>
                    <a:pt x="1432" y="289"/>
                  </a:cubicBezTo>
                  <a:cubicBezTo>
                    <a:pt x="1429" y="285"/>
                    <a:pt x="1426" y="280"/>
                    <a:pt x="1425" y="276"/>
                  </a:cubicBezTo>
                  <a:close/>
                  <a:moveTo>
                    <a:pt x="535" y="429"/>
                  </a:moveTo>
                  <a:cubicBezTo>
                    <a:pt x="531" y="434"/>
                    <a:pt x="490" y="424"/>
                    <a:pt x="486" y="415"/>
                  </a:cubicBezTo>
                  <a:cubicBezTo>
                    <a:pt x="483" y="406"/>
                    <a:pt x="544" y="416"/>
                    <a:pt x="535" y="429"/>
                  </a:cubicBezTo>
                  <a:close/>
                  <a:moveTo>
                    <a:pt x="1126" y="425"/>
                  </a:moveTo>
                  <a:cubicBezTo>
                    <a:pt x="1096" y="425"/>
                    <a:pt x="1032" y="410"/>
                    <a:pt x="1006" y="438"/>
                  </a:cubicBezTo>
                  <a:cubicBezTo>
                    <a:pt x="980" y="466"/>
                    <a:pt x="999" y="481"/>
                    <a:pt x="987" y="483"/>
                  </a:cubicBezTo>
                  <a:cubicBezTo>
                    <a:pt x="975" y="485"/>
                    <a:pt x="968" y="440"/>
                    <a:pt x="983" y="426"/>
                  </a:cubicBezTo>
                  <a:cubicBezTo>
                    <a:pt x="998" y="411"/>
                    <a:pt x="1044" y="405"/>
                    <a:pt x="1074" y="412"/>
                  </a:cubicBezTo>
                  <a:cubicBezTo>
                    <a:pt x="1103" y="420"/>
                    <a:pt x="1155" y="406"/>
                    <a:pt x="1162" y="408"/>
                  </a:cubicBezTo>
                  <a:cubicBezTo>
                    <a:pt x="1169" y="410"/>
                    <a:pt x="1155" y="425"/>
                    <a:pt x="1126" y="425"/>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59" name="Freeform 162"/>
            <p:cNvSpPr>
              <a:spLocks noEditPoints="1"/>
            </p:cNvSpPr>
            <p:nvPr/>
          </p:nvSpPr>
          <p:spPr bwMode="auto">
            <a:xfrm>
              <a:off x="12573001" y="4244975"/>
              <a:ext cx="7783513" cy="2984500"/>
            </a:xfrm>
            <a:custGeom>
              <a:avLst/>
              <a:gdLst>
                <a:gd name="T0" fmla="*/ 1580 w 6010"/>
                <a:gd name="T1" fmla="*/ 45 h 2305"/>
                <a:gd name="T2" fmla="*/ 2671 w 6010"/>
                <a:gd name="T3" fmla="*/ 22 h 2305"/>
                <a:gd name="T4" fmla="*/ 2101 w 6010"/>
                <a:gd name="T5" fmla="*/ 658 h 2305"/>
                <a:gd name="T6" fmla="*/ 2900 w 6010"/>
                <a:gd name="T7" fmla="*/ 217 h 2305"/>
                <a:gd name="T8" fmla="*/ 4386 w 6010"/>
                <a:gd name="T9" fmla="*/ 483 h 2305"/>
                <a:gd name="T10" fmla="*/ 4608 w 6010"/>
                <a:gd name="T11" fmla="*/ 512 h 2305"/>
                <a:gd name="T12" fmla="*/ 4293 w 6010"/>
                <a:gd name="T13" fmla="*/ 1863 h 2305"/>
                <a:gd name="T14" fmla="*/ 1067 w 6010"/>
                <a:gd name="T15" fmla="*/ 97 h 2305"/>
                <a:gd name="T16" fmla="*/ 5826 w 6010"/>
                <a:gd name="T17" fmla="*/ 1057 h 2305"/>
                <a:gd name="T18" fmla="*/ 5222 w 6010"/>
                <a:gd name="T19" fmla="*/ 885 h 2305"/>
                <a:gd name="T20" fmla="*/ 4647 w 6010"/>
                <a:gd name="T21" fmla="*/ 774 h 2305"/>
                <a:gd name="T22" fmla="*/ 4257 w 6010"/>
                <a:gd name="T23" fmla="*/ 655 h 2305"/>
                <a:gd name="T24" fmla="*/ 3948 w 6010"/>
                <a:gd name="T25" fmla="*/ 733 h 2305"/>
                <a:gd name="T26" fmla="*/ 3694 w 6010"/>
                <a:gd name="T27" fmla="*/ 607 h 2305"/>
                <a:gd name="T28" fmla="*/ 3271 w 6010"/>
                <a:gd name="T29" fmla="*/ 596 h 2305"/>
                <a:gd name="T30" fmla="*/ 3226 w 6010"/>
                <a:gd name="T31" fmla="*/ 516 h 2305"/>
                <a:gd name="T32" fmla="*/ 3056 w 6010"/>
                <a:gd name="T33" fmla="*/ 366 h 2305"/>
                <a:gd name="T34" fmla="*/ 2758 w 6010"/>
                <a:gd name="T35" fmla="*/ 419 h 2305"/>
                <a:gd name="T36" fmla="*/ 2390 w 6010"/>
                <a:gd name="T37" fmla="*/ 499 h 2305"/>
                <a:gd name="T38" fmla="*/ 2270 w 6010"/>
                <a:gd name="T39" fmla="*/ 600 h 2305"/>
                <a:gd name="T40" fmla="*/ 2093 w 6010"/>
                <a:gd name="T41" fmla="*/ 776 h 2305"/>
                <a:gd name="T42" fmla="*/ 1993 w 6010"/>
                <a:gd name="T43" fmla="*/ 893 h 2305"/>
                <a:gd name="T44" fmla="*/ 1845 w 6010"/>
                <a:gd name="T45" fmla="*/ 1064 h 2305"/>
                <a:gd name="T46" fmla="*/ 1915 w 6010"/>
                <a:gd name="T47" fmla="*/ 932 h 2305"/>
                <a:gd name="T48" fmla="*/ 1693 w 6010"/>
                <a:gd name="T49" fmla="*/ 820 h 2305"/>
                <a:gd name="T50" fmla="*/ 1427 w 6010"/>
                <a:gd name="T51" fmla="*/ 857 h 2305"/>
                <a:gd name="T52" fmla="*/ 1175 w 6010"/>
                <a:gd name="T53" fmla="*/ 921 h 2305"/>
                <a:gd name="T54" fmla="*/ 855 w 6010"/>
                <a:gd name="T55" fmla="*/ 936 h 2305"/>
                <a:gd name="T56" fmla="*/ 655 w 6010"/>
                <a:gd name="T57" fmla="*/ 1148 h 2305"/>
                <a:gd name="T58" fmla="*/ 450 w 6010"/>
                <a:gd name="T59" fmla="*/ 1020 h 2305"/>
                <a:gd name="T60" fmla="*/ 468 w 6010"/>
                <a:gd name="T61" fmla="*/ 874 h 2305"/>
                <a:gd name="T62" fmla="*/ 343 w 6010"/>
                <a:gd name="T63" fmla="*/ 1007 h 2305"/>
                <a:gd name="T64" fmla="*/ 307 w 6010"/>
                <a:gd name="T65" fmla="*/ 1379 h 2305"/>
                <a:gd name="T66" fmla="*/ 322 w 6010"/>
                <a:gd name="T67" fmla="*/ 1618 h 2305"/>
                <a:gd name="T68" fmla="*/ 500 w 6010"/>
                <a:gd name="T69" fmla="*/ 1803 h 2305"/>
                <a:gd name="T70" fmla="*/ 702 w 6010"/>
                <a:gd name="T71" fmla="*/ 1971 h 2305"/>
                <a:gd name="T72" fmla="*/ 719 w 6010"/>
                <a:gd name="T73" fmla="*/ 2199 h 2305"/>
                <a:gd name="T74" fmla="*/ 1042 w 6010"/>
                <a:gd name="T75" fmla="*/ 2082 h 2305"/>
                <a:gd name="T76" fmla="*/ 1034 w 6010"/>
                <a:gd name="T77" fmla="*/ 1881 h 2305"/>
                <a:gd name="T78" fmla="*/ 1422 w 6010"/>
                <a:gd name="T79" fmla="*/ 1891 h 2305"/>
                <a:gd name="T80" fmla="*/ 1633 w 6010"/>
                <a:gd name="T81" fmla="*/ 1698 h 2305"/>
                <a:gd name="T82" fmla="*/ 1973 w 6010"/>
                <a:gd name="T83" fmla="*/ 1730 h 2305"/>
                <a:gd name="T84" fmla="*/ 2367 w 6010"/>
                <a:gd name="T85" fmla="*/ 1933 h 2305"/>
                <a:gd name="T86" fmla="*/ 2731 w 6010"/>
                <a:gd name="T87" fmla="*/ 1891 h 2305"/>
                <a:gd name="T88" fmla="*/ 3046 w 6010"/>
                <a:gd name="T89" fmla="*/ 1911 h 2305"/>
                <a:gd name="T90" fmla="*/ 3516 w 6010"/>
                <a:gd name="T91" fmla="*/ 1835 h 2305"/>
                <a:gd name="T92" fmla="*/ 3883 w 6010"/>
                <a:gd name="T93" fmla="*/ 1981 h 2305"/>
                <a:gd name="T94" fmla="*/ 3932 w 6010"/>
                <a:gd name="T95" fmla="*/ 2221 h 2305"/>
                <a:gd name="T96" fmla="*/ 4202 w 6010"/>
                <a:gd name="T97" fmla="*/ 1719 h 2305"/>
                <a:gd name="T98" fmla="*/ 4240 w 6010"/>
                <a:gd name="T99" fmla="*/ 1523 h 2305"/>
                <a:gd name="T100" fmla="*/ 4715 w 6010"/>
                <a:gd name="T101" fmla="*/ 1474 h 2305"/>
                <a:gd name="T102" fmla="*/ 5039 w 6010"/>
                <a:gd name="T103" fmla="*/ 1307 h 2305"/>
                <a:gd name="T104" fmla="*/ 4802 w 6010"/>
                <a:gd name="T105" fmla="*/ 1854 h 2305"/>
                <a:gd name="T106" fmla="*/ 5032 w 6010"/>
                <a:gd name="T107" fmla="*/ 1540 h 2305"/>
                <a:gd name="T108" fmla="*/ 5401 w 6010"/>
                <a:gd name="T109" fmla="*/ 1351 h 2305"/>
                <a:gd name="T110" fmla="*/ 5651 w 6010"/>
                <a:gd name="T111" fmla="*/ 1145 h 2305"/>
                <a:gd name="T112" fmla="*/ 5892 w 6010"/>
                <a:gd name="T113" fmla="*/ 1169 h 2305"/>
                <a:gd name="T114" fmla="*/ 3093 w 6010"/>
                <a:gd name="T115" fmla="*/ 1715 h 2305"/>
                <a:gd name="T116" fmla="*/ 1208 w 6010"/>
                <a:gd name="T117" fmla="*/ 103 h 2305"/>
                <a:gd name="T118" fmla="*/ 1232 w 6010"/>
                <a:gd name="T119" fmla="*/ 64 h 2305"/>
                <a:gd name="T120" fmla="*/ 1309 w 6010"/>
                <a:gd name="T121" fmla="*/ 636 h 2305"/>
                <a:gd name="T122" fmla="*/ 1313 w 6010"/>
                <a:gd name="T123" fmla="*/ 484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10" h="2305">
                  <a:moveTo>
                    <a:pt x="91" y="1666"/>
                  </a:moveTo>
                  <a:cubicBezTo>
                    <a:pt x="87" y="1668"/>
                    <a:pt x="74" y="1664"/>
                    <a:pt x="70" y="1658"/>
                  </a:cubicBezTo>
                  <a:cubicBezTo>
                    <a:pt x="67" y="1654"/>
                    <a:pt x="58" y="1656"/>
                    <a:pt x="49" y="1656"/>
                  </a:cubicBezTo>
                  <a:cubicBezTo>
                    <a:pt x="51" y="1657"/>
                    <a:pt x="53" y="1659"/>
                    <a:pt x="55" y="1662"/>
                  </a:cubicBezTo>
                  <a:cubicBezTo>
                    <a:pt x="59" y="1670"/>
                    <a:pt x="36" y="1671"/>
                    <a:pt x="43" y="1681"/>
                  </a:cubicBezTo>
                  <a:cubicBezTo>
                    <a:pt x="50" y="1691"/>
                    <a:pt x="26" y="1691"/>
                    <a:pt x="26" y="1681"/>
                  </a:cubicBezTo>
                  <a:cubicBezTo>
                    <a:pt x="26" y="1670"/>
                    <a:pt x="1" y="1676"/>
                    <a:pt x="3" y="1682"/>
                  </a:cubicBezTo>
                  <a:cubicBezTo>
                    <a:pt x="3" y="1685"/>
                    <a:pt x="2" y="1688"/>
                    <a:pt x="0" y="1691"/>
                  </a:cubicBezTo>
                  <a:cubicBezTo>
                    <a:pt x="7" y="1693"/>
                    <a:pt x="15" y="1696"/>
                    <a:pt x="18" y="1697"/>
                  </a:cubicBezTo>
                  <a:cubicBezTo>
                    <a:pt x="23" y="1699"/>
                    <a:pt x="85" y="1706"/>
                    <a:pt x="110" y="1701"/>
                  </a:cubicBezTo>
                  <a:cubicBezTo>
                    <a:pt x="108" y="1697"/>
                    <a:pt x="111" y="1683"/>
                    <a:pt x="111" y="1678"/>
                  </a:cubicBezTo>
                  <a:cubicBezTo>
                    <a:pt x="111" y="1672"/>
                    <a:pt x="96" y="1664"/>
                    <a:pt x="91" y="1666"/>
                  </a:cubicBezTo>
                  <a:close/>
                  <a:moveTo>
                    <a:pt x="1596" y="64"/>
                  </a:moveTo>
                  <a:cubicBezTo>
                    <a:pt x="1636" y="60"/>
                    <a:pt x="1635" y="38"/>
                    <a:pt x="1614" y="34"/>
                  </a:cubicBezTo>
                  <a:cubicBezTo>
                    <a:pt x="1593" y="30"/>
                    <a:pt x="1590" y="46"/>
                    <a:pt x="1580" y="45"/>
                  </a:cubicBezTo>
                  <a:cubicBezTo>
                    <a:pt x="1569" y="44"/>
                    <a:pt x="1530" y="52"/>
                    <a:pt x="1538" y="61"/>
                  </a:cubicBezTo>
                  <a:cubicBezTo>
                    <a:pt x="1548" y="71"/>
                    <a:pt x="1577" y="66"/>
                    <a:pt x="1596" y="64"/>
                  </a:cubicBezTo>
                  <a:close/>
                  <a:moveTo>
                    <a:pt x="1797" y="642"/>
                  </a:moveTo>
                  <a:cubicBezTo>
                    <a:pt x="1811" y="645"/>
                    <a:pt x="1847" y="637"/>
                    <a:pt x="1851" y="630"/>
                  </a:cubicBezTo>
                  <a:cubicBezTo>
                    <a:pt x="1855" y="623"/>
                    <a:pt x="1837" y="614"/>
                    <a:pt x="1813" y="614"/>
                  </a:cubicBezTo>
                  <a:cubicBezTo>
                    <a:pt x="1789" y="614"/>
                    <a:pt x="1785" y="641"/>
                    <a:pt x="1797" y="642"/>
                  </a:cubicBezTo>
                  <a:close/>
                  <a:moveTo>
                    <a:pt x="2566" y="111"/>
                  </a:moveTo>
                  <a:cubicBezTo>
                    <a:pt x="2585" y="119"/>
                    <a:pt x="2578" y="124"/>
                    <a:pt x="2557" y="124"/>
                  </a:cubicBezTo>
                  <a:cubicBezTo>
                    <a:pt x="2537" y="124"/>
                    <a:pt x="2519" y="131"/>
                    <a:pt x="2532" y="137"/>
                  </a:cubicBezTo>
                  <a:cubicBezTo>
                    <a:pt x="2543" y="141"/>
                    <a:pt x="2542" y="153"/>
                    <a:pt x="2564" y="158"/>
                  </a:cubicBezTo>
                  <a:cubicBezTo>
                    <a:pt x="2585" y="163"/>
                    <a:pt x="2607" y="145"/>
                    <a:pt x="2605" y="133"/>
                  </a:cubicBezTo>
                  <a:cubicBezTo>
                    <a:pt x="2603" y="120"/>
                    <a:pt x="2681" y="109"/>
                    <a:pt x="2702" y="104"/>
                  </a:cubicBezTo>
                  <a:cubicBezTo>
                    <a:pt x="2723" y="98"/>
                    <a:pt x="2688" y="77"/>
                    <a:pt x="2711" y="75"/>
                  </a:cubicBezTo>
                  <a:cubicBezTo>
                    <a:pt x="2734" y="72"/>
                    <a:pt x="2725" y="62"/>
                    <a:pt x="2697" y="58"/>
                  </a:cubicBezTo>
                  <a:cubicBezTo>
                    <a:pt x="2669" y="54"/>
                    <a:pt x="2680" y="30"/>
                    <a:pt x="2671" y="22"/>
                  </a:cubicBezTo>
                  <a:cubicBezTo>
                    <a:pt x="2661" y="13"/>
                    <a:pt x="2656" y="32"/>
                    <a:pt x="2620" y="39"/>
                  </a:cubicBezTo>
                  <a:cubicBezTo>
                    <a:pt x="2583" y="46"/>
                    <a:pt x="2566" y="56"/>
                    <a:pt x="2580" y="63"/>
                  </a:cubicBezTo>
                  <a:cubicBezTo>
                    <a:pt x="2595" y="70"/>
                    <a:pt x="2580" y="88"/>
                    <a:pt x="2565" y="87"/>
                  </a:cubicBezTo>
                  <a:cubicBezTo>
                    <a:pt x="2549" y="86"/>
                    <a:pt x="2546" y="103"/>
                    <a:pt x="2566" y="111"/>
                  </a:cubicBezTo>
                  <a:close/>
                  <a:moveTo>
                    <a:pt x="2621" y="140"/>
                  </a:moveTo>
                  <a:cubicBezTo>
                    <a:pt x="2621" y="152"/>
                    <a:pt x="2587" y="163"/>
                    <a:pt x="2597" y="171"/>
                  </a:cubicBezTo>
                  <a:cubicBezTo>
                    <a:pt x="2605" y="179"/>
                    <a:pt x="2613" y="176"/>
                    <a:pt x="2623" y="179"/>
                  </a:cubicBezTo>
                  <a:cubicBezTo>
                    <a:pt x="2633" y="181"/>
                    <a:pt x="2639" y="207"/>
                    <a:pt x="2657" y="203"/>
                  </a:cubicBezTo>
                  <a:cubicBezTo>
                    <a:pt x="2676" y="198"/>
                    <a:pt x="2727" y="223"/>
                    <a:pt x="2757" y="223"/>
                  </a:cubicBezTo>
                  <a:cubicBezTo>
                    <a:pt x="2787" y="223"/>
                    <a:pt x="2790" y="198"/>
                    <a:pt x="2781" y="197"/>
                  </a:cubicBezTo>
                  <a:cubicBezTo>
                    <a:pt x="2772" y="196"/>
                    <a:pt x="2780" y="182"/>
                    <a:pt x="2797" y="158"/>
                  </a:cubicBezTo>
                  <a:cubicBezTo>
                    <a:pt x="2813" y="134"/>
                    <a:pt x="2745" y="116"/>
                    <a:pt x="2745" y="135"/>
                  </a:cubicBezTo>
                  <a:cubicBezTo>
                    <a:pt x="2745" y="154"/>
                    <a:pt x="2725" y="131"/>
                    <a:pt x="2719" y="119"/>
                  </a:cubicBezTo>
                  <a:cubicBezTo>
                    <a:pt x="2712" y="108"/>
                    <a:pt x="2621" y="129"/>
                    <a:pt x="2621" y="140"/>
                  </a:cubicBezTo>
                  <a:close/>
                  <a:moveTo>
                    <a:pt x="2101" y="658"/>
                  </a:moveTo>
                  <a:cubicBezTo>
                    <a:pt x="2117" y="666"/>
                    <a:pt x="2130" y="663"/>
                    <a:pt x="2128" y="647"/>
                  </a:cubicBezTo>
                  <a:cubicBezTo>
                    <a:pt x="2126" y="630"/>
                    <a:pt x="2088" y="651"/>
                    <a:pt x="2101" y="658"/>
                  </a:cubicBezTo>
                  <a:close/>
                  <a:moveTo>
                    <a:pt x="2539" y="37"/>
                  </a:moveTo>
                  <a:cubicBezTo>
                    <a:pt x="2543" y="22"/>
                    <a:pt x="2474" y="28"/>
                    <a:pt x="2492" y="43"/>
                  </a:cubicBezTo>
                  <a:cubicBezTo>
                    <a:pt x="2498" y="49"/>
                    <a:pt x="2535" y="53"/>
                    <a:pt x="2539" y="37"/>
                  </a:cubicBezTo>
                  <a:close/>
                  <a:moveTo>
                    <a:pt x="5599" y="791"/>
                  </a:moveTo>
                  <a:cubicBezTo>
                    <a:pt x="5620" y="802"/>
                    <a:pt x="5633" y="779"/>
                    <a:pt x="5649" y="790"/>
                  </a:cubicBezTo>
                  <a:cubicBezTo>
                    <a:pt x="5666" y="802"/>
                    <a:pt x="5707" y="785"/>
                    <a:pt x="5723" y="782"/>
                  </a:cubicBezTo>
                  <a:cubicBezTo>
                    <a:pt x="5740" y="779"/>
                    <a:pt x="5732" y="758"/>
                    <a:pt x="5685" y="752"/>
                  </a:cubicBezTo>
                  <a:cubicBezTo>
                    <a:pt x="5638" y="745"/>
                    <a:pt x="5577" y="780"/>
                    <a:pt x="5599" y="791"/>
                  </a:cubicBezTo>
                  <a:close/>
                  <a:moveTo>
                    <a:pt x="2782" y="287"/>
                  </a:moveTo>
                  <a:cubicBezTo>
                    <a:pt x="2797" y="295"/>
                    <a:pt x="2843" y="276"/>
                    <a:pt x="2875" y="277"/>
                  </a:cubicBezTo>
                  <a:cubicBezTo>
                    <a:pt x="2906" y="278"/>
                    <a:pt x="2993" y="253"/>
                    <a:pt x="2996" y="237"/>
                  </a:cubicBezTo>
                  <a:cubicBezTo>
                    <a:pt x="2999" y="220"/>
                    <a:pt x="2964" y="221"/>
                    <a:pt x="2951" y="207"/>
                  </a:cubicBezTo>
                  <a:cubicBezTo>
                    <a:pt x="2937" y="192"/>
                    <a:pt x="2907" y="205"/>
                    <a:pt x="2900" y="217"/>
                  </a:cubicBezTo>
                  <a:cubicBezTo>
                    <a:pt x="2892" y="230"/>
                    <a:pt x="2884" y="218"/>
                    <a:pt x="2904" y="198"/>
                  </a:cubicBezTo>
                  <a:cubicBezTo>
                    <a:pt x="2924" y="179"/>
                    <a:pt x="2884" y="163"/>
                    <a:pt x="2883" y="175"/>
                  </a:cubicBezTo>
                  <a:cubicBezTo>
                    <a:pt x="2882" y="188"/>
                    <a:pt x="2845" y="178"/>
                    <a:pt x="2845" y="189"/>
                  </a:cubicBezTo>
                  <a:cubicBezTo>
                    <a:pt x="2845" y="200"/>
                    <a:pt x="2832" y="206"/>
                    <a:pt x="2833" y="217"/>
                  </a:cubicBezTo>
                  <a:cubicBezTo>
                    <a:pt x="2834" y="228"/>
                    <a:pt x="2808" y="211"/>
                    <a:pt x="2807" y="237"/>
                  </a:cubicBezTo>
                  <a:cubicBezTo>
                    <a:pt x="2806" y="263"/>
                    <a:pt x="2767" y="278"/>
                    <a:pt x="2782" y="287"/>
                  </a:cubicBezTo>
                  <a:close/>
                  <a:moveTo>
                    <a:pt x="4124" y="501"/>
                  </a:moveTo>
                  <a:cubicBezTo>
                    <a:pt x="4138" y="508"/>
                    <a:pt x="4143" y="516"/>
                    <a:pt x="4152" y="524"/>
                  </a:cubicBezTo>
                  <a:cubicBezTo>
                    <a:pt x="4160" y="532"/>
                    <a:pt x="4191" y="520"/>
                    <a:pt x="4204" y="516"/>
                  </a:cubicBezTo>
                  <a:cubicBezTo>
                    <a:pt x="4216" y="511"/>
                    <a:pt x="4217" y="534"/>
                    <a:pt x="4237" y="522"/>
                  </a:cubicBezTo>
                  <a:cubicBezTo>
                    <a:pt x="4257" y="509"/>
                    <a:pt x="4277" y="516"/>
                    <a:pt x="4299" y="516"/>
                  </a:cubicBezTo>
                  <a:cubicBezTo>
                    <a:pt x="4322" y="516"/>
                    <a:pt x="4295" y="487"/>
                    <a:pt x="4296" y="475"/>
                  </a:cubicBezTo>
                  <a:cubicBezTo>
                    <a:pt x="4297" y="462"/>
                    <a:pt x="4323" y="471"/>
                    <a:pt x="4315" y="481"/>
                  </a:cubicBezTo>
                  <a:cubicBezTo>
                    <a:pt x="4307" y="492"/>
                    <a:pt x="4328" y="516"/>
                    <a:pt x="4361" y="513"/>
                  </a:cubicBezTo>
                  <a:cubicBezTo>
                    <a:pt x="4394" y="511"/>
                    <a:pt x="4369" y="491"/>
                    <a:pt x="4386" y="483"/>
                  </a:cubicBezTo>
                  <a:cubicBezTo>
                    <a:pt x="4402" y="476"/>
                    <a:pt x="4400" y="468"/>
                    <a:pt x="4376" y="453"/>
                  </a:cubicBezTo>
                  <a:cubicBezTo>
                    <a:pt x="4352" y="439"/>
                    <a:pt x="4321" y="448"/>
                    <a:pt x="4300" y="439"/>
                  </a:cubicBezTo>
                  <a:cubicBezTo>
                    <a:pt x="4278" y="429"/>
                    <a:pt x="4252" y="428"/>
                    <a:pt x="4251" y="451"/>
                  </a:cubicBezTo>
                  <a:cubicBezTo>
                    <a:pt x="4250" y="474"/>
                    <a:pt x="4206" y="426"/>
                    <a:pt x="4183" y="419"/>
                  </a:cubicBezTo>
                  <a:cubicBezTo>
                    <a:pt x="4160" y="412"/>
                    <a:pt x="4089" y="484"/>
                    <a:pt x="4124" y="501"/>
                  </a:cubicBezTo>
                  <a:close/>
                  <a:moveTo>
                    <a:pt x="4341" y="634"/>
                  </a:moveTo>
                  <a:cubicBezTo>
                    <a:pt x="4360" y="630"/>
                    <a:pt x="4328" y="596"/>
                    <a:pt x="4295" y="590"/>
                  </a:cubicBezTo>
                  <a:cubicBezTo>
                    <a:pt x="4263" y="585"/>
                    <a:pt x="4233" y="612"/>
                    <a:pt x="4237" y="617"/>
                  </a:cubicBezTo>
                  <a:cubicBezTo>
                    <a:pt x="4246" y="631"/>
                    <a:pt x="4322" y="638"/>
                    <a:pt x="4341" y="634"/>
                  </a:cubicBezTo>
                  <a:close/>
                  <a:moveTo>
                    <a:pt x="4258" y="565"/>
                  </a:moveTo>
                  <a:cubicBezTo>
                    <a:pt x="4258" y="550"/>
                    <a:pt x="4201" y="571"/>
                    <a:pt x="4225" y="579"/>
                  </a:cubicBezTo>
                  <a:cubicBezTo>
                    <a:pt x="4237" y="583"/>
                    <a:pt x="4258" y="581"/>
                    <a:pt x="4258" y="565"/>
                  </a:cubicBezTo>
                  <a:close/>
                  <a:moveTo>
                    <a:pt x="4439" y="500"/>
                  </a:moveTo>
                  <a:cubicBezTo>
                    <a:pt x="4464" y="502"/>
                    <a:pt x="4476" y="526"/>
                    <a:pt x="4524" y="529"/>
                  </a:cubicBezTo>
                  <a:cubicBezTo>
                    <a:pt x="4572" y="532"/>
                    <a:pt x="4607" y="523"/>
                    <a:pt x="4608" y="512"/>
                  </a:cubicBezTo>
                  <a:cubicBezTo>
                    <a:pt x="4609" y="502"/>
                    <a:pt x="4565" y="486"/>
                    <a:pt x="4551" y="495"/>
                  </a:cubicBezTo>
                  <a:cubicBezTo>
                    <a:pt x="4538" y="503"/>
                    <a:pt x="4527" y="481"/>
                    <a:pt x="4511" y="486"/>
                  </a:cubicBezTo>
                  <a:cubicBezTo>
                    <a:pt x="4494" y="492"/>
                    <a:pt x="4471" y="491"/>
                    <a:pt x="4463" y="476"/>
                  </a:cubicBezTo>
                  <a:cubicBezTo>
                    <a:pt x="4454" y="461"/>
                    <a:pt x="4426" y="499"/>
                    <a:pt x="4439" y="500"/>
                  </a:cubicBezTo>
                  <a:close/>
                  <a:moveTo>
                    <a:pt x="964" y="78"/>
                  </a:moveTo>
                  <a:cubicBezTo>
                    <a:pt x="988" y="56"/>
                    <a:pt x="1019" y="77"/>
                    <a:pt x="1023" y="66"/>
                  </a:cubicBezTo>
                  <a:cubicBezTo>
                    <a:pt x="1027" y="56"/>
                    <a:pt x="979" y="53"/>
                    <a:pt x="961" y="62"/>
                  </a:cubicBezTo>
                  <a:cubicBezTo>
                    <a:pt x="943" y="71"/>
                    <a:pt x="902" y="64"/>
                    <a:pt x="907" y="76"/>
                  </a:cubicBezTo>
                  <a:cubicBezTo>
                    <a:pt x="910" y="83"/>
                    <a:pt x="940" y="100"/>
                    <a:pt x="964" y="78"/>
                  </a:cubicBezTo>
                  <a:close/>
                  <a:moveTo>
                    <a:pt x="4333" y="1835"/>
                  </a:moveTo>
                  <a:cubicBezTo>
                    <a:pt x="4321" y="1805"/>
                    <a:pt x="4349" y="1776"/>
                    <a:pt x="4329" y="1760"/>
                  </a:cubicBezTo>
                  <a:cubicBezTo>
                    <a:pt x="4308" y="1745"/>
                    <a:pt x="4316" y="1713"/>
                    <a:pt x="4306" y="1719"/>
                  </a:cubicBezTo>
                  <a:cubicBezTo>
                    <a:pt x="4295" y="1725"/>
                    <a:pt x="4306" y="1753"/>
                    <a:pt x="4289" y="1755"/>
                  </a:cubicBezTo>
                  <a:cubicBezTo>
                    <a:pt x="4272" y="1757"/>
                    <a:pt x="4288" y="1773"/>
                    <a:pt x="4282" y="1794"/>
                  </a:cubicBezTo>
                  <a:cubicBezTo>
                    <a:pt x="4276" y="1815"/>
                    <a:pt x="4285" y="1845"/>
                    <a:pt x="4293" y="1863"/>
                  </a:cubicBezTo>
                  <a:cubicBezTo>
                    <a:pt x="4302" y="1882"/>
                    <a:pt x="4282" y="1982"/>
                    <a:pt x="4290" y="1999"/>
                  </a:cubicBezTo>
                  <a:cubicBezTo>
                    <a:pt x="4298" y="2015"/>
                    <a:pt x="4277" y="2089"/>
                    <a:pt x="4284" y="2097"/>
                  </a:cubicBezTo>
                  <a:cubicBezTo>
                    <a:pt x="4296" y="2112"/>
                    <a:pt x="4288" y="2078"/>
                    <a:pt x="4307" y="2075"/>
                  </a:cubicBezTo>
                  <a:cubicBezTo>
                    <a:pt x="4325" y="2071"/>
                    <a:pt x="4325" y="2095"/>
                    <a:pt x="4337" y="2101"/>
                  </a:cubicBezTo>
                  <a:cubicBezTo>
                    <a:pt x="4348" y="2106"/>
                    <a:pt x="4341" y="2067"/>
                    <a:pt x="4331" y="2069"/>
                  </a:cubicBezTo>
                  <a:cubicBezTo>
                    <a:pt x="4320" y="2071"/>
                    <a:pt x="4312" y="2044"/>
                    <a:pt x="4307" y="2028"/>
                  </a:cubicBezTo>
                  <a:cubicBezTo>
                    <a:pt x="4302" y="2011"/>
                    <a:pt x="4317" y="1991"/>
                    <a:pt x="4317" y="1971"/>
                  </a:cubicBezTo>
                  <a:cubicBezTo>
                    <a:pt x="4317" y="1950"/>
                    <a:pt x="4343" y="1951"/>
                    <a:pt x="4359" y="1966"/>
                  </a:cubicBezTo>
                  <a:cubicBezTo>
                    <a:pt x="4374" y="1982"/>
                    <a:pt x="4376" y="1972"/>
                    <a:pt x="4370" y="1960"/>
                  </a:cubicBezTo>
                  <a:cubicBezTo>
                    <a:pt x="4364" y="1949"/>
                    <a:pt x="4344" y="1865"/>
                    <a:pt x="4333" y="1835"/>
                  </a:cubicBezTo>
                  <a:close/>
                  <a:moveTo>
                    <a:pt x="1062" y="68"/>
                  </a:moveTo>
                  <a:cubicBezTo>
                    <a:pt x="1076" y="79"/>
                    <a:pt x="1021" y="76"/>
                    <a:pt x="1014" y="86"/>
                  </a:cubicBezTo>
                  <a:cubicBezTo>
                    <a:pt x="1007" y="96"/>
                    <a:pt x="975" y="93"/>
                    <a:pt x="981" y="105"/>
                  </a:cubicBezTo>
                  <a:cubicBezTo>
                    <a:pt x="987" y="117"/>
                    <a:pt x="1039" y="118"/>
                    <a:pt x="1039" y="108"/>
                  </a:cubicBezTo>
                  <a:cubicBezTo>
                    <a:pt x="1039" y="97"/>
                    <a:pt x="1066" y="107"/>
                    <a:pt x="1067" y="97"/>
                  </a:cubicBezTo>
                  <a:cubicBezTo>
                    <a:pt x="1068" y="88"/>
                    <a:pt x="1080" y="78"/>
                    <a:pt x="1109" y="76"/>
                  </a:cubicBezTo>
                  <a:cubicBezTo>
                    <a:pt x="1138" y="74"/>
                    <a:pt x="1138" y="63"/>
                    <a:pt x="1111" y="51"/>
                  </a:cubicBezTo>
                  <a:cubicBezTo>
                    <a:pt x="1084" y="38"/>
                    <a:pt x="1047" y="58"/>
                    <a:pt x="1062" y="68"/>
                  </a:cubicBezTo>
                  <a:close/>
                  <a:moveTo>
                    <a:pt x="1017" y="909"/>
                  </a:moveTo>
                  <a:cubicBezTo>
                    <a:pt x="1045" y="935"/>
                    <a:pt x="1069" y="897"/>
                    <a:pt x="1083" y="895"/>
                  </a:cubicBezTo>
                  <a:cubicBezTo>
                    <a:pt x="1096" y="893"/>
                    <a:pt x="1074" y="879"/>
                    <a:pt x="1051" y="872"/>
                  </a:cubicBezTo>
                  <a:cubicBezTo>
                    <a:pt x="1029" y="866"/>
                    <a:pt x="996" y="889"/>
                    <a:pt x="1017" y="909"/>
                  </a:cubicBezTo>
                  <a:close/>
                  <a:moveTo>
                    <a:pt x="5999" y="1086"/>
                  </a:moveTo>
                  <a:cubicBezTo>
                    <a:pt x="5989" y="1082"/>
                    <a:pt x="5956" y="1061"/>
                    <a:pt x="5947" y="1049"/>
                  </a:cubicBezTo>
                  <a:cubicBezTo>
                    <a:pt x="5939" y="1037"/>
                    <a:pt x="5899" y="1031"/>
                    <a:pt x="5899" y="1038"/>
                  </a:cubicBezTo>
                  <a:cubicBezTo>
                    <a:pt x="5899" y="1044"/>
                    <a:pt x="5886" y="1036"/>
                    <a:pt x="5883" y="1029"/>
                  </a:cubicBezTo>
                  <a:cubicBezTo>
                    <a:pt x="5880" y="1023"/>
                    <a:pt x="5838" y="1022"/>
                    <a:pt x="5837" y="1029"/>
                  </a:cubicBezTo>
                  <a:cubicBezTo>
                    <a:pt x="5837" y="1036"/>
                    <a:pt x="5847" y="1037"/>
                    <a:pt x="5853" y="1045"/>
                  </a:cubicBezTo>
                  <a:cubicBezTo>
                    <a:pt x="5859" y="1053"/>
                    <a:pt x="5845" y="1058"/>
                    <a:pt x="5848" y="1067"/>
                  </a:cubicBezTo>
                  <a:cubicBezTo>
                    <a:pt x="5851" y="1077"/>
                    <a:pt x="5832" y="1063"/>
                    <a:pt x="5826" y="1057"/>
                  </a:cubicBezTo>
                  <a:cubicBezTo>
                    <a:pt x="5819" y="1052"/>
                    <a:pt x="5822" y="1032"/>
                    <a:pt x="5824" y="1022"/>
                  </a:cubicBezTo>
                  <a:cubicBezTo>
                    <a:pt x="5826" y="1011"/>
                    <a:pt x="5812" y="1013"/>
                    <a:pt x="5811" y="1003"/>
                  </a:cubicBezTo>
                  <a:cubicBezTo>
                    <a:pt x="5809" y="992"/>
                    <a:pt x="5762" y="971"/>
                    <a:pt x="5742" y="963"/>
                  </a:cubicBezTo>
                  <a:cubicBezTo>
                    <a:pt x="5723" y="954"/>
                    <a:pt x="5697" y="947"/>
                    <a:pt x="5690" y="937"/>
                  </a:cubicBezTo>
                  <a:cubicBezTo>
                    <a:pt x="5684" y="926"/>
                    <a:pt x="5648" y="925"/>
                    <a:pt x="5635" y="911"/>
                  </a:cubicBezTo>
                  <a:cubicBezTo>
                    <a:pt x="5621" y="897"/>
                    <a:pt x="5562" y="872"/>
                    <a:pt x="5537" y="871"/>
                  </a:cubicBezTo>
                  <a:cubicBezTo>
                    <a:pt x="5511" y="869"/>
                    <a:pt x="5517" y="855"/>
                    <a:pt x="5504" y="857"/>
                  </a:cubicBezTo>
                  <a:cubicBezTo>
                    <a:pt x="5492" y="859"/>
                    <a:pt x="5438" y="857"/>
                    <a:pt x="5422" y="854"/>
                  </a:cubicBezTo>
                  <a:cubicBezTo>
                    <a:pt x="5405" y="851"/>
                    <a:pt x="5401" y="864"/>
                    <a:pt x="5389" y="859"/>
                  </a:cubicBezTo>
                  <a:cubicBezTo>
                    <a:pt x="5377" y="855"/>
                    <a:pt x="5316" y="832"/>
                    <a:pt x="5308" y="841"/>
                  </a:cubicBezTo>
                  <a:cubicBezTo>
                    <a:pt x="5301" y="849"/>
                    <a:pt x="5304" y="861"/>
                    <a:pt x="5297" y="863"/>
                  </a:cubicBezTo>
                  <a:cubicBezTo>
                    <a:pt x="5290" y="865"/>
                    <a:pt x="5297" y="875"/>
                    <a:pt x="5314" y="891"/>
                  </a:cubicBezTo>
                  <a:cubicBezTo>
                    <a:pt x="5331" y="907"/>
                    <a:pt x="5321" y="919"/>
                    <a:pt x="5305" y="925"/>
                  </a:cubicBezTo>
                  <a:cubicBezTo>
                    <a:pt x="5290" y="932"/>
                    <a:pt x="5265" y="919"/>
                    <a:pt x="5257" y="907"/>
                  </a:cubicBezTo>
                  <a:cubicBezTo>
                    <a:pt x="5249" y="895"/>
                    <a:pt x="5228" y="900"/>
                    <a:pt x="5222" y="885"/>
                  </a:cubicBezTo>
                  <a:cubicBezTo>
                    <a:pt x="5217" y="869"/>
                    <a:pt x="5229" y="867"/>
                    <a:pt x="5239" y="875"/>
                  </a:cubicBezTo>
                  <a:cubicBezTo>
                    <a:pt x="5250" y="884"/>
                    <a:pt x="5264" y="877"/>
                    <a:pt x="5265" y="866"/>
                  </a:cubicBezTo>
                  <a:cubicBezTo>
                    <a:pt x="5267" y="854"/>
                    <a:pt x="5237" y="846"/>
                    <a:pt x="5221" y="847"/>
                  </a:cubicBezTo>
                  <a:cubicBezTo>
                    <a:pt x="5205" y="848"/>
                    <a:pt x="5196" y="871"/>
                    <a:pt x="5179" y="880"/>
                  </a:cubicBezTo>
                  <a:cubicBezTo>
                    <a:pt x="5163" y="889"/>
                    <a:pt x="5098" y="876"/>
                    <a:pt x="5091" y="870"/>
                  </a:cubicBezTo>
                  <a:cubicBezTo>
                    <a:pt x="5085" y="864"/>
                    <a:pt x="4995" y="870"/>
                    <a:pt x="4985" y="876"/>
                  </a:cubicBezTo>
                  <a:cubicBezTo>
                    <a:pt x="4976" y="883"/>
                    <a:pt x="4983" y="907"/>
                    <a:pt x="4978" y="909"/>
                  </a:cubicBezTo>
                  <a:cubicBezTo>
                    <a:pt x="4973" y="911"/>
                    <a:pt x="4969" y="881"/>
                    <a:pt x="4969" y="875"/>
                  </a:cubicBezTo>
                  <a:cubicBezTo>
                    <a:pt x="4969" y="870"/>
                    <a:pt x="4958" y="866"/>
                    <a:pt x="4942" y="866"/>
                  </a:cubicBezTo>
                  <a:cubicBezTo>
                    <a:pt x="4926" y="866"/>
                    <a:pt x="4916" y="865"/>
                    <a:pt x="4923" y="858"/>
                  </a:cubicBezTo>
                  <a:cubicBezTo>
                    <a:pt x="4930" y="851"/>
                    <a:pt x="4917" y="845"/>
                    <a:pt x="4929" y="836"/>
                  </a:cubicBezTo>
                  <a:cubicBezTo>
                    <a:pt x="4942" y="827"/>
                    <a:pt x="4906" y="799"/>
                    <a:pt x="4872" y="786"/>
                  </a:cubicBezTo>
                  <a:cubicBezTo>
                    <a:pt x="4838" y="772"/>
                    <a:pt x="4760" y="780"/>
                    <a:pt x="4739" y="786"/>
                  </a:cubicBezTo>
                  <a:cubicBezTo>
                    <a:pt x="4718" y="793"/>
                    <a:pt x="4676" y="791"/>
                    <a:pt x="4657" y="791"/>
                  </a:cubicBezTo>
                  <a:cubicBezTo>
                    <a:pt x="4637" y="792"/>
                    <a:pt x="4653" y="783"/>
                    <a:pt x="4647" y="774"/>
                  </a:cubicBezTo>
                  <a:cubicBezTo>
                    <a:pt x="4642" y="765"/>
                    <a:pt x="4608" y="753"/>
                    <a:pt x="4603" y="761"/>
                  </a:cubicBezTo>
                  <a:cubicBezTo>
                    <a:pt x="4598" y="769"/>
                    <a:pt x="4590" y="761"/>
                    <a:pt x="4590" y="755"/>
                  </a:cubicBezTo>
                  <a:cubicBezTo>
                    <a:pt x="4590" y="750"/>
                    <a:pt x="4558" y="738"/>
                    <a:pt x="4545" y="741"/>
                  </a:cubicBezTo>
                  <a:cubicBezTo>
                    <a:pt x="4533" y="743"/>
                    <a:pt x="4527" y="729"/>
                    <a:pt x="4542" y="729"/>
                  </a:cubicBezTo>
                  <a:cubicBezTo>
                    <a:pt x="4556" y="729"/>
                    <a:pt x="4581" y="732"/>
                    <a:pt x="4570" y="716"/>
                  </a:cubicBezTo>
                  <a:cubicBezTo>
                    <a:pt x="4559" y="699"/>
                    <a:pt x="4466" y="694"/>
                    <a:pt x="4457" y="697"/>
                  </a:cubicBezTo>
                  <a:cubicBezTo>
                    <a:pt x="4448" y="700"/>
                    <a:pt x="4456" y="712"/>
                    <a:pt x="4436" y="731"/>
                  </a:cubicBezTo>
                  <a:cubicBezTo>
                    <a:pt x="4416" y="751"/>
                    <a:pt x="4396" y="738"/>
                    <a:pt x="4399" y="728"/>
                  </a:cubicBezTo>
                  <a:cubicBezTo>
                    <a:pt x="4401" y="719"/>
                    <a:pt x="4426" y="720"/>
                    <a:pt x="4426" y="711"/>
                  </a:cubicBezTo>
                  <a:cubicBezTo>
                    <a:pt x="4426" y="702"/>
                    <a:pt x="4392" y="707"/>
                    <a:pt x="4387" y="699"/>
                  </a:cubicBezTo>
                  <a:cubicBezTo>
                    <a:pt x="4382" y="691"/>
                    <a:pt x="4394" y="686"/>
                    <a:pt x="4407" y="690"/>
                  </a:cubicBezTo>
                  <a:cubicBezTo>
                    <a:pt x="4419" y="693"/>
                    <a:pt x="4441" y="695"/>
                    <a:pt x="4442" y="690"/>
                  </a:cubicBezTo>
                  <a:cubicBezTo>
                    <a:pt x="4443" y="684"/>
                    <a:pt x="4429" y="683"/>
                    <a:pt x="4408" y="679"/>
                  </a:cubicBezTo>
                  <a:cubicBezTo>
                    <a:pt x="4387" y="676"/>
                    <a:pt x="4337" y="664"/>
                    <a:pt x="4310" y="666"/>
                  </a:cubicBezTo>
                  <a:cubicBezTo>
                    <a:pt x="4284" y="669"/>
                    <a:pt x="4272" y="656"/>
                    <a:pt x="4257" y="655"/>
                  </a:cubicBezTo>
                  <a:cubicBezTo>
                    <a:pt x="4243" y="654"/>
                    <a:pt x="4243" y="663"/>
                    <a:pt x="4250" y="672"/>
                  </a:cubicBezTo>
                  <a:cubicBezTo>
                    <a:pt x="4256" y="680"/>
                    <a:pt x="4235" y="685"/>
                    <a:pt x="4218" y="682"/>
                  </a:cubicBezTo>
                  <a:cubicBezTo>
                    <a:pt x="4201" y="680"/>
                    <a:pt x="4176" y="692"/>
                    <a:pt x="4186" y="704"/>
                  </a:cubicBezTo>
                  <a:cubicBezTo>
                    <a:pt x="4196" y="717"/>
                    <a:pt x="4206" y="701"/>
                    <a:pt x="4214" y="705"/>
                  </a:cubicBezTo>
                  <a:cubicBezTo>
                    <a:pt x="4222" y="709"/>
                    <a:pt x="4192" y="718"/>
                    <a:pt x="4205" y="724"/>
                  </a:cubicBezTo>
                  <a:cubicBezTo>
                    <a:pt x="4217" y="729"/>
                    <a:pt x="4215" y="741"/>
                    <a:pt x="4216" y="747"/>
                  </a:cubicBezTo>
                  <a:cubicBezTo>
                    <a:pt x="4216" y="754"/>
                    <a:pt x="4195" y="757"/>
                    <a:pt x="4187" y="747"/>
                  </a:cubicBezTo>
                  <a:cubicBezTo>
                    <a:pt x="4179" y="738"/>
                    <a:pt x="4168" y="746"/>
                    <a:pt x="4154" y="745"/>
                  </a:cubicBezTo>
                  <a:cubicBezTo>
                    <a:pt x="4139" y="744"/>
                    <a:pt x="4128" y="751"/>
                    <a:pt x="4144" y="753"/>
                  </a:cubicBezTo>
                  <a:cubicBezTo>
                    <a:pt x="4160" y="755"/>
                    <a:pt x="4165" y="765"/>
                    <a:pt x="4144" y="767"/>
                  </a:cubicBezTo>
                  <a:cubicBezTo>
                    <a:pt x="4123" y="769"/>
                    <a:pt x="4128" y="748"/>
                    <a:pt x="4116" y="751"/>
                  </a:cubicBezTo>
                  <a:cubicBezTo>
                    <a:pt x="4103" y="753"/>
                    <a:pt x="4076" y="741"/>
                    <a:pt x="4062" y="741"/>
                  </a:cubicBezTo>
                  <a:cubicBezTo>
                    <a:pt x="4047" y="742"/>
                    <a:pt x="4040" y="753"/>
                    <a:pt x="4021" y="755"/>
                  </a:cubicBezTo>
                  <a:cubicBezTo>
                    <a:pt x="4002" y="756"/>
                    <a:pt x="3976" y="745"/>
                    <a:pt x="3968" y="734"/>
                  </a:cubicBezTo>
                  <a:cubicBezTo>
                    <a:pt x="3960" y="724"/>
                    <a:pt x="3958" y="721"/>
                    <a:pt x="3948" y="733"/>
                  </a:cubicBezTo>
                  <a:cubicBezTo>
                    <a:pt x="3939" y="745"/>
                    <a:pt x="3939" y="768"/>
                    <a:pt x="3929" y="769"/>
                  </a:cubicBezTo>
                  <a:cubicBezTo>
                    <a:pt x="3920" y="771"/>
                    <a:pt x="3916" y="791"/>
                    <a:pt x="3907" y="796"/>
                  </a:cubicBezTo>
                  <a:cubicBezTo>
                    <a:pt x="3897" y="802"/>
                    <a:pt x="3897" y="789"/>
                    <a:pt x="3885" y="790"/>
                  </a:cubicBezTo>
                  <a:cubicBezTo>
                    <a:pt x="3873" y="791"/>
                    <a:pt x="3835" y="753"/>
                    <a:pt x="3832" y="742"/>
                  </a:cubicBezTo>
                  <a:cubicBezTo>
                    <a:pt x="3830" y="731"/>
                    <a:pt x="3806" y="711"/>
                    <a:pt x="3800" y="706"/>
                  </a:cubicBezTo>
                  <a:cubicBezTo>
                    <a:pt x="3794" y="702"/>
                    <a:pt x="3806" y="700"/>
                    <a:pt x="3814" y="707"/>
                  </a:cubicBezTo>
                  <a:cubicBezTo>
                    <a:pt x="3822" y="714"/>
                    <a:pt x="3832" y="714"/>
                    <a:pt x="3840" y="710"/>
                  </a:cubicBezTo>
                  <a:cubicBezTo>
                    <a:pt x="3848" y="705"/>
                    <a:pt x="3847" y="686"/>
                    <a:pt x="3833" y="686"/>
                  </a:cubicBezTo>
                  <a:cubicBezTo>
                    <a:pt x="3819" y="685"/>
                    <a:pt x="3825" y="674"/>
                    <a:pt x="3831" y="672"/>
                  </a:cubicBezTo>
                  <a:cubicBezTo>
                    <a:pt x="3838" y="669"/>
                    <a:pt x="3816" y="649"/>
                    <a:pt x="3824" y="647"/>
                  </a:cubicBezTo>
                  <a:cubicBezTo>
                    <a:pt x="3832" y="645"/>
                    <a:pt x="3829" y="636"/>
                    <a:pt x="3817" y="635"/>
                  </a:cubicBezTo>
                  <a:cubicBezTo>
                    <a:pt x="3806" y="633"/>
                    <a:pt x="3794" y="624"/>
                    <a:pt x="3793" y="618"/>
                  </a:cubicBezTo>
                  <a:cubicBezTo>
                    <a:pt x="3793" y="612"/>
                    <a:pt x="3745" y="610"/>
                    <a:pt x="3747" y="618"/>
                  </a:cubicBezTo>
                  <a:cubicBezTo>
                    <a:pt x="3749" y="627"/>
                    <a:pt x="3731" y="624"/>
                    <a:pt x="3734" y="617"/>
                  </a:cubicBezTo>
                  <a:cubicBezTo>
                    <a:pt x="3736" y="611"/>
                    <a:pt x="3717" y="613"/>
                    <a:pt x="3694" y="607"/>
                  </a:cubicBezTo>
                  <a:cubicBezTo>
                    <a:pt x="3671" y="600"/>
                    <a:pt x="3670" y="584"/>
                    <a:pt x="3662" y="583"/>
                  </a:cubicBezTo>
                  <a:cubicBezTo>
                    <a:pt x="3655" y="582"/>
                    <a:pt x="3657" y="606"/>
                    <a:pt x="3646" y="600"/>
                  </a:cubicBezTo>
                  <a:cubicBezTo>
                    <a:pt x="3634" y="595"/>
                    <a:pt x="3622" y="605"/>
                    <a:pt x="3628" y="618"/>
                  </a:cubicBezTo>
                  <a:cubicBezTo>
                    <a:pt x="3634" y="632"/>
                    <a:pt x="3629" y="634"/>
                    <a:pt x="3628" y="645"/>
                  </a:cubicBezTo>
                  <a:cubicBezTo>
                    <a:pt x="3627" y="656"/>
                    <a:pt x="3620" y="651"/>
                    <a:pt x="3607" y="647"/>
                  </a:cubicBezTo>
                  <a:cubicBezTo>
                    <a:pt x="3593" y="642"/>
                    <a:pt x="3593" y="658"/>
                    <a:pt x="3564" y="651"/>
                  </a:cubicBezTo>
                  <a:cubicBezTo>
                    <a:pt x="3535" y="643"/>
                    <a:pt x="3522" y="651"/>
                    <a:pt x="3517" y="642"/>
                  </a:cubicBezTo>
                  <a:cubicBezTo>
                    <a:pt x="3512" y="633"/>
                    <a:pt x="3503" y="632"/>
                    <a:pt x="3502" y="639"/>
                  </a:cubicBezTo>
                  <a:cubicBezTo>
                    <a:pt x="3501" y="647"/>
                    <a:pt x="3456" y="644"/>
                    <a:pt x="3452" y="633"/>
                  </a:cubicBezTo>
                  <a:cubicBezTo>
                    <a:pt x="3449" y="621"/>
                    <a:pt x="3460" y="619"/>
                    <a:pt x="3467" y="616"/>
                  </a:cubicBezTo>
                  <a:cubicBezTo>
                    <a:pt x="3474" y="613"/>
                    <a:pt x="3460" y="608"/>
                    <a:pt x="3435" y="610"/>
                  </a:cubicBezTo>
                  <a:cubicBezTo>
                    <a:pt x="3411" y="611"/>
                    <a:pt x="3395" y="597"/>
                    <a:pt x="3370" y="600"/>
                  </a:cubicBezTo>
                  <a:cubicBezTo>
                    <a:pt x="3345" y="602"/>
                    <a:pt x="3290" y="608"/>
                    <a:pt x="3282" y="611"/>
                  </a:cubicBezTo>
                  <a:cubicBezTo>
                    <a:pt x="3274" y="615"/>
                    <a:pt x="3289" y="629"/>
                    <a:pt x="3277" y="630"/>
                  </a:cubicBezTo>
                  <a:cubicBezTo>
                    <a:pt x="3265" y="631"/>
                    <a:pt x="3273" y="607"/>
                    <a:pt x="3271" y="596"/>
                  </a:cubicBezTo>
                  <a:cubicBezTo>
                    <a:pt x="3269" y="584"/>
                    <a:pt x="3251" y="583"/>
                    <a:pt x="3254" y="591"/>
                  </a:cubicBezTo>
                  <a:cubicBezTo>
                    <a:pt x="3256" y="600"/>
                    <a:pt x="3225" y="603"/>
                    <a:pt x="3217" y="597"/>
                  </a:cubicBezTo>
                  <a:cubicBezTo>
                    <a:pt x="3210" y="590"/>
                    <a:pt x="3197" y="581"/>
                    <a:pt x="3177" y="576"/>
                  </a:cubicBezTo>
                  <a:cubicBezTo>
                    <a:pt x="3156" y="571"/>
                    <a:pt x="3131" y="593"/>
                    <a:pt x="3137" y="599"/>
                  </a:cubicBezTo>
                  <a:cubicBezTo>
                    <a:pt x="3143" y="605"/>
                    <a:pt x="3158" y="600"/>
                    <a:pt x="3159" y="604"/>
                  </a:cubicBezTo>
                  <a:cubicBezTo>
                    <a:pt x="3160" y="613"/>
                    <a:pt x="3115" y="610"/>
                    <a:pt x="3115" y="617"/>
                  </a:cubicBezTo>
                  <a:cubicBezTo>
                    <a:pt x="3115" y="624"/>
                    <a:pt x="3074" y="634"/>
                    <a:pt x="3062" y="636"/>
                  </a:cubicBezTo>
                  <a:cubicBezTo>
                    <a:pt x="3028" y="640"/>
                    <a:pt x="3020" y="640"/>
                    <a:pt x="3004" y="653"/>
                  </a:cubicBezTo>
                  <a:cubicBezTo>
                    <a:pt x="2988" y="667"/>
                    <a:pt x="3000" y="641"/>
                    <a:pt x="3013" y="629"/>
                  </a:cubicBezTo>
                  <a:cubicBezTo>
                    <a:pt x="3025" y="616"/>
                    <a:pt x="3038" y="622"/>
                    <a:pt x="3046" y="612"/>
                  </a:cubicBezTo>
                  <a:cubicBezTo>
                    <a:pt x="3053" y="602"/>
                    <a:pt x="3064" y="603"/>
                    <a:pt x="3084" y="600"/>
                  </a:cubicBezTo>
                  <a:cubicBezTo>
                    <a:pt x="3104" y="597"/>
                    <a:pt x="3103" y="585"/>
                    <a:pt x="3112" y="581"/>
                  </a:cubicBezTo>
                  <a:cubicBezTo>
                    <a:pt x="3122" y="577"/>
                    <a:pt x="3144" y="568"/>
                    <a:pt x="3149" y="559"/>
                  </a:cubicBezTo>
                  <a:cubicBezTo>
                    <a:pt x="3153" y="549"/>
                    <a:pt x="3200" y="534"/>
                    <a:pt x="3209" y="534"/>
                  </a:cubicBezTo>
                  <a:cubicBezTo>
                    <a:pt x="3218" y="535"/>
                    <a:pt x="3220" y="516"/>
                    <a:pt x="3226" y="516"/>
                  </a:cubicBezTo>
                  <a:cubicBezTo>
                    <a:pt x="3231" y="516"/>
                    <a:pt x="3258" y="504"/>
                    <a:pt x="3268" y="499"/>
                  </a:cubicBezTo>
                  <a:cubicBezTo>
                    <a:pt x="3279" y="494"/>
                    <a:pt x="3284" y="484"/>
                    <a:pt x="3284" y="478"/>
                  </a:cubicBezTo>
                  <a:cubicBezTo>
                    <a:pt x="3285" y="471"/>
                    <a:pt x="3270" y="472"/>
                    <a:pt x="3269" y="466"/>
                  </a:cubicBezTo>
                  <a:cubicBezTo>
                    <a:pt x="3267" y="459"/>
                    <a:pt x="3276" y="464"/>
                    <a:pt x="3286" y="459"/>
                  </a:cubicBezTo>
                  <a:cubicBezTo>
                    <a:pt x="3297" y="455"/>
                    <a:pt x="3286" y="441"/>
                    <a:pt x="3278" y="443"/>
                  </a:cubicBezTo>
                  <a:cubicBezTo>
                    <a:pt x="3269" y="446"/>
                    <a:pt x="3282" y="435"/>
                    <a:pt x="3275" y="426"/>
                  </a:cubicBezTo>
                  <a:cubicBezTo>
                    <a:pt x="3267" y="417"/>
                    <a:pt x="3251" y="432"/>
                    <a:pt x="3252" y="422"/>
                  </a:cubicBezTo>
                  <a:cubicBezTo>
                    <a:pt x="3252" y="412"/>
                    <a:pt x="3251" y="400"/>
                    <a:pt x="3244" y="393"/>
                  </a:cubicBezTo>
                  <a:cubicBezTo>
                    <a:pt x="3238" y="387"/>
                    <a:pt x="3227" y="404"/>
                    <a:pt x="3214" y="394"/>
                  </a:cubicBezTo>
                  <a:cubicBezTo>
                    <a:pt x="3201" y="385"/>
                    <a:pt x="3163" y="378"/>
                    <a:pt x="3163" y="382"/>
                  </a:cubicBezTo>
                  <a:cubicBezTo>
                    <a:pt x="3163" y="387"/>
                    <a:pt x="3144" y="376"/>
                    <a:pt x="3141" y="380"/>
                  </a:cubicBezTo>
                  <a:cubicBezTo>
                    <a:pt x="3137" y="385"/>
                    <a:pt x="3107" y="384"/>
                    <a:pt x="3098" y="381"/>
                  </a:cubicBezTo>
                  <a:cubicBezTo>
                    <a:pt x="3088" y="379"/>
                    <a:pt x="3075" y="385"/>
                    <a:pt x="3075" y="394"/>
                  </a:cubicBezTo>
                  <a:cubicBezTo>
                    <a:pt x="3074" y="404"/>
                    <a:pt x="3037" y="400"/>
                    <a:pt x="3031" y="399"/>
                  </a:cubicBezTo>
                  <a:cubicBezTo>
                    <a:pt x="3024" y="397"/>
                    <a:pt x="3056" y="370"/>
                    <a:pt x="3056" y="366"/>
                  </a:cubicBezTo>
                  <a:cubicBezTo>
                    <a:pt x="3056" y="361"/>
                    <a:pt x="3001" y="367"/>
                    <a:pt x="2998" y="362"/>
                  </a:cubicBezTo>
                  <a:cubicBezTo>
                    <a:pt x="2995" y="356"/>
                    <a:pt x="2969" y="355"/>
                    <a:pt x="2957" y="355"/>
                  </a:cubicBezTo>
                  <a:cubicBezTo>
                    <a:pt x="2945" y="356"/>
                    <a:pt x="2956" y="352"/>
                    <a:pt x="2967" y="351"/>
                  </a:cubicBezTo>
                  <a:cubicBezTo>
                    <a:pt x="2978" y="350"/>
                    <a:pt x="2988" y="341"/>
                    <a:pt x="3000" y="339"/>
                  </a:cubicBezTo>
                  <a:cubicBezTo>
                    <a:pt x="3012" y="337"/>
                    <a:pt x="3009" y="332"/>
                    <a:pt x="3004" y="325"/>
                  </a:cubicBezTo>
                  <a:cubicBezTo>
                    <a:pt x="2999" y="318"/>
                    <a:pt x="2986" y="322"/>
                    <a:pt x="2974" y="318"/>
                  </a:cubicBezTo>
                  <a:cubicBezTo>
                    <a:pt x="2962" y="314"/>
                    <a:pt x="2948" y="309"/>
                    <a:pt x="2938" y="309"/>
                  </a:cubicBezTo>
                  <a:cubicBezTo>
                    <a:pt x="2927" y="308"/>
                    <a:pt x="2916" y="314"/>
                    <a:pt x="2891" y="318"/>
                  </a:cubicBezTo>
                  <a:cubicBezTo>
                    <a:pt x="2867" y="323"/>
                    <a:pt x="2865" y="342"/>
                    <a:pt x="2852" y="348"/>
                  </a:cubicBezTo>
                  <a:cubicBezTo>
                    <a:pt x="2840" y="353"/>
                    <a:pt x="2818" y="376"/>
                    <a:pt x="2828" y="378"/>
                  </a:cubicBezTo>
                  <a:cubicBezTo>
                    <a:pt x="2839" y="380"/>
                    <a:pt x="2834" y="387"/>
                    <a:pt x="2835" y="393"/>
                  </a:cubicBezTo>
                  <a:cubicBezTo>
                    <a:pt x="2837" y="400"/>
                    <a:pt x="2827" y="402"/>
                    <a:pt x="2815" y="400"/>
                  </a:cubicBezTo>
                  <a:cubicBezTo>
                    <a:pt x="2803" y="398"/>
                    <a:pt x="2761" y="398"/>
                    <a:pt x="2762" y="407"/>
                  </a:cubicBezTo>
                  <a:cubicBezTo>
                    <a:pt x="2762" y="416"/>
                    <a:pt x="2786" y="420"/>
                    <a:pt x="2785" y="425"/>
                  </a:cubicBezTo>
                  <a:cubicBezTo>
                    <a:pt x="2783" y="429"/>
                    <a:pt x="2766" y="424"/>
                    <a:pt x="2758" y="419"/>
                  </a:cubicBezTo>
                  <a:cubicBezTo>
                    <a:pt x="2750" y="415"/>
                    <a:pt x="2731" y="417"/>
                    <a:pt x="2727" y="426"/>
                  </a:cubicBezTo>
                  <a:cubicBezTo>
                    <a:pt x="2724" y="435"/>
                    <a:pt x="2709" y="433"/>
                    <a:pt x="2705" y="431"/>
                  </a:cubicBezTo>
                  <a:cubicBezTo>
                    <a:pt x="2700" y="429"/>
                    <a:pt x="2689" y="435"/>
                    <a:pt x="2682" y="432"/>
                  </a:cubicBezTo>
                  <a:cubicBezTo>
                    <a:pt x="2674" y="430"/>
                    <a:pt x="2697" y="418"/>
                    <a:pt x="2692" y="413"/>
                  </a:cubicBezTo>
                  <a:cubicBezTo>
                    <a:pt x="2686" y="407"/>
                    <a:pt x="2661" y="412"/>
                    <a:pt x="2658" y="421"/>
                  </a:cubicBezTo>
                  <a:cubicBezTo>
                    <a:pt x="2656" y="431"/>
                    <a:pt x="2641" y="415"/>
                    <a:pt x="2635" y="418"/>
                  </a:cubicBezTo>
                  <a:cubicBezTo>
                    <a:pt x="2629" y="421"/>
                    <a:pt x="2623" y="425"/>
                    <a:pt x="2612" y="429"/>
                  </a:cubicBezTo>
                  <a:cubicBezTo>
                    <a:pt x="2601" y="434"/>
                    <a:pt x="2582" y="424"/>
                    <a:pt x="2578" y="432"/>
                  </a:cubicBezTo>
                  <a:cubicBezTo>
                    <a:pt x="2574" y="441"/>
                    <a:pt x="2599" y="443"/>
                    <a:pt x="2600" y="447"/>
                  </a:cubicBezTo>
                  <a:cubicBezTo>
                    <a:pt x="2600" y="451"/>
                    <a:pt x="2543" y="450"/>
                    <a:pt x="2541" y="456"/>
                  </a:cubicBezTo>
                  <a:cubicBezTo>
                    <a:pt x="2540" y="461"/>
                    <a:pt x="2520" y="461"/>
                    <a:pt x="2497" y="462"/>
                  </a:cubicBezTo>
                  <a:cubicBezTo>
                    <a:pt x="2474" y="463"/>
                    <a:pt x="2483" y="474"/>
                    <a:pt x="2464" y="478"/>
                  </a:cubicBezTo>
                  <a:cubicBezTo>
                    <a:pt x="2446" y="481"/>
                    <a:pt x="2437" y="482"/>
                    <a:pt x="2431" y="491"/>
                  </a:cubicBezTo>
                  <a:cubicBezTo>
                    <a:pt x="2425" y="500"/>
                    <a:pt x="2410" y="502"/>
                    <a:pt x="2404" y="495"/>
                  </a:cubicBezTo>
                  <a:cubicBezTo>
                    <a:pt x="2398" y="487"/>
                    <a:pt x="2381" y="498"/>
                    <a:pt x="2390" y="499"/>
                  </a:cubicBezTo>
                  <a:cubicBezTo>
                    <a:pt x="2399" y="500"/>
                    <a:pt x="2390" y="510"/>
                    <a:pt x="2385" y="508"/>
                  </a:cubicBezTo>
                  <a:cubicBezTo>
                    <a:pt x="2379" y="506"/>
                    <a:pt x="2362" y="518"/>
                    <a:pt x="2372" y="517"/>
                  </a:cubicBezTo>
                  <a:cubicBezTo>
                    <a:pt x="2381" y="516"/>
                    <a:pt x="2386" y="523"/>
                    <a:pt x="2381" y="529"/>
                  </a:cubicBezTo>
                  <a:cubicBezTo>
                    <a:pt x="2376" y="535"/>
                    <a:pt x="2356" y="522"/>
                    <a:pt x="2351" y="528"/>
                  </a:cubicBezTo>
                  <a:cubicBezTo>
                    <a:pt x="2346" y="533"/>
                    <a:pt x="2361" y="539"/>
                    <a:pt x="2370" y="538"/>
                  </a:cubicBezTo>
                  <a:cubicBezTo>
                    <a:pt x="2380" y="537"/>
                    <a:pt x="2385" y="544"/>
                    <a:pt x="2386" y="550"/>
                  </a:cubicBezTo>
                  <a:cubicBezTo>
                    <a:pt x="2387" y="557"/>
                    <a:pt x="2364" y="546"/>
                    <a:pt x="2359" y="552"/>
                  </a:cubicBezTo>
                  <a:cubicBezTo>
                    <a:pt x="2355" y="558"/>
                    <a:pt x="2363" y="560"/>
                    <a:pt x="2373" y="561"/>
                  </a:cubicBezTo>
                  <a:cubicBezTo>
                    <a:pt x="2383" y="562"/>
                    <a:pt x="2375" y="566"/>
                    <a:pt x="2384" y="574"/>
                  </a:cubicBezTo>
                  <a:cubicBezTo>
                    <a:pt x="2385" y="574"/>
                    <a:pt x="2385" y="575"/>
                    <a:pt x="2386" y="575"/>
                  </a:cubicBezTo>
                  <a:cubicBezTo>
                    <a:pt x="2391" y="582"/>
                    <a:pt x="2381" y="584"/>
                    <a:pt x="2382" y="590"/>
                  </a:cubicBezTo>
                  <a:cubicBezTo>
                    <a:pt x="2383" y="597"/>
                    <a:pt x="2372" y="600"/>
                    <a:pt x="2372" y="594"/>
                  </a:cubicBezTo>
                  <a:cubicBezTo>
                    <a:pt x="2372" y="587"/>
                    <a:pt x="2345" y="585"/>
                    <a:pt x="2339" y="592"/>
                  </a:cubicBezTo>
                  <a:cubicBezTo>
                    <a:pt x="2333" y="599"/>
                    <a:pt x="2329" y="604"/>
                    <a:pt x="2322" y="598"/>
                  </a:cubicBezTo>
                  <a:cubicBezTo>
                    <a:pt x="2316" y="591"/>
                    <a:pt x="2296" y="599"/>
                    <a:pt x="2270" y="600"/>
                  </a:cubicBezTo>
                  <a:cubicBezTo>
                    <a:pt x="2245" y="601"/>
                    <a:pt x="2192" y="603"/>
                    <a:pt x="2179" y="608"/>
                  </a:cubicBezTo>
                  <a:cubicBezTo>
                    <a:pt x="2166" y="613"/>
                    <a:pt x="2155" y="631"/>
                    <a:pt x="2167" y="643"/>
                  </a:cubicBezTo>
                  <a:cubicBezTo>
                    <a:pt x="2179" y="655"/>
                    <a:pt x="2168" y="660"/>
                    <a:pt x="2168" y="668"/>
                  </a:cubicBezTo>
                  <a:cubicBezTo>
                    <a:pt x="2168" y="676"/>
                    <a:pt x="2199" y="692"/>
                    <a:pt x="2216" y="693"/>
                  </a:cubicBezTo>
                  <a:cubicBezTo>
                    <a:pt x="2232" y="695"/>
                    <a:pt x="2246" y="715"/>
                    <a:pt x="2236" y="728"/>
                  </a:cubicBezTo>
                  <a:cubicBezTo>
                    <a:pt x="2226" y="740"/>
                    <a:pt x="2196" y="724"/>
                    <a:pt x="2176" y="708"/>
                  </a:cubicBezTo>
                  <a:cubicBezTo>
                    <a:pt x="2156" y="693"/>
                    <a:pt x="2111" y="687"/>
                    <a:pt x="2096" y="688"/>
                  </a:cubicBezTo>
                  <a:cubicBezTo>
                    <a:pt x="2081" y="689"/>
                    <a:pt x="2089" y="674"/>
                    <a:pt x="2070" y="675"/>
                  </a:cubicBezTo>
                  <a:cubicBezTo>
                    <a:pt x="2051" y="675"/>
                    <a:pt x="2035" y="692"/>
                    <a:pt x="2048" y="692"/>
                  </a:cubicBezTo>
                  <a:cubicBezTo>
                    <a:pt x="2061" y="692"/>
                    <a:pt x="2069" y="691"/>
                    <a:pt x="2062" y="698"/>
                  </a:cubicBezTo>
                  <a:cubicBezTo>
                    <a:pt x="2056" y="704"/>
                    <a:pt x="2066" y="702"/>
                    <a:pt x="2082" y="709"/>
                  </a:cubicBezTo>
                  <a:cubicBezTo>
                    <a:pt x="2097" y="716"/>
                    <a:pt x="2069" y="725"/>
                    <a:pt x="2052" y="714"/>
                  </a:cubicBezTo>
                  <a:cubicBezTo>
                    <a:pt x="2036" y="703"/>
                    <a:pt x="2019" y="714"/>
                    <a:pt x="2015" y="722"/>
                  </a:cubicBezTo>
                  <a:cubicBezTo>
                    <a:pt x="2010" y="730"/>
                    <a:pt x="2033" y="754"/>
                    <a:pt x="2061" y="758"/>
                  </a:cubicBezTo>
                  <a:cubicBezTo>
                    <a:pt x="2089" y="763"/>
                    <a:pt x="2080" y="771"/>
                    <a:pt x="2093" y="776"/>
                  </a:cubicBezTo>
                  <a:cubicBezTo>
                    <a:pt x="2106" y="781"/>
                    <a:pt x="2097" y="786"/>
                    <a:pt x="2088" y="786"/>
                  </a:cubicBezTo>
                  <a:cubicBezTo>
                    <a:pt x="2079" y="787"/>
                    <a:pt x="2061" y="773"/>
                    <a:pt x="2047" y="766"/>
                  </a:cubicBezTo>
                  <a:cubicBezTo>
                    <a:pt x="2033" y="758"/>
                    <a:pt x="1995" y="769"/>
                    <a:pt x="1987" y="760"/>
                  </a:cubicBezTo>
                  <a:cubicBezTo>
                    <a:pt x="1980" y="752"/>
                    <a:pt x="1993" y="744"/>
                    <a:pt x="1985" y="738"/>
                  </a:cubicBezTo>
                  <a:cubicBezTo>
                    <a:pt x="1978" y="731"/>
                    <a:pt x="1984" y="717"/>
                    <a:pt x="1994" y="703"/>
                  </a:cubicBezTo>
                  <a:cubicBezTo>
                    <a:pt x="2003" y="688"/>
                    <a:pt x="1992" y="663"/>
                    <a:pt x="1979" y="659"/>
                  </a:cubicBezTo>
                  <a:cubicBezTo>
                    <a:pt x="1965" y="655"/>
                    <a:pt x="1966" y="669"/>
                    <a:pt x="1969" y="673"/>
                  </a:cubicBezTo>
                  <a:cubicBezTo>
                    <a:pt x="1972" y="677"/>
                    <a:pt x="1971" y="697"/>
                    <a:pt x="1960" y="710"/>
                  </a:cubicBezTo>
                  <a:cubicBezTo>
                    <a:pt x="1950" y="723"/>
                    <a:pt x="1918" y="723"/>
                    <a:pt x="1918" y="732"/>
                  </a:cubicBezTo>
                  <a:cubicBezTo>
                    <a:pt x="1918" y="741"/>
                    <a:pt x="1897" y="747"/>
                    <a:pt x="1904" y="754"/>
                  </a:cubicBezTo>
                  <a:cubicBezTo>
                    <a:pt x="1912" y="760"/>
                    <a:pt x="1940" y="792"/>
                    <a:pt x="1944" y="802"/>
                  </a:cubicBezTo>
                  <a:cubicBezTo>
                    <a:pt x="1948" y="812"/>
                    <a:pt x="1919" y="843"/>
                    <a:pt x="1923" y="861"/>
                  </a:cubicBezTo>
                  <a:cubicBezTo>
                    <a:pt x="1928" y="880"/>
                    <a:pt x="1919" y="888"/>
                    <a:pt x="1925" y="897"/>
                  </a:cubicBezTo>
                  <a:cubicBezTo>
                    <a:pt x="1931" y="906"/>
                    <a:pt x="1944" y="898"/>
                    <a:pt x="1952" y="901"/>
                  </a:cubicBezTo>
                  <a:cubicBezTo>
                    <a:pt x="1960" y="905"/>
                    <a:pt x="1974" y="896"/>
                    <a:pt x="1993" y="893"/>
                  </a:cubicBezTo>
                  <a:cubicBezTo>
                    <a:pt x="2012" y="889"/>
                    <a:pt x="2048" y="909"/>
                    <a:pt x="2061" y="915"/>
                  </a:cubicBezTo>
                  <a:cubicBezTo>
                    <a:pt x="2074" y="922"/>
                    <a:pt x="2067" y="932"/>
                    <a:pt x="2074" y="942"/>
                  </a:cubicBezTo>
                  <a:cubicBezTo>
                    <a:pt x="2081" y="953"/>
                    <a:pt x="2058" y="953"/>
                    <a:pt x="2058" y="968"/>
                  </a:cubicBezTo>
                  <a:cubicBezTo>
                    <a:pt x="2057" y="984"/>
                    <a:pt x="2097" y="991"/>
                    <a:pt x="2098" y="996"/>
                  </a:cubicBezTo>
                  <a:cubicBezTo>
                    <a:pt x="2100" y="1000"/>
                    <a:pt x="2070" y="997"/>
                    <a:pt x="2059" y="992"/>
                  </a:cubicBezTo>
                  <a:cubicBezTo>
                    <a:pt x="2047" y="988"/>
                    <a:pt x="2046" y="973"/>
                    <a:pt x="2043" y="970"/>
                  </a:cubicBezTo>
                  <a:cubicBezTo>
                    <a:pt x="2039" y="967"/>
                    <a:pt x="2050" y="954"/>
                    <a:pt x="2051" y="945"/>
                  </a:cubicBezTo>
                  <a:cubicBezTo>
                    <a:pt x="2052" y="935"/>
                    <a:pt x="2038" y="929"/>
                    <a:pt x="2034" y="922"/>
                  </a:cubicBezTo>
                  <a:cubicBezTo>
                    <a:pt x="2029" y="915"/>
                    <a:pt x="2021" y="906"/>
                    <a:pt x="2011" y="908"/>
                  </a:cubicBezTo>
                  <a:cubicBezTo>
                    <a:pt x="2002" y="910"/>
                    <a:pt x="1968" y="913"/>
                    <a:pt x="1957" y="922"/>
                  </a:cubicBezTo>
                  <a:cubicBezTo>
                    <a:pt x="1947" y="932"/>
                    <a:pt x="1959" y="958"/>
                    <a:pt x="1965" y="971"/>
                  </a:cubicBezTo>
                  <a:cubicBezTo>
                    <a:pt x="1970" y="984"/>
                    <a:pt x="1934" y="1002"/>
                    <a:pt x="1935" y="1013"/>
                  </a:cubicBezTo>
                  <a:cubicBezTo>
                    <a:pt x="1936" y="1023"/>
                    <a:pt x="1925" y="1028"/>
                    <a:pt x="1909" y="1036"/>
                  </a:cubicBezTo>
                  <a:cubicBezTo>
                    <a:pt x="1893" y="1044"/>
                    <a:pt x="1876" y="1051"/>
                    <a:pt x="1877" y="1064"/>
                  </a:cubicBezTo>
                  <a:cubicBezTo>
                    <a:pt x="1877" y="1078"/>
                    <a:pt x="1856" y="1070"/>
                    <a:pt x="1845" y="1064"/>
                  </a:cubicBezTo>
                  <a:cubicBezTo>
                    <a:pt x="1834" y="1058"/>
                    <a:pt x="1820" y="1068"/>
                    <a:pt x="1804" y="1067"/>
                  </a:cubicBezTo>
                  <a:cubicBezTo>
                    <a:pt x="1789" y="1067"/>
                    <a:pt x="1789" y="1054"/>
                    <a:pt x="1776" y="1058"/>
                  </a:cubicBezTo>
                  <a:cubicBezTo>
                    <a:pt x="1764" y="1063"/>
                    <a:pt x="1756" y="1053"/>
                    <a:pt x="1759" y="1043"/>
                  </a:cubicBezTo>
                  <a:cubicBezTo>
                    <a:pt x="1763" y="1034"/>
                    <a:pt x="1777" y="1041"/>
                    <a:pt x="1778" y="1048"/>
                  </a:cubicBezTo>
                  <a:cubicBezTo>
                    <a:pt x="1779" y="1055"/>
                    <a:pt x="1788" y="1052"/>
                    <a:pt x="1798" y="1046"/>
                  </a:cubicBezTo>
                  <a:cubicBezTo>
                    <a:pt x="1809" y="1040"/>
                    <a:pt x="1803" y="1053"/>
                    <a:pt x="1818" y="1054"/>
                  </a:cubicBezTo>
                  <a:cubicBezTo>
                    <a:pt x="1834" y="1055"/>
                    <a:pt x="1825" y="1046"/>
                    <a:pt x="1837" y="1048"/>
                  </a:cubicBezTo>
                  <a:cubicBezTo>
                    <a:pt x="1848" y="1049"/>
                    <a:pt x="1849" y="1045"/>
                    <a:pt x="1845" y="1039"/>
                  </a:cubicBezTo>
                  <a:cubicBezTo>
                    <a:pt x="1841" y="1033"/>
                    <a:pt x="1853" y="1029"/>
                    <a:pt x="1861" y="1026"/>
                  </a:cubicBezTo>
                  <a:cubicBezTo>
                    <a:pt x="1869" y="1023"/>
                    <a:pt x="1865" y="1011"/>
                    <a:pt x="1871" y="1007"/>
                  </a:cubicBezTo>
                  <a:cubicBezTo>
                    <a:pt x="1878" y="1004"/>
                    <a:pt x="1874" y="997"/>
                    <a:pt x="1881" y="996"/>
                  </a:cubicBezTo>
                  <a:cubicBezTo>
                    <a:pt x="1888" y="996"/>
                    <a:pt x="1891" y="985"/>
                    <a:pt x="1898" y="985"/>
                  </a:cubicBezTo>
                  <a:cubicBezTo>
                    <a:pt x="1905" y="985"/>
                    <a:pt x="1908" y="974"/>
                    <a:pt x="1904" y="968"/>
                  </a:cubicBezTo>
                  <a:cubicBezTo>
                    <a:pt x="1900" y="962"/>
                    <a:pt x="1907" y="947"/>
                    <a:pt x="1914" y="945"/>
                  </a:cubicBezTo>
                  <a:cubicBezTo>
                    <a:pt x="1920" y="942"/>
                    <a:pt x="1921" y="936"/>
                    <a:pt x="1915" y="932"/>
                  </a:cubicBezTo>
                  <a:cubicBezTo>
                    <a:pt x="1908" y="927"/>
                    <a:pt x="1886" y="911"/>
                    <a:pt x="1887" y="901"/>
                  </a:cubicBezTo>
                  <a:cubicBezTo>
                    <a:pt x="1889" y="892"/>
                    <a:pt x="1883" y="873"/>
                    <a:pt x="1886" y="866"/>
                  </a:cubicBezTo>
                  <a:cubicBezTo>
                    <a:pt x="1889" y="858"/>
                    <a:pt x="1887" y="842"/>
                    <a:pt x="1886" y="832"/>
                  </a:cubicBezTo>
                  <a:cubicBezTo>
                    <a:pt x="1884" y="823"/>
                    <a:pt x="1891" y="812"/>
                    <a:pt x="1894" y="795"/>
                  </a:cubicBezTo>
                  <a:cubicBezTo>
                    <a:pt x="1897" y="778"/>
                    <a:pt x="1876" y="760"/>
                    <a:pt x="1866" y="755"/>
                  </a:cubicBezTo>
                  <a:cubicBezTo>
                    <a:pt x="1855" y="751"/>
                    <a:pt x="1862" y="741"/>
                    <a:pt x="1877" y="729"/>
                  </a:cubicBezTo>
                  <a:cubicBezTo>
                    <a:pt x="1892" y="716"/>
                    <a:pt x="1893" y="677"/>
                    <a:pt x="1892" y="669"/>
                  </a:cubicBezTo>
                  <a:cubicBezTo>
                    <a:pt x="1891" y="661"/>
                    <a:pt x="1861" y="653"/>
                    <a:pt x="1849" y="654"/>
                  </a:cubicBezTo>
                  <a:cubicBezTo>
                    <a:pt x="1837" y="655"/>
                    <a:pt x="1792" y="653"/>
                    <a:pt x="1782" y="651"/>
                  </a:cubicBezTo>
                  <a:cubicBezTo>
                    <a:pt x="1771" y="649"/>
                    <a:pt x="1767" y="661"/>
                    <a:pt x="1762" y="671"/>
                  </a:cubicBezTo>
                  <a:cubicBezTo>
                    <a:pt x="1757" y="681"/>
                    <a:pt x="1745" y="698"/>
                    <a:pt x="1738" y="721"/>
                  </a:cubicBezTo>
                  <a:cubicBezTo>
                    <a:pt x="1732" y="744"/>
                    <a:pt x="1704" y="752"/>
                    <a:pt x="1692" y="757"/>
                  </a:cubicBezTo>
                  <a:cubicBezTo>
                    <a:pt x="1679" y="762"/>
                    <a:pt x="1671" y="779"/>
                    <a:pt x="1677" y="788"/>
                  </a:cubicBezTo>
                  <a:cubicBezTo>
                    <a:pt x="1683" y="796"/>
                    <a:pt x="1691" y="789"/>
                    <a:pt x="1697" y="792"/>
                  </a:cubicBezTo>
                  <a:cubicBezTo>
                    <a:pt x="1702" y="795"/>
                    <a:pt x="1696" y="817"/>
                    <a:pt x="1693" y="820"/>
                  </a:cubicBezTo>
                  <a:cubicBezTo>
                    <a:pt x="1689" y="823"/>
                    <a:pt x="1699" y="831"/>
                    <a:pt x="1691" y="837"/>
                  </a:cubicBezTo>
                  <a:cubicBezTo>
                    <a:pt x="1682" y="843"/>
                    <a:pt x="1673" y="855"/>
                    <a:pt x="1679" y="861"/>
                  </a:cubicBezTo>
                  <a:cubicBezTo>
                    <a:pt x="1684" y="867"/>
                    <a:pt x="1709" y="870"/>
                    <a:pt x="1720" y="876"/>
                  </a:cubicBezTo>
                  <a:cubicBezTo>
                    <a:pt x="1731" y="883"/>
                    <a:pt x="1727" y="894"/>
                    <a:pt x="1735" y="905"/>
                  </a:cubicBezTo>
                  <a:cubicBezTo>
                    <a:pt x="1744" y="916"/>
                    <a:pt x="1752" y="909"/>
                    <a:pt x="1757" y="916"/>
                  </a:cubicBezTo>
                  <a:cubicBezTo>
                    <a:pt x="1761" y="923"/>
                    <a:pt x="1741" y="950"/>
                    <a:pt x="1735" y="951"/>
                  </a:cubicBezTo>
                  <a:cubicBezTo>
                    <a:pt x="1728" y="952"/>
                    <a:pt x="1700" y="923"/>
                    <a:pt x="1692" y="917"/>
                  </a:cubicBezTo>
                  <a:cubicBezTo>
                    <a:pt x="1684" y="911"/>
                    <a:pt x="1652" y="901"/>
                    <a:pt x="1635" y="893"/>
                  </a:cubicBezTo>
                  <a:cubicBezTo>
                    <a:pt x="1619" y="884"/>
                    <a:pt x="1606" y="885"/>
                    <a:pt x="1589" y="873"/>
                  </a:cubicBezTo>
                  <a:cubicBezTo>
                    <a:pt x="1571" y="861"/>
                    <a:pt x="1556" y="856"/>
                    <a:pt x="1524" y="856"/>
                  </a:cubicBezTo>
                  <a:cubicBezTo>
                    <a:pt x="1491" y="857"/>
                    <a:pt x="1471" y="849"/>
                    <a:pt x="1460" y="850"/>
                  </a:cubicBezTo>
                  <a:cubicBezTo>
                    <a:pt x="1449" y="852"/>
                    <a:pt x="1453" y="840"/>
                    <a:pt x="1434" y="831"/>
                  </a:cubicBezTo>
                  <a:cubicBezTo>
                    <a:pt x="1414" y="823"/>
                    <a:pt x="1402" y="811"/>
                    <a:pt x="1391" y="817"/>
                  </a:cubicBezTo>
                  <a:cubicBezTo>
                    <a:pt x="1380" y="823"/>
                    <a:pt x="1384" y="844"/>
                    <a:pt x="1401" y="846"/>
                  </a:cubicBezTo>
                  <a:cubicBezTo>
                    <a:pt x="1418" y="849"/>
                    <a:pt x="1409" y="858"/>
                    <a:pt x="1427" y="857"/>
                  </a:cubicBezTo>
                  <a:cubicBezTo>
                    <a:pt x="1445" y="856"/>
                    <a:pt x="1450" y="862"/>
                    <a:pt x="1449" y="873"/>
                  </a:cubicBezTo>
                  <a:cubicBezTo>
                    <a:pt x="1449" y="884"/>
                    <a:pt x="1458" y="895"/>
                    <a:pt x="1465" y="902"/>
                  </a:cubicBezTo>
                  <a:cubicBezTo>
                    <a:pt x="1473" y="909"/>
                    <a:pt x="1468" y="921"/>
                    <a:pt x="1454" y="921"/>
                  </a:cubicBezTo>
                  <a:cubicBezTo>
                    <a:pt x="1440" y="921"/>
                    <a:pt x="1424" y="923"/>
                    <a:pt x="1431" y="933"/>
                  </a:cubicBezTo>
                  <a:cubicBezTo>
                    <a:pt x="1437" y="943"/>
                    <a:pt x="1426" y="946"/>
                    <a:pt x="1412" y="940"/>
                  </a:cubicBezTo>
                  <a:cubicBezTo>
                    <a:pt x="1398" y="935"/>
                    <a:pt x="1407" y="925"/>
                    <a:pt x="1412" y="920"/>
                  </a:cubicBezTo>
                  <a:cubicBezTo>
                    <a:pt x="1418" y="914"/>
                    <a:pt x="1400" y="907"/>
                    <a:pt x="1391" y="903"/>
                  </a:cubicBezTo>
                  <a:cubicBezTo>
                    <a:pt x="1382" y="900"/>
                    <a:pt x="1347" y="926"/>
                    <a:pt x="1337" y="930"/>
                  </a:cubicBezTo>
                  <a:cubicBezTo>
                    <a:pt x="1327" y="935"/>
                    <a:pt x="1303" y="924"/>
                    <a:pt x="1278" y="930"/>
                  </a:cubicBezTo>
                  <a:cubicBezTo>
                    <a:pt x="1253" y="937"/>
                    <a:pt x="1254" y="957"/>
                    <a:pt x="1245" y="954"/>
                  </a:cubicBezTo>
                  <a:cubicBezTo>
                    <a:pt x="1236" y="952"/>
                    <a:pt x="1208" y="957"/>
                    <a:pt x="1198" y="951"/>
                  </a:cubicBezTo>
                  <a:cubicBezTo>
                    <a:pt x="1187" y="945"/>
                    <a:pt x="1195" y="941"/>
                    <a:pt x="1206" y="941"/>
                  </a:cubicBezTo>
                  <a:cubicBezTo>
                    <a:pt x="1217" y="942"/>
                    <a:pt x="1221" y="938"/>
                    <a:pt x="1215" y="931"/>
                  </a:cubicBezTo>
                  <a:cubicBezTo>
                    <a:pt x="1208" y="924"/>
                    <a:pt x="1223" y="912"/>
                    <a:pt x="1223" y="907"/>
                  </a:cubicBezTo>
                  <a:cubicBezTo>
                    <a:pt x="1222" y="902"/>
                    <a:pt x="1181" y="915"/>
                    <a:pt x="1175" y="921"/>
                  </a:cubicBezTo>
                  <a:cubicBezTo>
                    <a:pt x="1168" y="927"/>
                    <a:pt x="1175" y="937"/>
                    <a:pt x="1168" y="941"/>
                  </a:cubicBezTo>
                  <a:cubicBezTo>
                    <a:pt x="1161" y="945"/>
                    <a:pt x="1161" y="935"/>
                    <a:pt x="1152" y="932"/>
                  </a:cubicBezTo>
                  <a:cubicBezTo>
                    <a:pt x="1144" y="928"/>
                    <a:pt x="1083" y="942"/>
                    <a:pt x="1072" y="955"/>
                  </a:cubicBezTo>
                  <a:cubicBezTo>
                    <a:pt x="1060" y="968"/>
                    <a:pt x="1038" y="969"/>
                    <a:pt x="1038" y="976"/>
                  </a:cubicBezTo>
                  <a:cubicBezTo>
                    <a:pt x="1038" y="984"/>
                    <a:pt x="1010" y="983"/>
                    <a:pt x="999" y="988"/>
                  </a:cubicBezTo>
                  <a:cubicBezTo>
                    <a:pt x="988" y="993"/>
                    <a:pt x="996" y="1015"/>
                    <a:pt x="992" y="1025"/>
                  </a:cubicBezTo>
                  <a:cubicBezTo>
                    <a:pt x="987" y="1036"/>
                    <a:pt x="945" y="1032"/>
                    <a:pt x="932" y="1033"/>
                  </a:cubicBezTo>
                  <a:cubicBezTo>
                    <a:pt x="919" y="1033"/>
                    <a:pt x="914" y="1008"/>
                    <a:pt x="904" y="1006"/>
                  </a:cubicBezTo>
                  <a:cubicBezTo>
                    <a:pt x="893" y="1005"/>
                    <a:pt x="900" y="990"/>
                    <a:pt x="903" y="984"/>
                  </a:cubicBezTo>
                  <a:cubicBezTo>
                    <a:pt x="906" y="978"/>
                    <a:pt x="914" y="983"/>
                    <a:pt x="927" y="975"/>
                  </a:cubicBezTo>
                  <a:cubicBezTo>
                    <a:pt x="940" y="966"/>
                    <a:pt x="953" y="979"/>
                    <a:pt x="958" y="973"/>
                  </a:cubicBezTo>
                  <a:cubicBezTo>
                    <a:pt x="964" y="967"/>
                    <a:pt x="939" y="952"/>
                    <a:pt x="937" y="939"/>
                  </a:cubicBezTo>
                  <a:cubicBezTo>
                    <a:pt x="935" y="926"/>
                    <a:pt x="908" y="923"/>
                    <a:pt x="892" y="927"/>
                  </a:cubicBezTo>
                  <a:cubicBezTo>
                    <a:pt x="877" y="931"/>
                    <a:pt x="860" y="927"/>
                    <a:pt x="849" y="922"/>
                  </a:cubicBezTo>
                  <a:cubicBezTo>
                    <a:pt x="838" y="917"/>
                    <a:pt x="839" y="932"/>
                    <a:pt x="855" y="936"/>
                  </a:cubicBezTo>
                  <a:cubicBezTo>
                    <a:pt x="871" y="940"/>
                    <a:pt x="863" y="952"/>
                    <a:pt x="865" y="960"/>
                  </a:cubicBezTo>
                  <a:cubicBezTo>
                    <a:pt x="868" y="968"/>
                    <a:pt x="861" y="986"/>
                    <a:pt x="852" y="999"/>
                  </a:cubicBezTo>
                  <a:cubicBezTo>
                    <a:pt x="842" y="1013"/>
                    <a:pt x="849" y="1012"/>
                    <a:pt x="863" y="1012"/>
                  </a:cubicBezTo>
                  <a:cubicBezTo>
                    <a:pt x="877" y="1011"/>
                    <a:pt x="876" y="1029"/>
                    <a:pt x="876" y="1043"/>
                  </a:cubicBezTo>
                  <a:cubicBezTo>
                    <a:pt x="876" y="1056"/>
                    <a:pt x="865" y="1060"/>
                    <a:pt x="865" y="1070"/>
                  </a:cubicBezTo>
                  <a:cubicBezTo>
                    <a:pt x="865" y="1080"/>
                    <a:pt x="854" y="1065"/>
                    <a:pt x="850" y="1069"/>
                  </a:cubicBezTo>
                  <a:cubicBezTo>
                    <a:pt x="847" y="1074"/>
                    <a:pt x="842" y="1067"/>
                    <a:pt x="840" y="1059"/>
                  </a:cubicBezTo>
                  <a:cubicBezTo>
                    <a:pt x="838" y="1051"/>
                    <a:pt x="816" y="1055"/>
                    <a:pt x="804" y="1052"/>
                  </a:cubicBezTo>
                  <a:cubicBezTo>
                    <a:pt x="792" y="1049"/>
                    <a:pt x="788" y="1054"/>
                    <a:pt x="782" y="1063"/>
                  </a:cubicBezTo>
                  <a:cubicBezTo>
                    <a:pt x="776" y="1072"/>
                    <a:pt x="760" y="1076"/>
                    <a:pt x="751" y="1077"/>
                  </a:cubicBezTo>
                  <a:cubicBezTo>
                    <a:pt x="741" y="1078"/>
                    <a:pt x="726" y="1095"/>
                    <a:pt x="717" y="1101"/>
                  </a:cubicBezTo>
                  <a:cubicBezTo>
                    <a:pt x="708" y="1107"/>
                    <a:pt x="706" y="1119"/>
                    <a:pt x="719" y="1132"/>
                  </a:cubicBezTo>
                  <a:cubicBezTo>
                    <a:pt x="732" y="1144"/>
                    <a:pt x="735" y="1153"/>
                    <a:pt x="734" y="1159"/>
                  </a:cubicBezTo>
                  <a:cubicBezTo>
                    <a:pt x="733" y="1166"/>
                    <a:pt x="697" y="1164"/>
                    <a:pt x="692" y="1157"/>
                  </a:cubicBezTo>
                  <a:cubicBezTo>
                    <a:pt x="686" y="1149"/>
                    <a:pt x="663" y="1147"/>
                    <a:pt x="655" y="1148"/>
                  </a:cubicBezTo>
                  <a:cubicBezTo>
                    <a:pt x="647" y="1150"/>
                    <a:pt x="626" y="1125"/>
                    <a:pt x="615" y="1124"/>
                  </a:cubicBezTo>
                  <a:cubicBezTo>
                    <a:pt x="604" y="1124"/>
                    <a:pt x="597" y="1137"/>
                    <a:pt x="594" y="1144"/>
                  </a:cubicBezTo>
                  <a:cubicBezTo>
                    <a:pt x="590" y="1151"/>
                    <a:pt x="599" y="1153"/>
                    <a:pt x="604" y="1165"/>
                  </a:cubicBezTo>
                  <a:cubicBezTo>
                    <a:pt x="609" y="1176"/>
                    <a:pt x="629" y="1176"/>
                    <a:pt x="639" y="1176"/>
                  </a:cubicBezTo>
                  <a:cubicBezTo>
                    <a:pt x="648" y="1176"/>
                    <a:pt x="645" y="1192"/>
                    <a:pt x="642" y="1198"/>
                  </a:cubicBezTo>
                  <a:cubicBezTo>
                    <a:pt x="639" y="1204"/>
                    <a:pt x="620" y="1209"/>
                    <a:pt x="615" y="1202"/>
                  </a:cubicBezTo>
                  <a:cubicBezTo>
                    <a:pt x="610" y="1195"/>
                    <a:pt x="588" y="1202"/>
                    <a:pt x="588" y="1194"/>
                  </a:cubicBezTo>
                  <a:cubicBezTo>
                    <a:pt x="587" y="1185"/>
                    <a:pt x="571" y="1173"/>
                    <a:pt x="555" y="1175"/>
                  </a:cubicBezTo>
                  <a:cubicBezTo>
                    <a:pt x="539" y="1178"/>
                    <a:pt x="536" y="1168"/>
                    <a:pt x="537" y="1155"/>
                  </a:cubicBezTo>
                  <a:cubicBezTo>
                    <a:pt x="538" y="1143"/>
                    <a:pt x="528" y="1135"/>
                    <a:pt x="529" y="1130"/>
                  </a:cubicBezTo>
                  <a:cubicBezTo>
                    <a:pt x="529" y="1124"/>
                    <a:pt x="522" y="1113"/>
                    <a:pt x="530" y="1107"/>
                  </a:cubicBezTo>
                  <a:cubicBezTo>
                    <a:pt x="538" y="1101"/>
                    <a:pt x="532" y="1092"/>
                    <a:pt x="532" y="1084"/>
                  </a:cubicBezTo>
                  <a:cubicBezTo>
                    <a:pt x="533" y="1077"/>
                    <a:pt x="518" y="1065"/>
                    <a:pt x="505" y="1065"/>
                  </a:cubicBezTo>
                  <a:cubicBezTo>
                    <a:pt x="492" y="1065"/>
                    <a:pt x="495" y="1052"/>
                    <a:pt x="484" y="1049"/>
                  </a:cubicBezTo>
                  <a:cubicBezTo>
                    <a:pt x="473" y="1046"/>
                    <a:pt x="451" y="1028"/>
                    <a:pt x="450" y="1020"/>
                  </a:cubicBezTo>
                  <a:cubicBezTo>
                    <a:pt x="448" y="1013"/>
                    <a:pt x="432" y="1012"/>
                    <a:pt x="437" y="1009"/>
                  </a:cubicBezTo>
                  <a:cubicBezTo>
                    <a:pt x="443" y="1006"/>
                    <a:pt x="456" y="1010"/>
                    <a:pt x="465" y="1019"/>
                  </a:cubicBezTo>
                  <a:cubicBezTo>
                    <a:pt x="475" y="1029"/>
                    <a:pt x="490" y="1037"/>
                    <a:pt x="514" y="1040"/>
                  </a:cubicBezTo>
                  <a:cubicBezTo>
                    <a:pt x="539" y="1043"/>
                    <a:pt x="549" y="1055"/>
                    <a:pt x="576" y="1059"/>
                  </a:cubicBezTo>
                  <a:cubicBezTo>
                    <a:pt x="603" y="1064"/>
                    <a:pt x="619" y="1067"/>
                    <a:pt x="658" y="1073"/>
                  </a:cubicBezTo>
                  <a:cubicBezTo>
                    <a:pt x="697" y="1079"/>
                    <a:pt x="749" y="1039"/>
                    <a:pt x="760" y="1028"/>
                  </a:cubicBezTo>
                  <a:cubicBezTo>
                    <a:pt x="771" y="1017"/>
                    <a:pt x="757" y="995"/>
                    <a:pt x="757" y="987"/>
                  </a:cubicBezTo>
                  <a:cubicBezTo>
                    <a:pt x="757" y="978"/>
                    <a:pt x="739" y="977"/>
                    <a:pt x="736" y="971"/>
                  </a:cubicBezTo>
                  <a:cubicBezTo>
                    <a:pt x="734" y="965"/>
                    <a:pt x="722" y="953"/>
                    <a:pt x="707" y="953"/>
                  </a:cubicBezTo>
                  <a:cubicBezTo>
                    <a:pt x="692" y="953"/>
                    <a:pt x="690" y="936"/>
                    <a:pt x="678" y="937"/>
                  </a:cubicBezTo>
                  <a:cubicBezTo>
                    <a:pt x="666" y="938"/>
                    <a:pt x="658" y="932"/>
                    <a:pt x="627" y="911"/>
                  </a:cubicBezTo>
                  <a:cubicBezTo>
                    <a:pt x="595" y="890"/>
                    <a:pt x="552" y="875"/>
                    <a:pt x="544" y="879"/>
                  </a:cubicBezTo>
                  <a:cubicBezTo>
                    <a:pt x="537" y="883"/>
                    <a:pt x="531" y="885"/>
                    <a:pt x="526" y="877"/>
                  </a:cubicBezTo>
                  <a:cubicBezTo>
                    <a:pt x="521" y="869"/>
                    <a:pt x="509" y="870"/>
                    <a:pt x="501" y="876"/>
                  </a:cubicBezTo>
                  <a:cubicBezTo>
                    <a:pt x="492" y="883"/>
                    <a:pt x="484" y="871"/>
                    <a:pt x="468" y="874"/>
                  </a:cubicBezTo>
                  <a:cubicBezTo>
                    <a:pt x="453" y="878"/>
                    <a:pt x="445" y="868"/>
                    <a:pt x="449" y="863"/>
                  </a:cubicBezTo>
                  <a:cubicBezTo>
                    <a:pt x="453" y="858"/>
                    <a:pt x="476" y="862"/>
                    <a:pt x="475" y="855"/>
                  </a:cubicBezTo>
                  <a:cubicBezTo>
                    <a:pt x="474" y="847"/>
                    <a:pt x="465" y="855"/>
                    <a:pt x="451" y="845"/>
                  </a:cubicBezTo>
                  <a:cubicBezTo>
                    <a:pt x="437" y="836"/>
                    <a:pt x="430" y="842"/>
                    <a:pt x="426" y="850"/>
                  </a:cubicBezTo>
                  <a:cubicBezTo>
                    <a:pt x="423" y="858"/>
                    <a:pt x="412" y="856"/>
                    <a:pt x="405" y="849"/>
                  </a:cubicBezTo>
                  <a:cubicBezTo>
                    <a:pt x="404" y="848"/>
                    <a:pt x="404" y="848"/>
                    <a:pt x="403" y="847"/>
                  </a:cubicBezTo>
                  <a:cubicBezTo>
                    <a:pt x="400" y="860"/>
                    <a:pt x="393" y="862"/>
                    <a:pt x="385" y="860"/>
                  </a:cubicBezTo>
                  <a:cubicBezTo>
                    <a:pt x="375" y="858"/>
                    <a:pt x="366" y="873"/>
                    <a:pt x="356" y="873"/>
                  </a:cubicBezTo>
                  <a:cubicBezTo>
                    <a:pt x="345" y="873"/>
                    <a:pt x="334" y="885"/>
                    <a:pt x="332" y="894"/>
                  </a:cubicBezTo>
                  <a:cubicBezTo>
                    <a:pt x="330" y="903"/>
                    <a:pt x="318" y="898"/>
                    <a:pt x="318" y="905"/>
                  </a:cubicBezTo>
                  <a:cubicBezTo>
                    <a:pt x="318" y="911"/>
                    <a:pt x="318" y="917"/>
                    <a:pt x="313" y="923"/>
                  </a:cubicBezTo>
                  <a:cubicBezTo>
                    <a:pt x="308" y="929"/>
                    <a:pt x="313" y="933"/>
                    <a:pt x="318" y="943"/>
                  </a:cubicBezTo>
                  <a:cubicBezTo>
                    <a:pt x="323" y="953"/>
                    <a:pt x="335" y="952"/>
                    <a:pt x="340" y="955"/>
                  </a:cubicBezTo>
                  <a:cubicBezTo>
                    <a:pt x="345" y="959"/>
                    <a:pt x="365" y="975"/>
                    <a:pt x="365" y="981"/>
                  </a:cubicBezTo>
                  <a:cubicBezTo>
                    <a:pt x="365" y="988"/>
                    <a:pt x="349" y="1003"/>
                    <a:pt x="343" y="1007"/>
                  </a:cubicBezTo>
                  <a:cubicBezTo>
                    <a:pt x="337" y="1012"/>
                    <a:pt x="329" y="1022"/>
                    <a:pt x="333" y="1028"/>
                  </a:cubicBezTo>
                  <a:cubicBezTo>
                    <a:pt x="337" y="1035"/>
                    <a:pt x="355" y="1061"/>
                    <a:pt x="366" y="1081"/>
                  </a:cubicBezTo>
                  <a:cubicBezTo>
                    <a:pt x="378" y="1102"/>
                    <a:pt x="362" y="1093"/>
                    <a:pt x="355" y="1102"/>
                  </a:cubicBezTo>
                  <a:cubicBezTo>
                    <a:pt x="347" y="1111"/>
                    <a:pt x="358" y="1123"/>
                    <a:pt x="360" y="1129"/>
                  </a:cubicBezTo>
                  <a:cubicBezTo>
                    <a:pt x="362" y="1135"/>
                    <a:pt x="350" y="1134"/>
                    <a:pt x="351" y="1140"/>
                  </a:cubicBezTo>
                  <a:cubicBezTo>
                    <a:pt x="353" y="1145"/>
                    <a:pt x="368" y="1147"/>
                    <a:pt x="369" y="1151"/>
                  </a:cubicBezTo>
                  <a:cubicBezTo>
                    <a:pt x="370" y="1155"/>
                    <a:pt x="359" y="1160"/>
                    <a:pt x="364" y="1169"/>
                  </a:cubicBezTo>
                  <a:cubicBezTo>
                    <a:pt x="369" y="1177"/>
                    <a:pt x="382" y="1177"/>
                    <a:pt x="383" y="1187"/>
                  </a:cubicBezTo>
                  <a:cubicBezTo>
                    <a:pt x="384" y="1198"/>
                    <a:pt x="360" y="1199"/>
                    <a:pt x="361" y="1207"/>
                  </a:cubicBezTo>
                  <a:cubicBezTo>
                    <a:pt x="362" y="1215"/>
                    <a:pt x="392" y="1226"/>
                    <a:pt x="406" y="1241"/>
                  </a:cubicBezTo>
                  <a:cubicBezTo>
                    <a:pt x="419" y="1257"/>
                    <a:pt x="418" y="1261"/>
                    <a:pt x="415" y="1270"/>
                  </a:cubicBezTo>
                  <a:cubicBezTo>
                    <a:pt x="409" y="1286"/>
                    <a:pt x="371" y="1301"/>
                    <a:pt x="363" y="1319"/>
                  </a:cubicBezTo>
                  <a:cubicBezTo>
                    <a:pt x="355" y="1338"/>
                    <a:pt x="323" y="1349"/>
                    <a:pt x="309" y="1363"/>
                  </a:cubicBezTo>
                  <a:cubicBezTo>
                    <a:pt x="303" y="1369"/>
                    <a:pt x="297" y="1377"/>
                    <a:pt x="292" y="1385"/>
                  </a:cubicBezTo>
                  <a:cubicBezTo>
                    <a:pt x="298" y="1383"/>
                    <a:pt x="303" y="1381"/>
                    <a:pt x="307" y="1379"/>
                  </a:cubicBezTo>
                  <a:cubicBezTo>
                    <a:pt x="315" y="1375"/>
                    <a:pt x="321" y="1395"/>
                    <a:pt x="329" y="1402"/>
                  </a:cubicBezTo>
                  <a:cubicBezTo>
                    <a:pt x="337" y="1409"/>
                    <a:pt x="354" y="1403"/>
                    <a:pt x="360" y="1409"/>
                  </a:cubicBezTo>
                  <a:cubicBezTo>
                    <a:pt x="366" y="1415"/>
                    <a:pt x="355" y="1416"/>
                    <a:pt x="343" y="1414"/>
                  </a:cubicBezTo>
                  <a:cubicBezTo>
                    <a:pt x="331" y="1412"/>
                    <a:pt x="328" y="1419"/>
                    <a:pt x="309" y="1425"/>
                  </a:cubicBezTo>
                  <a:cubicBezTo>
                    <a:pt x="295" y="1430"/>
                    <a:pt x="297" y="1435"/>
                    <a:pt x="292" y="1439"/>
                  </a:cubicBezTo>
                  <a:cubicBezTo>
                    <a:pt x="301" y="1451"/>
                    <a:pt x="289" y="1452"/>
                    <a:pt x="285" y="1462"/>
                  </a:cubicBezTo>
                  <a:cubicBezTo>
                    <a:pt x="280" y="1472"/>
                    <a:pt x="274" y="1473"/>
                    <a:pt x="273" y="1480"/>
                  </a:cubicBezTo>
                  <a:cubicBezTo>
                    <a:pt x="272" y="1486"/>
                    <a:pt x="275" y="1491"/>
                    <a:pt x="276" y="1500"/>
                  </a:cubicBezTo>
                  <a:cubicBezTo>
                    <a:pt x="276" y="1509"/>
                    <a:pt x="278" y="1511"/>
                    <a:pt x="283" y="1519"/>
                  </a:cubicBezTo>
                  <a:cubicBezTo>
                    <a:pt x="289" y="1526"/>
                    <a:pt x="279" y="1526"/>
                    <a:pt x="274" y="1530"/>
                  </a:cubicBezTo>
                  <a:cubicBezTo>
                    <a:pt x="269" y="1534"/>
                    <a:pt x="272" y="1543"/>
                    <a:pt x="279" y="1549"/>
                  </a:cubicBezTo>
                  <a:cubicBezTo>
                    <a:pt x="285" y="1555"/>
                    <a:pt x="285" y="1563"/>
                    <a:pt x="283" y="1569"/>
                  </a:cubicBezTo>
                  <a:cubicBezTo>
                    <a:pt x="280" y="1574"/>
                    <a:pt x="288" y="1583"/>
                    <a:pt x="294" y="1589"/>
                  </a:cubicBezTo>
                  <a:cubicBezTo>
                    <a:pt x="299" y="1594"/>
                    <a:pt x="298" y="1609"/>
                    <a:pt x="303" y="1613"/>
                  </a:cubicBezTo>
                  <a:cubicBezTo>
                    <a:pt x="308" y="1617"/>
                    <a:pt x="313" y="1621"/>
                    <a:pt x="322" y="1618"/>
                  </a:cubicBezTo>
                  <a:cubicBezTo>
                    <a:pt x="330" y="1616"/>
                    <a:pt x="336" y="1620"/>
                    <a:pt x="340" y="1627"/>
                  </a:cubicBezTo>
                  <a:cubicBezTo>
                    <a:pt x="343" y="1634"/>
                    <a:pt x="350" y="1631"/>
                    <a:pt x="358" y="1627"/>
                  </a:cubicBezTo>
                  <a:cubicBezTo>
                    <a:pt x="367" y="1623"/>
                    <a:pt x="386" y="1634"/>
                    <a:pt x="391" y="1636"/>
                  </a:cubicBezTo>
                  <a:cubicBezTo>
                    <a:pt x="396" y="1639"/>
                    <a:pt x="393" y="1652"/>
                    <a:pt x="394" y="1661"/>
                  </a:cubicBezTo>
                  <a:cubicBezTo>
                    <a:pt x="395" y="1669"/>
                    <a:pt x="389" y="1680"/>
                    <a:pt x="398" y="1686"/>
                  </a:cubicBezTo>
                  <a:cubicBezTo>
                    <a:pt x="407" y="1691"/>
                    <a:pt x="404" y="1704"/>
                    <a:pt x="414" y="1707"/>
                  </a:cubicBezTo>
                  <a:cubicBezTo>
                    <a:pt x="425" y="1711"/>
                    <a:pt x="428" y="1725"/>
                    <a:pt x="435" y="1727"/>
                  </a:cubicBezTo>
                  <a:cubicBezTo>
                    <a:pt x="441" y="1728"/>
                    <a:pt x="453" y="1738"/>
                    <a:pt x="454" y="1745"/>
                  </a:cubicBezTo>
                  <a:cubicBezTo>
                    <a:pt x="456" y="1752"/>
                    <a:pt x="443" y="1758"/>
                    <a:pt x="436" y="1761"/>
                  </a:cubicBezTo>
                  <a:cubicBezTo>
                    <a:pt x="429" y="1764"/>
                    <a:pt x="416" y="1752"/>
                    <a:pt x="411" y="1757"/>
                  </a:cubicBezTo>
                  <a:cubicBezTo>
                    <a:pt x="407" y="1763"/>
                    <a:pt x="413" y="1773"/>
                    <a:pt x="417" y="1790"/>
                  </a:cubicBezTo>
                  <a:cubicBezTo>
                    <a:pt x="421" y="1807"/>
                    <a:pt x="424" y="1809"/>
                    <a:pt x="432" y="1809"/>
                  </a:cubicBezTo>
                  <a:cubicBezTo>
                    <a:pt x="439" y="1809"/>
                    <a:pt x="442" y="1803"/>
                    <a:pt x="448" y="1800"/>
                  </a:cubicBezTo>
                  <a:cubicBezTo>
                    <a:pt x="453" y="1797"/>
                    <a:pt x="466" y="1802"/>
                    <a:pt x="471" y="1799"/>
                  </a:cubicBezTo>
                  <a:cubicBezTo>
                    <a:pt x="477" y="1797"/>
                    <a:pt x="496" y="1796"/>
                    <a:pt x="500" y="1803"/>
                  </a:cubicBezTo>
                  <a:cubicBezTo>
                    <a:pt x="504" y="1809"/>
                    <a:pt x="508" y="1824"/>
                    <a:pt x="505" y="1829"/>
                  </a:cubicBezTo>
                  <a:cubicBezTo>
                    <a:pt x="502" y="1835"/>
                    <a:pt x="509" y="1841"/>
                    <a:pt x="513" y="1849"/>
                  </a:cubicBezTo>
                  <a:cubicBezTo>
                    <a:pt x="517" y="1856"/>
                    <a:pt x="533" y="1852"/>
                    <a:pt x="538" y="1855"/>
                  </a:cubicBezTo>
                  <a:cubicBezTo>
                    <a:pt x="544" y="1857"/>
                    <a:pt x="556" y="1874"/>
                    <a:pt x="554" y="1882"/>
                  </a:cubicBezTo>
                  <a:cubicBezTo>
                    <a:pt x="552" y="1890"/>
                    <a:pt x="562" y="1891"/>
                    <a:pt x="567" y="1889"/>
                  </a:cubicBezTo>
                  <a:cubicBezTo>
                    <a:pt x="573" y="1887"/>
                    <a:pt x="578" y="1893"/>
                    <a:pt x="584" y="1897"/>
                  </a:cubicBezTo>
                  <a:cubicBezTo>
                    <a:pt x="591" y="1901"/>
                    <a:pt x="596" y="1899"/>
                    <a:pt x="602" y="1895"/>
                  </a:cubicBezTo>
                  <a:cubicBezTo>
                    <a:pt x="609" y="1891"/>
                    <a:pt x="619" y="1888"/>
                    <a:pt x="622" y="1894"/>
                  </a:cubicBezTo>
                  <a:cubicBezTo>
                    <a:pt x="625" y="1899"/>
                    <a:pt x="637" y="1909"/>
                    <a:pt x="637" y="1913"/>
                  </a:cubicBezTo>
                  <a:cubicBezTo>
                    <a:pt x="637" y="1916"/>
                    <a:pt x="657" y="1913"/>
                    <a:pt x="666" y="1917"/>
                  </a:cubicBezTo>
                  <a:cubicBezTo>
                    <a:pt x="676" y="1922"/>
                    <a:pt x="686" y="1920"/>
                    <a:pt x="696" y="1925"/>
                  </a:cubicBezTo>
                  <a:cubicBezTo>
                    <a:pt x="706" y="1930"/>
                    <a:pt x="715" y="1931"/>
                    <a:pt x="716" y="1938"/>
                  </a:cubicBezTo>
                  <a:cubicBezTo>
                    <a:pt x="717" y="1944"/>
                    <a:pt x="706" y="1949"/>
                    <a:pt x="706" y="1952"/>
                  </a:cubicBezTo>
                  <a:cubicBezTo>
                    <a:pt x="706" y="1955"/>
                    <a:pt x="715" y="1958"/>
                    <a:pt x="715" y="1962"/>
                  </a:cubicBezTo>
                  <a:cubicBezTo>
                    <a:pt x="715" y="1967"/>
                    <a:pt x="704" y="1967"/>
                    <a:pt x="702" y="1971"/>
                  </a:cubicBezTo>
                  <a:cubicBezTo>
                    <a:pt x="701" y="1975"/>
                    <a:pt x="708" y="1980"/>
                    <a:pt x="710" y="1984"/>
                  </a:cubicBezTo>
                  <a:cubicBezTo>
                    <a:pt x="712" y="1988"/>
                    <a:pt x="704" y="2001"/>
                    <a:pt x="704" y="2005"/>
                  </a:cubicBezTo>
                  <a:cubicBezTo>
                    <a:pt x="704" y="2009"/>
                    <a:pt x="680" y="2005"/>
                    <a:pt x="675" y="2005"/>
                  </a:cubicBezTo>
                  <a:cubicBezTo>
                    <a:pt x="669" y="2005"/>
                    <a:pt x="653" y="2023"/>
                    <a:pt x="648" y="2023"/>
                  </a:cubicBezTo>
                  <a:cubicBezTo>
                    <a:pt x="643" y="2024"/>
                    <a:pt x="645" y="2033"/>
                    <a:pt x="647" y="2040"/>
                  </a:cubicBezTo>
                  <a:cubicBezTo>
                    <a:pt x="664" y="2037"/>
                    <a:pt x="681" y="2035"/>
                    <a:pt x="683" y="2039"/>
                  </a:cubicBezTo>
                  <a:cubicBezTo>
                    <a:pt x="686" y="2045"/>
                    <a:pt x="646" y="2062"/>
                    <a:pt x="639" y="2065"/>
                  </a:cubicBezTo>
                  <a:cubicBezTo>
                    <a:pt x="632" y="2067"/>
                    <a:pt x="653" y="2078"/>
                    <a:pt x="653" y="2084"/>
                  </a:cubicBezTo>
                  <a:cubicBezTo>
                    <a:pt x="652" y="2091"/>
                    <a:pt x="630" y="2092"/>
                    <a:pt x="632" y="2105"/>
                  </a:cubicBezTo>
                  <a:cubicBezTo>
                    <a:pt x="634" y="2117"/>
                    <a:pt x="625" y="2120"/>
                    <a:pt x="613" y="2120"/>
                  </a:cubicBezTo>
                  <a:cubicBezTo>
                    <a:pt x="601" y="2120"/>
                    <a:pt x="597" y="2127"/>
                    <a:pt x="603" y="2128"/>
                  </a:cubicBezTo>
                  <a:cubicBezTo>
                    <a:pt x="609" y="2129"/>
                    <a:pt x="608" y="2145"/>
                    <a:pt x="631" y="2150"/>
                  </a:cubicBezTo>
                  <a:cubicBezTo>
                    <a:pt x="653" y="2156"/>
                    <a:pt x="677" y="2177"/>
                    <a:pt x="696" y="2198"/>
                  </a:cubicBezTo>
                  <a:cubicBezTo>
                    <a:pt x="699" y="2201"/>
                    <a:pt x="702" y="2203"/>
                    <a:pt x="705" y="2205"/>
                  </a:cubicBezTo>
                  <a:cubicBezTo>
                    <a:pt x="711" y="2202"/>
                    <a:pt x="716" y="2199"/>
                    <a:pt x="719" y="2199"/>
                  </a:cubicBezTo>
                  <a:cubicBezTo>
                    <a:pt x="730" y="2197"/>
                    <a:pt x="750" y="2203"/>
                    <a:pt x="761" y="2211"/>
                  </a:cubicBezTo>
                  <a:cubicBezTo>
                    <a:pt x="772" y="2219"/>
                    <a:pt x="811" y="2210"/>
                    <a:pt x="815" y="2216"/>
                  </a:cubicBezTo>
                  <a:cubicBezTo>
                    <a:pt x="820" y="2222"/>
                    <a:pt x="829" y="2230"/>
                    <a:pt x="837" y="2230"/>
                  </a:cubicBezTo>
                  <a:cubicBezTo>
                    <a:pt x="845" y="2230"/>
                    <a:pt x="853" y="2246"/>
                    <a:pt x="859" y="2241"/>
                  </a:cubicBezTo>
                  <a:cubicBezTo>
                    <a:pt x="865" y="2236"/>
                    <a:pt x="889" y="2236"/>
                    <a:pt x="895" y="2236"/>
                  </a:cubicBezTo>
                  <a:cubicBezTo>
                    <a:pt x="901" y="2236"/>
                    <a:pt x="901" y="2241"/>
                    <a:pt x="907" y="2241"/>
                  </a:cubicBezTo>
                  <a:cubicBezTo>
                    <a:pt x="914" y="2241"/>
                    <a:pt x="914" y="2264"/>
                    <a:pt x="918" y="2263"/>
                  </a:cubicBezTo>
                  <a:cubicBezTo>
                    <a:pt x="923" y="2261"/>
                    <a:pt x="940" y="2277"/>
                    <a:pt x="951" y="2278"/>
                  </a:cubicBezTo>
                  <a:cubicBezTo>
                    <a:pt x="962" y="2280"/>
                    <a:pt x="973" y="2299"/>
                    <a:pt x="978" y="2297"/>
                  </a:cubicBezTo>
                  <a:cubicBezTo>
                    <a:pt x="982" y="2296"/>
                    <a:pt x="990" y="2305"/>
                    <a:pt x="993" y="2297"/>
                  </a:cubicBezTo>
                  <a:cubicBezTo>
                    <a:pt x="996" y="2290"/>
                    <a:pt x="1012" y="2293"/>
                    <a:pt x="1016" y="2280"/>
                  </a:cubicBezTo>
                  <a:cubicBezTo>
                    <a:pt x="996" y="2256"/>
                    <a:pt x="975" y="2229"/>
                    <a:pt x="976" y="2219"/>
                  </a:cubicBezTo>
                  <a:cubicBezTo>
                    <a:pt x="977" y="2201"/>
                    <a:pt x="984" y="2190"/>
                    <a:pt x="962" y="2171"/>
                  </a:cubicBezTo>
                  <a:cubicBezTo>
                    <a:pt x="940" y="2153"/>
                    <a:pt x="964" y="2140"/>
                    <a:pt x="980" y="2120"/>
                  </a:cubicBezTo>
                  <a:cubicBezTo>
                    <a:pt x="994" y="2103"/>
                    <a:pt x="1023" y="2095"/>
                    <a:pt x="1042" y="2082"/>
                  </a:cubicBezTo>
                  <a:cubicBezTo>
                    <a:pt x="1038" y="2080"/>
                    <a:pt x="1034" y="2077"/>
                    <a:pt x="1031" y="2076"/>
                  </a:cubicBezTo>
                  <a:cubicBezTo>
                    <a:pt x="1017" y="2069"/>
                    <a:pt x="1012" y="2063"/>
                    <a:pt x="1023" y="2060"/>
                  </a:cubicBezTo>
                  <a:cubicBezTo>
                    <a:pt x="1034" y="2057"/>
                    <a:pt x="1029" y="2051"/>
                    <a:pt x="1018" y="2038"/>
                  </a:cubicBezTo>
                  <a:cubicBezTo>
                    <a:pt x="1007" y="2026"/>
                    <a:pt x="1003" y="2013"/>
                    <a:pt x="996" y="2013"/>
                  </a:cubicBezTo>
                  <a:cubicBezTo>
                    <a:pt x="990" y="2013"/>
                    <a:pt x="981" y="2012"/>
                    <a:pt x="971" y="2015"/>
                  </a:cubicBezTo>
                  <a:cubicBezTo>
                    <a:pt x="962" y="2018"/>
                    <a:pt x="964" y="2007"/>
                    <a:pt x="965" y="1996"/>
                  </a:cubicBezTo>
                  <a:cubicBezTo>
                    <a:pt x="967" y="1985"/>
                    <a:pt x="948" y="1987"/>
                    <a:pt x="945" y="1982"/>
                  </a:cubicBezTo>
                  <a:cubicBezTo>
                    <a:pt x="942" y="1977"/>
                    <a:pt x="950" y="1962"/>
                    <a:pt x="953" y="1960"/>
                  </a:cubicBezTo>
                  <a:cubicBezTo>
                    <a:pt x="956" y="1959"/>
                    <a:pt x="965" y="1954"/>
                    <a:pt x="965" y="1949"/>
                  </a:cubicBezTo>
                  <a:cubicBezTo>
                    <a:pt x="965" y="1945"/>
                    <a:pt x="948" y="1943"/>
                    <a:pt x="954" y="1932"/>
                  </a:cubicBezTo>
                  <a:cubicBezTo>
                    <a:pt x="960" y="1921"/>
                    <a:pt x="973" y="1921"/>
                    <a:pt x="973" y="1910"/>
                  </a:cubicBezTo>
                  <a:cubicBezTo>
                    <a:pt x="973" y="1899"/>
                    <a:pt x="982" y="1890"/>
                    <a:pt x="993" y="1898"/>
                  </a:cubicBezTo>
                  <a:cubicBezTo>
                    <a:pt x="1004" y="1906"/>
                    <a:pt x="1009" y="1926"/>
                    <a:pt x="1021" y="1921"/>
                  </a:cubicBezTo>
                  <a:cubicBezTo>
                    <a:pt x="1034" y="1916"/>
                    <a:pt x="1026" y="1906"/>
                    <a:pt x="1024" y="1899"/>
                  </a:cubicBezTo>
                  <a:cubicBezTo>
                    <a:pt x="1023" y="1893"/>
                    <a:pt x="1020" y="1884"/>
                    <a:pt x="1034" y="1881"/>
                  </a:cubicBezTo>
                  <a:cubicBezTo>
                    <a:pt x="1048" y="1877"/>
                    <a:pt x="1042" y="1863"/>
                    <a:pt x="1052" y="1863"/>
                  </a:cubicBezTo>
                  <a:cubicBezTo>
                    <a:pt x="1063" y="1863"/>
                    <a:pt x="1084" y="1849"/>
                    <a:pt x="1090" y="1846"/>
                  </a:cubicBezTo>
                  <a:cubicBezTo>
                    <a:pt x="1096" y="1843"/>
                    <a:pt x="1110" y="1835"/>
                    <a:pt x="1116" y="1838"/>
                  </a:cubicBezTo>
                  <a:cubicBezTo>
                    <a:pt x="1123" y="1842"/>
                    <a:pt x="1130" y="1849"/>
                    <a:pt x="1135" y="1838"/>
                  </a:cubicBezTo>
                  <a:cubicBezTo>
                    <a:pt x="1140" y="1828"/>
                    <a:pt x="1159" y="1832"/>
                    <a:pt x="1160" y="1838"/>
                  </a:cubicBezTo>
                  <a:cubicBezTo>
                    <a:pt x="1162" y="1845"/>
                    <a:pt x="1191" y="1845"/>
                    <a:pt x="1201" y="1851"/>
                  </a:cubicBezTo>
                  <a:cubicBezTo>
                    <a:pt x="1210" y="1857"/>
                    <a:pt x="1230" y="1870"/>
                    <a:pt x="1230" y="1876"/>
                  </a:cubicBezTo>
                  <a:cubicBezTo>
                    <a:pt x="1230" y="1882"/>
                    <a:pt x="1240" y="1891"/>
                    <a:pt x="1240" y="1881"/>
                  </a:cubicBezTo>
                  <a:cubicBezTo>
                    <a:pt x="1240" y="1870"/>
                    <a:pt x="1247" y="1873"/>
                    <a:pt x="1260" y="1881"/>
                  </a:cubicBezTo>
                  <a:cubicBezTo>
                    <a:pt x="1272" y="1888"/>
                    <a:pt x="1290" y="1885"/>
                    <a:pt x="1293" y="1877"/>
                  </a:cubicBezTo>
                  <a:cubicBezTo>
                    <a:pt x="1296" y="1870"/>
                    <a:pt x="1319" y="1860"/>
                    <a:pt x="1327" y="1867"/>
                  </a:cubicBezTo>
                  <a:cubicBezTo>
                    <a:pt x="1335" y="1873"/>
                    <a:pt x="1338" y="1877"/>
                    <a:pt x="1347" y="1868"/>
                  </a:cubicBezTo>
                  <a:cubicBezTo>
                    <a:pt x="1357" y="1859"/>
                    <a:pt x="1379" y="1860"/>
                    <a:pt x="1382" y="1870"/>
                  </a:cubicBezTo>
                  <a:cubicBezTo>
                    <a:pt x="1385" y="1879"/>
                    <a:pt x="1396" y="1881"/>
                    <a:pt x="1405" y="1881"/>
                  </a:cubicBezTo>
                  <a:cubicBezTo>
                    <a:pt x="1414" y="1881"/>
                    <a:pt x="1416" y="1895"/>
                    <a:pt x="1422" y="1891"/>
                  </a:cubicBezTo>
                  <a:cubicBezTo>
                    <a:pt x="1428" y="1888"/>
                    <a:pt x="1427" y="1873"/>
                    <a:pt x="1435" y="1874"/>
                  </a:cubicBezTo>
                  <a:cubicBezTo>
                    <a:pt x="1442" y="1876"/>
                    <a:pt x="1449" y="1885"/>
                    <a:pt x="1461" y="1885"/>
                  </a:cubicBezTo>
                  <a:cubicBezTo>
                    <a:pt x="1474" y="1885"/>
                    <a:pt x="1483" y="1882"/>
                    <a:pt x="1483" y="1873"/>
                  </a:cubicBezTo>
                  <a:cubicBezTo>
                    <a:pt x="1483" y="1863"/>
                    <a:pt x="1481" y="1848"/>
                    <a:pt x="1474" y="1848"/>
                  </a:cubicBezTo>
                  <a:cubicBezTo>
                    <a:pt x="1466" y="1848"/>
                    <a:pt x="1458" y="1840"/>
                    <a:pt x="1449" y="1840"/>
                  </a:cubicBezTo>
                  <a:cubicBezTo>
                    <a:pt x="1439" y="1840"/>
                    <a:pt x="1430" y="1824"/>
                    <a:pt x="1439" y="1821"/>
                  </a:cubicBezTo>
                  <a:cubicBezTo>
                    <a:pt x="1449" y="1818"/>
                    <a:pt x="1464" y="1810"/>
                    <a:pt x="1461" y="1803"/>
                  </a:cubicBezTo>
                  <a:cubicBezTo>
                    <a:pt x="1458" y="1795"/>
                    <a:pt x="1455" y="1779"/>
                    <a:pt x="1467" y="1778"/>
                  </a:cubicBezTo>
                  <a:cubicBezTo>
                    <a:pt x="1480" y="1776"/>
                    <a:pt x="1506" y="1776"/>
                    <a:pt x="1505" y="1771"/>
                  </a:cubicBezTo>
                  <a:cubicBezTo>
                    <a:pt x="1503" y="1767"/>
                    <a:pt x="1478" y="1764"/>
                    <a:pt x="1474" y="1756"/>
                  </a:cubicBezTo>
                  <a:cubicBezTo>
                    <a:pt x="1469" y="1748"/>
                    <a:pt x="1467" y="1729"/>
                    <a:pt x="1472" y="1726"/>
                  </a:cubicBezTo>
                  <a:cubicBezTo>
                    <a:pt x="1477" y="1723"/>
                    <a:pt x="1492" y="1728"/>
                    <a:pt x="1502" y="1725"/>
                  </a:cubicBezTo>
                  <a:cubicBezTo>
                    <a:pt x="1511" y="1721"/>
                    <a:pt x="1531" y="1729"/>
                    <a:pt x="1544" y="1720"/>
                  </a:cubicBezTo>
                  <a:cubicBezTo>
                    <a:pt x="1556" y="1711"/>
                    <a:pt x="1583" y="1709"/>
                    <a:pt x="1597" y="1709"/>
                  </a:cubicBezTo>
                  <a:cubicBezTo>
                    <a:pt x="1611" y="1709"/>
                    <a:pt x="1622" y="1700"/>
                    <a:pt x="1633" y="1698"/>
                  </a:cubicBezTo>
                  <a:cubicBezTo>
                    <a:pt x="1644" y="1696"/>
                    <a:pt x="1675" y="1692"/>
                    <a:pt x="1683" y="1689"/>
                  </a:cubicBezTo>
                  <a:cubicBezTo>
                    <a:pt x="1691" y="1686"/>
                    <a:pt x="1733" y="1679"/>
                    <a:pt x="1734" y="1672"/>
                  </a:cubicBezTo>
                  <a:cubicBezTo>
                    <a:pt x="1736" y="1664"/>
                    <a:pt x="1769" y="1657"/>
                    <a:pt x="1778" y="1661"/>
                  </a:cubicBezTo>
                  <a:cubicBezTo>
                    <a:pt x="1786" y="1665"/>
                    <a:pt x="1797" y="1668"/>
                    <a:pt x="1805" y="1665"/>
                  </a:cubicBezTo>
                  <a:cubicBezTo>
                    <a:pt x="1813" y="1662"/>
                    <a:pt x="1829" y="1671"/>
                    <a:pt x="1828" y="1679"/>
                  </a:cubicBezTo>
                  <a:cubicBezTo>
                    <a:pt x="1826" y="1688"/>
                    <a:pt x="1835" y="1697"/>
                    <a:pt x="1834" y="1704"/>
                  </a:cubicBezTo>
                  <a:cubicBezTo>
                    <a:pt x="1833" y="1711"/>
                    <a:pt x="1825" y="1714"/>
                    <a:pt x="1830" y="1719"/>
                  </a:cubicBezTo>
                  <a:cubicBezTo>
                    <a:pt x="1835" y="1725"/>
                    <a:pt x="1856" y="1721"/>
                    <a:pt x="1862" y="1714"/>
                  </a:cubicBezTo>
                  <a:cubicBezTo>
                    <a:pt x="1868" y="1707"/>
                    <a:pt x="1875" y="1717"/>
                    <a:pt x="1875" y="1722"/>
                  </a:cubicBezTo>
                  <a:cubicBezTo>
                    <a:pt x="1875" y="1728"/>
                    <a:pt x="1886" y="1732"/>
                    <a:pt x="1886" y="1725"/>
                  </a:cubicBezTo>
                  <a:cubicBezTo>
                    <a:pt x="1886" y="1718"/>
                    <a:pt x="1898" y="1722"/>
                    <a:pt x="1902" y="1727"/>
                  </a:cubicBezTo>
                  <a:cubicBezTo>
                    <a:pt x="1906" y="1732"/>
                    <a:pt x="1921" y="1721"/>
                    <a:pt x="1921" y="1729"/>
                  </a:cubicBezTo>
                  <a:cubicBezTo>
                    <a:pt x="1921" y="1737"/>
                    <a:pt x="1899" y="1743"/>
                    <a:pt x="1908" y="1752"/>
                  </a:cubicBezTo>
                  <a:cubicBezTo>
                    <a:pt x="1917" y="1760"/>
                    <a:pt x="1923" y="1742"/>
                    <a:pt x="1935" y="1746"/>
                  </a:cubicBezTo>
                  <a:cubicBezTo>
                    <a:pt x="1946" y="1750"/>
                    <a:pt x="1962" y="1732"/>
                    <a:pt x="1973" y="1730"/>
                  </a:cubicBezTo>
                  <a:cubicBezTo>
                    <a:pt x="1984" y="1728"/>
                    <a:pt x="1996" y="1718"/>
                    <a:pt x="2005" y="1712"/>
                  </a:cubicBezTo>
                  <a:cubicBezTo>
                    <a:pt x="2014" y="1707"/>
                    <a:pt x="2035" y="1708"/>
                    <a:pt x="2028" y="1714"/>
                  </a:cubicBezTo>
                  <a:cubicBezTo>
                    <a:pt x="2022" y="1721"/>
                    <a:pt x="2015" y="1732"/>
                    <a:pt x="2038" y="1741"/>
                  </a:cubicBezTo>
                  <a:cubicBezTo>
                    <a:pt x="2062" y="1750"/>
                    <a:pt x="2088" y="1795"/>
                    <a:pt x="2103" y="1817"/>
                  </a:cubicBezTo>
                  <a:cubicBezTo>
                    <a:pt x="2118" y="1840"/>
                    <a:pt x="2132" y="1881"/>
                    <a:pt x="2140" y="1881"/>
                  </a:cubicBezTo>
                  <a:cubicBezTo>
                    <a:pt x="2148" y="1881"/>
                    <a:pt x="2150" y="1860"/>
                    <a:pt x="2160" y="1858"/>
                  </a:cubicBezTo>
                  <a:cubicBezTo>
                    <a:pt x="2170" y="1856"/>
                    <a:pt x="2176" y="1875"/>
                    <a:pt x="2187" y="1877"/>
                  </a:cubicBezTo>
                  <a:cubicBezTo>
                    <a:pt x="2198" y="1880"/>
                    <a:pt x="2213" y="1886"/>
                    <a:pt x="2222" y="1883"/>
                  </a:cubicBezTo>
                  <a:cubicBezTo>
                    <a:pt x="2230" y="1880"/>
                    <a:pt x="2250" y="1869"/>
                    <a:pt x="2257" y="1873"/>
                  </a:cubicBezTo>
                  <a:cubicBezTo>
                    <a:pt x="2264" y="1877"/>
                    <a:pt x="2273" y="1877"/>
                    <a:pt x="2279" y="1891"/>
                  </a:cubicBezTo>
                  <a:cubicBezTo>
                    <a:pt x="2286" y="1906"/>
                    <a:pt x="2295" y="1909"/>
                    <a:pt x="2301" y="1909"/>
                  </a:cubicBezTo>
                  <a:cubicBezTo>
                    <a:pt x="2308" y="1909"/>
                    <a:pt x="2309" y="1916"/>
                    <a:pt x="2309" y="1923"/>
                  </a:cubicBezTo>
                  <a:cubicBezTo>
                    <a:pt x="2309" y="1929"/>
                    <a:pt x="2320" y="1937"/>
                    <a:pt x="2327" y="1937"/>
                  </a:cubicBezTo>
                  <a:cubicBezTo>
                    <a:pt x="2333" y="1937"/>
                    <a:pt x="2349" y="1935"/>
                    <a:pt x="2355" y="1932"/>
                  </a:cubicBezTo>
                  <a:cubicBezTo>
                    <a:pt x="2360" y="1929"/>
                    <a:pt x="2366" y="1926"/>
                    <a:pt x="2367" y="1933"/>
                  </a:cubicBezTo>
                  <a:cubicBezTo>
                    <a:pt x="2368" y="1940"/>
                    <a:pt x="2377" y="1952"/>
                    <a:pt x="2384" y="1952"/>
                  </a:cubicBezTo>
                  <a:cubicBezTo>
                    <a:pt x="2390" y="1952"/>
                    <a:pt x="2402" y="1957"/>
                    <a:pt x="2403" y="1952"/>
                  </a:cubicBezTo>
                  <a:cubicBezTo>
                    <a:pt x="2405" y="1947"/>
                    <a:pt x="2421" y="1944"/>
                    <a:pt x="2427" y="1942"/>
                  </a:cubicBezTo>
                  <a:cubicBezTo>
                    <a:pt x="2434" y="1941"/>
                    <a:pt x="2455" y="1937"/>
                    <a:pt x="2460" y="1928"/>
                  </a:cubicBezTo>
                  <a:cubicBezTo>
                    <a:pt x="2464" y="1919"/>
                    <a:pt x="2481" y="1919"/>
                    <a:pt x="2487" y="1912"/>
                  </a:cubicBezTo>
                  <a:cubicBezTo>
                    <a:pt x="2492" y="1906"/>
                    <a:pt x="2506" y="1903"/>
                    <a:pt x="2510" y="1897"/>
                  </a:cubicBezTo>
                  <a:cubicBezTo>
                    <a:pt x="2513" y="1890"/>
                    <a:pt x="2531" y="1892"/>
                    <a:pt x="2533" y="1886"/>
                  </a:cubicBezTo>
                  <a:cubicBezTo>
                    <a:pt x="2536" y="1881"/>
                    <a:pt x="2551" y="1880"/>
                    <a:pt x="2558" y="1882"/>
                  </a:cubicBezTo>
                  <a:cubicBezTo>
                    <a:pt x="2566" y="1884"/>
                    <a:pt x="2602" y="1891"/>
                    <a:pt x="2607" y="1890"/>
                  </a:cubicBezTo>
                  <a:cubicBezTo>
                    <a:pt x="2613" y="1889"/>
                    <a:pt x="2614" y="1909"/>
                    <a:pt x="2619" y="1910"/>
                  </a:cubicBezTo>
                  <a:cubicBezTo>
                    <a:pt x="2624" y="1911"/>
                    <a:pt x="2643" y="1926"/>
                    <a:pt x="2648" y="1922"/>
                  </a:cubicBezTo>
                  <a:cubicBezTo>
                    <a:pt x="2653" y="1917"/>
                    <a:pt x="2666" y="1913"/>
                    <a:pt x="2676" y="1920"/>
                  </a:cubicBezTo>
                  <a:cubicBezTo>
                    <a:pt x="2686" y="1926"/>
                    <a:pt x="2697" y="1934"/>
                    <a:pt x="2701" y="1927"/>
                  </a:cubicBezTo>
                  <a:cubicBezTo>
                    <a:pt x="2705" y="1920"/>
                    <a:pt x="2727" y="1916"/>
                    <a:pt x="2730" y="1912"/>
                  </a:cubicBezTo>
                  <a:cubicBezTo>
                    <a:pt x="2733" y="1908"/>
                    <a:pt x="2736" y="1896"/>
                    <a:pt x="2731" y="1891"/>
                  </a:cubicBezTo>
                  <a:cubicBezTo>
                    <a:pt x="2726" y="1887"/>
                    <a:pt x="2721" y="1871"/>
                    <a:pt x="2719" y="1862"/>
                  </a:cubicBezTo>
                  <a:cubicBezTo>
                    <a:pt x="2717" y="1854"/>
                    <a:pt x="2731" y="1852"/>
                    <a:pt x="2733" y="1845"/>
                  </a:cubicBezTo>
                  <a:cubicBezTo>
                    <a:pt x="2735" y="1837"/>
                    <a:pt x="2748" y="1836"/>
                    <a:pt x="2752" y="1832"/>
                  </a:cubicBezTo>
                  <a:cubicBezTo>
                    <a:pt x="2756" y="1828"/>
                    <a:pt x="2757" y="1819"/>
                    <a:pt x="2764" y="1821"/>
                  </a:cubicBezTo>
                  <a:cubicBezTo>
                    <a:pt x="2772" y="1823"/>
                    <a:pt x="2787" y="1828"/>
                    <a:pt x="2790" y="1831"/>
                  </a:cubicBezTo>
                  <a:cubicBezTo>
                    <a:pt x="2793" y="1834"/>
                    <a:pt x="2805" y="1836"/>
                    <a:pt x="2812" y="1836"/>
                  </a:cubicBezTo>
                  <a:cubicBezTo>
                    <a:pt x="2819" y="1836"/>
                    <a:pt x="2831" y="1843"/>
                    <a:pt x="2838" y="1847"/>
                  </a:cubicBezTo>
                  <a:cubicBezTo>
                    <a:pt x="2845" y="1851"/>
                    <a:pt x="2868" y="1851"/>
                    <a:pt x="2873" y="1857"/>
                  </a:cubicBezTo>
                  <a:cubicBezTo>
                    <a:pt x="2877" y="1863"/>
                    <a:pt x="2871" y="1881"/>
                    <a:pt x="2877" y="1887"/>
                  </a:cubicBezTo>
                  <a:cubicBezTo>
                    <a:pt x="2882" y="1894"/>
                    <a:pt x="2894" y="1907"/>
                    <a:pt x="2899" y="1904"/>
                  </a:cubicBezTo>
                  <a:cubicBezTo>
                    <a:pt x="2903" y="1901"/>
                    <a:pt x="2922" y="1914"/>
                    <a:pt x="2930" y="1913"/>
                  </a:cubicBezTo>
                  <a:cubicBezTo>
                    <a:pt x="2937" y="1912"/>
                    <a:pt x="2948" y="1901"/>
                    <a:pt x="2955" y="1901"/>
                  </a:cubicBezTo>
                  <a:cubicBezTo>
                    <a:pt x="2961" y="1901"/>
                    <a:pt x="2981" y="1896"/>
                    <a:pt x="2987" y="1897"/>
                  </a:cubicBezTo>
                  <a:cubicBezTo>
                    <a:pt x="2993" y="1898"/>
                    <a:pt x="3016" y="1906"/>
                    <a:pt x="3019" y="1904"/>
                  </a:cubicBezTo>
                  <a:cubicBezTo>
                    <a:pt x="3022" y="1902"/>
                    <a:pt x="3043" y="1905"/>
                    <a:pt x="3046" y="1911"/>
                  </a:cubicBezTo>
                  <a:cubicBezTo>
                    <a:pt x="3049" y="1917"/>
                    <a:pt x="3075" y="1917"/>
                    <a:pt x="3075" y="1925"/>
                  </a:cubicBezTo>
                  <a:cubicBezTo>
                    <a:pt x="3075" y="1932"/>
                    <a:pt x="3090" y="1936"/>
                    <a:pt x="3094" y="1945"/>
                  </a:cubicBezTo>
                  <a:cubicBezTo>
                    <a:pt x="3098" y="1953"/>
                    <a:pt x="3133" y="1948"/>
                    <a:pt x="3139" y="1953"/>
                  </a:cubicBezTo>
                  <a:cubicBezTo>
                    <a:pt x="3145" y="1958"/>
                    <a:pt x="3185" y="1957"/>
                    <a:pt x="3186" y="1953"/>
                  </a:cubicBezTo>
                  <a:cubicBezTo>
                    <a:pt x="3187" y="1949"/>
                    <a:pt x="3224" y="1947"/>
                    <a:pt x="3231" y="1941"/>
                  </a:cubicBezTo>
                  <a:cubicBezTo>
                    <a:pt x="3239" y="1936"/>
                    <a:pt x="3258" y="1938"/>
                    <a:pt x="3259" y="1931"/>
                  </a:cubicBezTo>
                  <a:cubicBezTo>
                    <a:pt x="3260" y="1924"/>
                    <a:pt x="3279" y="1919"/>
                    <a:pt x="3287" y="1912"/>
                  </a:cubicBezTo>
                  <a:cubicBezTo>
                    <a:pt x="3296" y="1906"/>
                    <a:pt x="3329" y="1907"/>
                    <a:pt x="3331" y="1914"/>
                  </a:cubicBezTo>
                  <a:cubicBezTo>
                    <a:pt x="3333" y="1922"/>
                    <a:pt x="3353" y="1924"/>
                    <a:pt x="3361" y="1921"/>
                  </a:cubicBezTo>
                  <a:cubicBezTo>
                    <a:pt x="3370" y="1917"/>
                    <a:pt x="3392" y="1922"/>
                    <a:pt x="3395" y="1929"/>
                  </a:cubicBezTo>
                  <a:cubicBezTo>
                    <a:pt x="3398" y="1936"/>
                    <a:pt x="3423" y="1940"/>
                    <a:pt x="3429" y="1938"/>
                  </a:cubicBezTo>
                  <a:cubicBezTo>
                    <a:pt x="3435" y="1936"/>
                    <a:pt x="3455" y="1922"/>
                    <a:pt x="3462" y="1921"/>
                  </a:cubicBezTo>
                  <a:cubicBezTo>
                    <a:pt x="3470" y="1920"/>
                    <a:pt x="3480" y="1912"/>
                    <a:pt x="3478" y="1905"/>
                  </a:cubicBezTo>
                  <a:cubicBezTo>
                    <a:pt x="3476" y="1898"/>
                    <a:pt x="3492" y="1877"/>
                    <a:pt x="3494" y="1869"/>
                  </a:cubicBezTo>
                  <a:cubicBezTo>
                    <a:pt x="3497" y="1860"/>
                    <a:pt x="3511" y="1837"/>
                    <a:pt x="3516" y="1835"/>
                  </a:cubicBezTo>
                  <a:cubicBezTo>
                    <a:pt x="3522" y="1833"/>
                    <a:pt x="3533" y="1824"/>
                    <a:pt x="3532" y="1818"/>
                  </a:cubicBezTo>
                  <a:cubicBezTo>
                    <a:pt x="3531" y="1811"/>
                    <a:pt x="3528" y="1793"/>
                    <a:pt x="3522" y="1793"/>
                  </a:cubicBezTo>
                  <a:cubicBezTo>
                    <a:pt x="3515" y="1793"/>
                    <a:pt x="3504" y="1794"/>
                    <a:pt x="3518" y="1774"/>
                  </a:cubicBezTo>
                  <a:cubicBezTo>
                    <a:pt x="3533" y="1754"/>
                    <a:pt x="3559" y="1759"/>
                    <a:pt x="3563" y="1759"/>
                  </a:cubicBezTo>
                  <a:cubicBezTo>
                    <a:pt x="3567" y="1759"/>
                    <a:pt x="3601" y="1751"/>
                    <a:pt x="3615" y="1755"/>
                  </a:cubicBezTo>
                  <a:cubicBezTo>
                    <a:pt x="3630" y="1759"/>
                    <a:pt x="3639" y="1753"/>
                    <a:pt x="3655" y="1761"/>
                  </a:cubicBezTo>
                  <a:cubicBezTo>
                    <a:pt x="3670" y="1770"/>
                    <a:pt x="3692" y="1767"/>
                    <a:pt x="3697" y="1774"/>
                  </a:cubicBezTo>
                  <a:cubicBezTo>
                    <a:pt x="3702" y="1781"/>
                    <a:pt x="3723" y="1788"/>
                    <a:pt x="3720" y="1800"/>
                  </a:cubicBezTo>
                  <a:cubicBezTo>
                    <a:pt x="3717" y="1812"/>
                    <a:pt x="3732" y="1805"/>
                    <a:pt x="3737" y="1832"/>
                  </a:cubicBezTo>
                  <a:cubicBezTo>
                    <a:pt x="3742" y="1859"/>
                    <a:pt x="3754" y="1861"/>
                    <a:pt x="3758" y="1874"/>
                  </a:cubicBezTo>
                  <a:cubicBezTo>
                    <a:pt x="3761" y="1886"/>
                    <a:pt x="3777" y="1909"/>
                    <a:pt x="3775" y="1916"/>
                  </a:cubicBezTo>
                  <a:cubicBezTo>
                    <a:pt x="3773" y="1924"/>
                    <a:pt x="3771" y="1935"/>
                    <a:pt x="3789" y="1936"/>
                  </a:cubicBezTo>
                  <a:cubicBezTo>
                    <a:pt x="3806" y="1937"/>
                    <a:pt x="3819" y="1951"/>
                    <a:pt x="3823" y="1949"/>
                  </a:cubicBezTo>
                  <a:cubicBezTo>
                    <a:pt x="3827" y="1947"/>
                    <a:pt x="3848" y="1954"/>
                    <a:pt x="3858" y="1964"/>
                  </a:cubicBezTo>
                  <a:cubicBezTo>
                    <a:pt x="3869" y="1975"/>
                    <a:pt x="3884" y="1970"/>
                    <a:pt x="3883" y="1981"/>
                  </a:cubicBezTo>
                  <a:cubicBezTo>
                    <a:pt x="3882" y="1992"/>
                    <a:pt x="3892" y="2002"/>
                    <a:pt x="3891" y="2011"/>
                  </a:cubicBezTo>
                  <a:cubicBezTo>
                    <a:pt x="3890" y="2020"/>
                    <a:pt x="3911" y="2027"/>
                    <a:pt x="3925" y="2025"/>
                  </a:cubicBezTo>
                  <a:cubicBezTo>
                    <a:pt x="3940" y="2023"/>
                    <a:pt x="3950" y="2030"/>
                    <a:pt x="3956" y="2017"/>
                  </a:cubicBezTo>
                  <a:cubicBezTo>
                    <a:pt x="3962" y="2005"/>
                    <a:pt x="3983" y="2010"/>
                    <a:pt x="3991" y="2005"/>
                  </a:cubicBezTo>
                  <a:cubicBezTo>
                    <a:pt x="3998" y="2000"/>
                    <a:pt x="4020" y="1993"/>
                    <a:pt x="4019" y="2012"/>
                  </a:cubicBezTo>
                  <a:cubicBezTo>
                    <a:pt x="4018" y="2031"/>
                    <a:pt x="4030" y="2035"/>
                    <a:pt x="4020" y="2041"/>
                  </a:cubicBezTo>
                  <a:cubicBezTo>
                    <a:pt x="4009" y="2047"/>
                    <a:pt x="4004" y="2075"/>
                    <a:pt x="4001" y="2086"/>
                  </a:cubicBezTo>
                  <a:cubicBezTo>
                    <a:pt x="3998" y="2097"/>
                    <a:pt x="3982" y="2101"/>
                    <a:pt x="3980" y="2113"/>
                  </a:cubicBezTo>
                  <a:cubicBezTo>
                    <a:pt x="3978" y="2125"/>
                    <a:pt x="3963" y="2127"/>
                    <a:pt x="3963" y="2136"/>
                  </a:cubicBezTo>
                  <a:cubicBezTo>
                    <a:pt x="3963" y="2145"/>
                    <a:pt x="3943" y="2143"/>
                    <a:pt x="3932" y="2136"/>
                  </a:cubicBezTo>
                  <a:cubicBezTo>
                    <a:pt x="3922" y="2129"/>
                    <a:pt x="3912" y="2149"/>
                    <a:pt x="3903" y="2149"/>
                  </a:cubicBezTo>
                  <a:cubicBezTo>
                    <a:pt x="3895" y="2149"/>
                    <a:pt x="3896" y="2167"/>
                    <a:pt x="3898" y="2174"/>
                  </a:cubicBezTo>
                  <a:cubicBezTo>
                    <a:pt x="3900" y="2182"/>
                    <a:pt x="3895" y="2191"/>
                    <a:pt x="3900" y="2203"/>
                  </a:cubicBezTo>
                  <a:cubicBezTo>
                    <a:pt x="3903" y="2210"/>
                    <a:pt x="3901" y="2223"/>
                    <a:pt x="3903" y="2237"/>
                  </a:cubicBezTo>
                  <a:cubicBezTo>
                    <a:pt x="3915" y="2228"/>
                    <a:pt x="3927" y="2221"/>
                    <a:pt x="3932" y="2221"/>
                  </a:cubicBezTo>
                  <a:cubicBezTo>
                    <a:pt x="3945" y="2221"/>
                    <a:pt x="3958" y="2244"/>
                    <a:pt x="3972" y="2244"/>
                  </a:cubicBezTo>
                  <a:cubicBezTo>
                    <a:pt x="3987" y="2245"/>
                    <a:pt x="4053" y="2200"/>
                    <a:pt x="4053" y="2193"/>
                  </a:cubicBezTo>
                  <a:cubicBezTo>
                    <a:pt x="4054" y="2186"/>
                    <a:pt x="4092" y="2149"/>
                    <a:pt x="4111" y="2130"/>
                  </a:cubicBezTo>
                  <a:cubicBezTo>
                    <a:pt x="4129" y="2110"/>
                    <a:pt x="4153" y="2082"/>
                    <a:pt x="4162" y="2061"/>
                  </a:cubicBezTo>
                  <a:cubicBezTo>
                    <a:pt x="4168" y="2047"/>
                    <a:pt x="4193" y="2021"/>
                    <a:pt x="4200" y="2011"/>
                  </a:cubicBezTo>
                  <a:cubicBezTo>
                    <a:pt x="4206" y="2000"/>
                    <a:pt x="4210" y="1999"/>
                    <a:pt x="4221" y="1975"/>
                  </a:cubicBezTo>
                  <a:cubicBezTo>
                    <a:pt x="4233" y="1950"/>
                    <a:pt x="4233" y="1886"/>
                    <a:pt x="4237" y="1882"/>
                  </a:cubicBezTo>
                  <a:cubicBezTo>
                    <a:pt x="4240" y="1878"/>
                    <a:pt x="4238" y="1867"/>
                    <a:pt x="4243" y="1860"/>
                  </a:cubicBezTo>
                  <a:cubicBezTo>
                    <a:pt x="4248" y="1854"/>
                    <a:pt x="4246" y="1844"/>
                    <a:pt x="4256" y="1835"/>
                  </a:cubicBezTo>
                  <a:cubicBezTo>
                    <a:pt x="4267" y="1827"/>
                    <a:pt x="4265" y="1819"/>
                    <a:pt x="4262" y="1812"/>
                  </a:cubicBezTo>
                  <a:cubicBezTo>
                    <a:pt x="4259" y="1805"/>
                    <a:pt x="4263" y="1790"/>
                    <a:pt x="4260" y="1785"/>
                  </a:cubicBezTo>
                  <a:cubicBezTo>
                    <a:pt x="4257" y="1781"/>
                    <a:pt x="4258" y="1779"/>
                    <a:pt x="4264" y="1775"/>
                  </a:cubicBezTo>
                  <a:cubicBezTo>
                    <a:pt x="4270" y="1771"/>
                    <a:pt x="4260" y="1762"/>
                    <a:pt x="4251" y="1758"/>
                  </a:cubicBezTo>
                  <a:cubicBezTo>
                    <a:pt x="4242" y="1754"/>
                    <a:pt x="4231" y="1750"/>
                    <a:pt x="4230" y="1740"/>
                  </a:cubicBezTo>
                  <a:cubicBezTo>
                    <a:pt x="4229" y="1730"/>
                    <a:pt x="4214" y="1718"/>
                    <a:pt x="4202" y="1719"/>
                  </a:cubicBezTo>
                  <a:cubicBezTo>
                    <a:pt x="4191" y="1720"/>
                    <a:pt x="4169" y="1713"/>
                    <a:pt x="4172" y="1720"/>
                  </a:cubicBezTo>
                  <a:cubicBezTo>
                    <a:pt x="4175" y="1728"/>
                    <a:pt x="4171" y="1734"/>
                    <a:pt x="4165" y="1732"/>
                  </a:cubicBezTo>
                  <a:cubicBezTo>
                    <a:pt x="4160" y="1731"/>
                    <a:pt x="4157" y="1735"/>
                    <a:pt x="4150" y="1746"/>
                  </a:cubicBezTo>
                  <a:cubicBezTo>
                    <a:pt x="4143" y="1756"/>
                    <a:pt x="4120" y="1757"/>
                    <a:pt x="4130" y="1747"/>
                  </a:cubicBezTo>
                  <a:cubicBezTo>
                    <a:pt x="4141" y="1738"/>
                    <a:pt x="4127" y="1737"/>
                    <a:pt x="4129" y="1727"/>
                  </a:cubicBezTo>
                  <a:cubicBezTo>
                    <a:pt x="4131" y="1716"/>
                    <a:pt x="4140" y="1706"/>
                    <a:pt x="4128" y="1713"/>
                  </a:cubicBezTo>
                  <a:cubicBezTo>
                    <a:pt x="4116" y="1719"/>
                    <a:pt x="4116" y="1735"/>
                    <a:pt x="4106" y="1738"/>
                  </a:cubicBezTo>
                  <a:cubicBezTo>
                    <a:pt x="4096" y="1740"/>
                    <a:pt x="4099" y="1709"/>
                    <a:pt x="4102" y="1702"/>
                  </a:cubicBezTo>
                  <a:cubicBezTo>
                    <a:pt x="4104" y="1694"/>
                    <a:pt x="4084" y="1702"/>
                    <a:pt x="4062" y="1701"/>
                  </a:cubicBezTo>
                  <a:cubicBezTo>
                    <a:pt x="4040" y="1699"/>
                    <a:pt x="4046" y="1684"/>
                    <a:pt x="4063" y="1675"/>
                  </a:cubicBezTo>
                  <a:cubicBezTo>
                    <a:pt x="4081" y="1665"/>
                    <a:pt x="4078" y="1656"/>
                    <a:pt x="4087" y="1653"/>
                  </a:cubicBezTo>
                  <a:cubicBezTo>
                    <a:pt x="4096" y="1649"/>
                    <a:pt x="4118" y="1634"/>
                    <a:pt x="4132" y="1626"/>
                  </a:cubicBezTo>
                  <a:cubicBezTo>
                    <a:pt x="4146" y="1618"/>
                    <a:pt x="4148" y="1610"/>
                    <a:pt x="4151" y="1601"/>
                  </a:cubicBezTo>
                  <a:cubicBezTo>
                    <a:pt x="4154" y="1592"/>
                    <a:pt x="4179" y="1581"/>
                    <a:pt x="4202" y="1563"/>
                  </a:cubicBezTo>
                  <a:cubicBezTo>
                    <a:pt x="4224" y="1545"/>
                    <a:pt x="4235" y="1534"/>
                    <a:pt x="4240" y="1523"/>
                  </a:cubicBezTo>
                  <a:cubicBezTo>
                    <a:pt x="4245" y="1512"/>
                    <a:pt x="4279" y="1499"/>
                    <a:pt x="4279" y="1491"/>
                  </a:cubicBezTo>
                  <a:cubicBezTo>
                    <a:pt x="4280" y="1482"/>
                    <a:pt x="4319" y="1461"/>
                    <a:pt x="4345" y="1456"/>
                  </a:cubicBezTo>
                  <a:cubicBezTo>
                    <a:pt x="4372" y="1451"/>
                    <a:pt x="4414" y="1458"/>
                    <a:pt x="4422" y="1466"/>
                  </a:cubicBezTo>
                  <a:cubicBezTo>
                    <a:pt x="4429" y="1473"/>
                    <a:pt x="4435" y="1470"/>
                    <a:pt x="4440" y="1465"/>
                  </a:cubicBezTo>
                  <a:cubicBezTo>
                    <a:pt x="4445" y="1460"/>
                    <a:pt x="4455" y="1462"/>
                    <a:pt x="4473" y="1465"/>
                  </a:cubicBezTo>
                  <a:cubicBezTo>
                    <a:pt x="4490" y="1467"/>
                    <a:pt x="4494" y="1456"/>
                    <a:pt x="4506" y="1460"/>
                  </a:cubicBezTo>
                  <a:cubicBezTo>
                    <a:pt x="4518" y="1464"/>
                    <a:pt x="4528" y="1466"/>
                    <a:pt x="4536" y="1452"/>
                  </a:cubicBezTo>
                  <a:cubicBezTo>
                    <a:pt x="4543" y="1438"/>
                    <a:pt x="4577" y="1440"/>
                    <a:pt x="4585" y="1446"/>
                  </a:cubicBezTo>
                  <a:cubicBezTo>
                    <a:pt x="4593" y="1452"/>
                    <a:pt x="4599" y="1459"/>
                    <a:pt x="4611" y="1451"/>
                  </a:cubicBezTo>
                  <a:cubicBezTo>
                    <a:pt x="4624" y="1443"/>
                    <a:pt x="4624" y="1462"/>
                    <a:pt x="4636" y="1464"/>
                  </a:cubicBezTo>
                  <a:cubicBezTo>
                    <a:pt x="4648" y="1465"/>
                    <a:pt x="4640" y="1475"/>
                    <a:pt x="4630" y="1474"/>
                  </a:cubicBezTo>
                  <a:cubicBezTo>
                    <a:pt x="4619" y="1473"/>
                    <a:pt x="4606" y="1480"/>
                    <a:pt x="4618" y="1486"/>
                  </a:cubicBezTo>
                  <a:cubicBezTo>
                    <a:pt x="4630" y="1493"/>
                    <a:pt x="4644" y="1480"/>
                    <a:pt x="4654" y="1481"/>
                  </a:cubicBezTo>
                  <a:cubicBezTo>
                    <a:pt x="4663" y="1482"/>
                    <a:pt x="4677" y="1483"/>
                    <a:pt x="4690" y="1475"/>
                  </a:cubicBezTo>
                  <a:cubicBezTo>
                    <a:pt x="4704" y="1467"/>
                    <a:pt x="4707" y="1482"/>
                    <a:pt x="4715" y="1474"/>
                  </a:cubicBezTo>
                  <a:cubicBezTo>
                    <a:pt x="4724" y="1467"/>
                    <a:pt x="4743" y="1465"/>
                    <a:pt x="4752" y="1466"/>
                  </a:cubicBezTo>
                  <a:cubicBezTo>
                    <a:pt x="4761" y="1466"/>
                    <a:pt x="4753" y="1455"/>
                    <a:pt x="4738" y="1455"/>
                  </a:cubicBezTo>
                  <a:cubicBezTo>
                    <a:pt x="4722" y="1455"/>
                    <a:pt x="4723" y="1446"/>
                    <a:pt x="4735" y="1425"/>
                  </a:cubicBezTo>
                  <a:cubicBezTo>
                    <a:pt x="4748" y="1404"/>
                    <a:pt x="4772" y="1392"/>
                    <a:pt x="4787" y="1379"/>
                  </a:cubicBezTo>
                  <a:cubicBezTo>
                    <a:pt x="4802" y="1366"/>
                    <a:pt x="4813" y="1373"/>
                    <a:pt x="4813" y="1364"/>
                  </a:cubicBezTo>
                  <a:cubicBezTo>
                    <a:pt x="4813" y="1356"/>
                    <a:pt x="4820" y="1332"/>
                    <a:pt x="4831" y="1332"/>
                  </a:cubicBezTo>
                  <a:cubicBezTo>
                    <a:pt x="4843" y="1331"/>
                    <a:pt x="4871" y="1337"/>
                    <a:pt x="4889" y="1327"/>
                  </a:cubicBezTo>
                  <a:cubicBezTo>
                    <a:pt x="4907" y="1317"/>
                    <a:pt x="4905" y="1334"/>
                    <a:pt x="4913" y="1337"/>
                  </a:cubicBezTo>
                  <a:cubicBezTo>
                    <a:pt x="4920" y="1339"/>
                    <a:pt x="4930" y="1322"/>
                    <a:pt x="4938" y="1327"/>
                  </a:cubicBezTo>
                  <a:cubicBezTo>
                    <a:pt x="4946" y="1332"/>
                    <a:pt x="4926" y="1344"/>
                    <a:pt x="4921" y="1360"/>
                  </a:cubicBezTo>
                  <a:cubicBezTo>
                    <a:pt x="4916" y="1375"/>
                    <a:pt x="4932" y="1369"/>
                    <a:pt x="4941" y="1373"/>
                  </a:cubicBezTo>
                  <a:cubicBezTo>
                    <a:pt x="4949" y="1377"/>
                    <a:pt x="4929" y="1383"/>
                    <a:pt x="4931" y="1388"/>
                  </a:cubicBezTo>
                  <a:cubicBezTo>
                    <a:pt x="4933" y="1392"/>
                    <a:pt x="4951" y="1392"/>
                    <a:pt x="4974" y="1369"/>
                  </a:cubicBezTo>
                  <a:cubicBezTo>
                    <a:pt x="4997" y="1346"/>
                    <a:pt x="5018" y="1340"/>
                    <a:pt x="5032" y="1341"/>
                  </a:cubicBezTo>
                  <a:cubicBezTo>
                    <a:pt x="5047" y="1343"/>
                    <a:pt x="5038" y="1328"/>
                    <a:pt x="5039" y="1307"/>
                  </a:cubicBezTo>
                  <a:cubicBezTo>
                    <a:pt x="5040" y="1286"/>
                    <a:pt x="5085" y="1279"/>
                    <a:pt x="5100" y="1286"/>
                  </a:cubicBezTo>
                  <a:cubicBezTo>
                    <a:pt x="5114" y="1292"/>
                    <a:pt x="5113" y="1298"/>
                    <a:pt x="5099" y="1294"/>
                  </a:cubicBezTo>
                  <a:cubicBezTo>
                    <a:pt x="5085" y="1290"/>
                    <a:pt x="5072" y="1303"/>
                    <a:pt x="5073" y="1321"/>
                  </a:cubicBezTo>
                  <a:cubicBezTo>
                    <a:pt x="5073" y="1338"/>
                    <a:pt x="5060" y="1344"/>
                    <a:pt x="5067" y="1351"/>
                  </a:cubicBezTo>
                  <a:cubicBezTo>
                    <a:pt x="5074" y="1357"/>
                    <a:pt x="5057" y="1359"/>
                    <a:pt x="5057" y="1366"/>
                  </a:cubicBezTo>
                  <a:cubicBezTo>
                    <a:pt x="5056" y="1374"/>
                    <a:pt x="5057" y="1379"/>
                    <a:pt x="5046" y="1382"/>
                  </a:cubicBezTo>
                  <a:cubicBezTo>
                    <a:pt x="5036" y="1386"/>
                    <a:pt x="5001" y="1389"/>
                    <a:pt x="5000" y="1403"/>
                  </a:cubicBezTo>
                  <a:cubicBezTo>
                    <a:pt x="4999" y="1416"/>
                    <a:pt x="4980" y="1418"/>
                    <a:pt x="4971" y="1434"/>
                  </a:cubicBezTo>
                  <a:cubicBezTo>
                    <a:pt x="4962" y="1451"/>
                    <a:pt x="4929" y="1461"/>
                    <a:pt x="4906" y="1494"/>
                  </a:cubicBezTo>
                  <a:cubicBezTo>
                    <a:pt x="4884" y="1527"/>
                    <a:pt x="4849" y="1527"/>
                    <a:pt x="4849" y="1534"/>
                  </a:cubicBezTo>
                  <a:cubicBezTo>
                    <a:pt x="4849" y="1540"/>
                    <a:pt x="4824" y="1539"/>
                    <a:pt x="4816" y="1540"/>
                  </a:cubicBezTo>
                  <a:cubicBezTo>
                    <a:pt x="4808" y="1542"/>
                    <a:pt x="4824" y="1562"/>
                    <a:pt x="4804" y="1583"/>
                  </a:cubicBezTo>
                  <a:cubicBezTo>
                    <a:pt x="4784" y="1604"/>
                    <a:pt x="4771" y="1634"/>
                    <a:pt x="4772" y="1664"/>
                  </a:cubicBezTo>
                  <a:cubicBezTo>
                    <a:pt x="4772" y="1693"/>
                    <a:pt x="4782" y="1779"/>
                    <a:pt x="4791" y="1794"/>
                  </a:cubicBezTo>
                  <a:cubicBezTo>
                    <a:pt x="4800" y="1809"/>
                    <a:pt x="4795" y="1846"/>
                    <a:pt x="4802" y="1854"/>
                  </a:cubicBezTo>
                  <a:cubicBezTo>
                    <a:pt x="4809" y="1861"/>
                    <a:pt x="4806" y="1874"/>
                    <a:pt x="4811" y="1879"/>
                  </a:cubicBezTo>
                  <a:cubicBezTo>
                    <a:pt x="4816" y="1884"/>
                    <a:pt x="4835" y="1858"/>
                    <a:pt x="4848" y="1847"/>
                  </a:cubicBezTo>
                  <a:cubicBezTo>
                    <a:pt x="4861" y="1836"/>
                    <a:pt x="4857" y="1833"/>
                    <a:pt x="4866" y="1827"/>
                  </a:cubicBezTo>
                  <a:cubicBezTo>
                    <a:pt x="4875" y="1821"/>
                    <a:pt x="4871" y="1797"/>
                    <a:pt x="4874" y="1791"/>
                  </a:cubicBezTo>
                  <a:cubicBezTo>
                    <a:pt x="4876" y="1785"/>
                    <a:pt x="4892" y="1782"/>
                    <a:pt x="4897" y="1775"/>
                  </a:cubicBezTo>
                  <a:cubicBezTo>
                    <a:pt x="4903" y="1768"/>
                    <a:pt x="4916" y="1772"/>
                    <a:pt x="4923" y="1770"/>
                  </a:cubicBezTo>
                  <a:cubicBezTo>
                    <a:pt x="4931" y="1767"/>
                    <a:pt x="4923" y="1750"/>
                    <a:pt x="4920" y="1740"/>
                  </a:cubicBezTo>
                  <a:cubicBezTo>
                    <a:pt x="4918" y="1730"/>
                    <a:pt x="4942" y="1717"/>
                    <a:pt x="4954" y="1708"/>
                  </a:cubicBezTo>
                  <a:cubicBezTo>
                    <a:pt x="4967" y="1699"/>
                    <a:pt x="4982" y="1714"/>
                    <a:pt x="4996" y="1701"/>
                  </a:cubicBezTo>
                  <a:cubicBezTo>
                    <a:pt x="5010" y="1688"/>
                    <a:pt x="4995" y="1673"/>
                    <a:pt x="4990" y="1666"/>
                  </a:cubicBezTo>
                  <a:cubicBezTo>
                    <a:pt x="4985" y="1659"/>
                    <a:pt x="5004" y="1626"/>
                    <a:pt x="5015" y="1623"/>
                  </a:cubicBezTo>
                  <a:cubicBezTo>
                    <a:pt x="5026" y="1620"/>
                    <a:pt x="5032" y="1631"/>
                    <a:pt x="5042" y="1622"/>
                  </a:cubicBezTo>
                  <a:cubicBezTo>
                    <a:pt x="5052" y="1612"/>
                    <a:pt x="5033" y="1597"/>
                    <a:pt x="5025" y="1598"/>
                  </a:cubicBezTo>
                  <a:cubicBezTo>
                    <a:pt x="5018" y="1599"/>
                    <a:pt x="5016" y="1572"/>
                    <a:pt x="5033" y="1559"/>
                  </a:cubicBezTo>
                  <a:cubicBezTo>
                    <a:pt x="5050" y="1546"/>
                    <a:pt x="5043" y="1543"/>
                    <a:pt x="5032" y="1540"/>
                  </a:cubicBezTo>
                  <a:cubicBezTo>
                    <a:pt x="5020" y="1537"/>
                    <a:pt x="5018" y="1541"/>
                    <a:pt x="5009" y="1542"/>
                  </a:cubicBezTo>
                  <a:cubicBezTo>
                    <a:pt x="5000" y="1542"/>
                    <a:pt x="4992" y="1523"/>
                    <a:pt x="5005" y="1505"/>
                  </a:cubicBezTo>
                  <a:cubicBezTo>
                    <a:pt x="5019" y="1487"/>
                    <a:pt x="5032" y="1489"/>
                    <a:pt x="5035" y="1474"/>
                  </a:cubicBezTo>
                  <a:cubicBezTo>
                    <a:pt x="5038" y="1459"/>
                    <a:pt x="5057" y="1438"/>
                    <a:pt x="5061" y="1430"/>
                  </a:cubicBezTo>
                  <a:cubicBezTo>
                    <a:pt x="5066" y="1422"/>
                    <a:pt x="5085" y="1430"/>
                    <a:pt x="5092" y="1428"/>
                  </a:cubicBezTo>
                  <a:cubicBezTo>
                    <a:pt x="5099" y="1427"/>
                    <a:pt x="5097" y="1442"/>
                    <a:pt x="5105" y="1434"/>
                  </a:cubicBezTo>
                  <a:cubicBezTo>
                    <a:pt x="5114" y="1427"/>
                    <a:pt x="5129" y="1401"/>
                    <a:pt x="5141" y="1401"/>
                  </a:cubicBezTo>
                  <a:cubicBezTo>
                    <a:pt x="5153" y="1401"/>
                    <a:pt x="5145" y="1420"/>
                    <a:pt x="5148" y="1431"/>
                  </a:cubicBezTo>
                  <a:cubicBezTo>
                    <a:pt x="5151" y="1443"/>
                    <a:pt x="5158" y="1428"/>
                    <a:pt x="5181" y="1413"/>
                  </a:cubicBezTo>
                  <a:cubicBezTo>
                    <a:pt x="5204" y="1397"/>
                    <a:pt x="5254" y="1399"/>
                    <a:pt x="5269" y="1406"/>
                  </a:cubicBezTo>
                  <a:cubicBezTo>
                    <a:pt x="5284" y="1413"/>
                    <a:pt x="5286" y="1430"/>
                    <a:pt x="5295" y="1428"/>
                  </a:cubicBezTo>
                  <a:cubicBezTo>
                    <a:pt x="5307" y="1425"/>
                    <a:pt x="5297" y="1411"/>
                    <a:pt x="5309" y="1407"/>
                  </a:cubicBezTo>
                  <a:cubicBezTo>
                    <a:pt x="5322" y="1404"/>
                    <a:pt x="5344" y="1391"/>
                    <a:pt x="5360" y="1379"/>
                  </a:cubicBezTo>
                  <a:cubicBezTo>
                    <a:pt x="5377" y="1367"/>
                    <a:pt x="5372" y="1376"/>
                    <a:pt x="5381" y="1365"/>
                  </a:cubicBezTo>
                  <a:cubicBezTo>
                    <a:pt x="5390" y="1354"/>
                    <a:pt x="5399" y="1358"/>
                    <a:pt x="5401" y="1351"/>
                  </a:cubicBezTo>
                  <a:cubicBezTo>
                    <a:pt x="5404" y="1344"/>
                    <a:pt x="5428" y="1332"/>
                    <a:pt x="5461" y="1325"/>
                  </a:cubicBezTo>
                  <a:cubicBezTo>
                    <a:pt x="5493" y="1317"/>
                    <a:pt x="5536" y="1296"/>
                    <a:pt x="5534" y="1289"/>
                  </a:cubicBezTo>
                  <a:cubicBezTo>
                    <a:pt x="5532" y="1282"/>
                    <a:pt x="5546" y="1279"/>
                    <a:pt x="5548" y="1286"/>
                  </a:cubicBezTo>
                  <a:cubicBezTo>
                    <a:pt x="5550" y="1292"/>
                    <a:pt x="5562" y="1290"/>
                    <a:pt x="5579" y="1293"/>
                  </a:cubicBezTo>
                  <a:cubicBezTo>
                    <a:pt x="5596" y="1297"/>
                    <a:pt x="5604" y="1304"/>
                    <a:pt x="5618" y="1290"/>
                  </a:cubicBezTo>
                  <a:cubicBezTo>
                    <a:pt x="5631" y="1277"/>
                    <a:pt x="5616" y="1272"/>
                    <a:pt x="5617" y="1262"/>
                  </a:cubicBezTo>
                  <a:cubicBezTo>
                    <a:pt x="5617" y="1251"/>
                    <a:pt x="5593" y="1240"/>
                    <a:pt x="5596" y="1230"/>
                  </a:cubicBezTo>
                  <a:cubicBezTo>
                    <a:pt x="5599" y="1219"/>
                    <a:pt x="5579" y="1189"/>
                    <a:pt x="5572" y="1195"/>
                  </a:cubicBezTo>
                  <a:cubicBezTo>
                    <a:pt x="5566" y="1201"/>
                    <a:pt x="5552" y="1191"/>
                    <a:pt x="5552" y="1182"/>
                  </a:cubicBezTo>
                  <a:cubicBezTo>
                    <a:pt x="5552" y="1174"/>
                    <a:pt x="5551" y="1164"/>
                    <a:pt x="5541" y="1170"/>
                  </a:cubicBezTo>
                  <a:cubicBezTo>
                    <a:pt x="5531" y="1176"/>
                    <a:pt x="5514" y="1173"/>
                    <a:pt x="5511" y="1164"/>
                  </a:cubicBezTo>
                  <a:cubicBezTo>
                    <a:pt x="5508" y="1155"/>
                    <a:pt x="5530" y="1148"/>
                    <a:pt x="5546" y="1154"/>
                  </a:cubicBezTo>
                  <a:cubicBezTo>
                    <a:pt x="5562" y="1160"/>
                    <a:pt x="5557" y="1167"/>
                    <a:pt x="5565" y="1171"/>
                  </a:cubicBezTo>
                  <a:cubicBezTo>
                    <a:pt x="5572" y="1176"/>
                    <a:pt x="5594" y="1174"/>
                    <a:pt x="5605" y="1169"/>
                  </a:cubicBezTo>
                  <a:cubicBezTo>
                    <a:pt x="5616" y="1163"/>
                    <a:pt x="5646" y="1154"/>
                    <a:pt x="5651" y="1145"/>
                  </a:cubicBezTo>
                  <a:cubicBezTo>
                    <a:pt x="5657" y="1136"/>
                    <a:pt x="5651" y="1132"/>
                    <a:pt x="5661" y="1127"/>
                  </a:cubicBezTo>
                  <a:cubicBezTo>
                    <a:pt x="5672" y="1121"/>
                    <a:pt x="5664" y="1110"/>
                    <a:pt x="5655" y="1106"/>
                  </a:cubicBezTo>
                  <a:cubicBezTo>
                    <a:pt x="5646" y="1101"/>
                    <a:pt x="5648" y="1089"/>
                    <a:pt x="5658" y="1089"/>
                  </a:cubicBezTo>
                  <a:cubicBezTo>
                    <a:pt x="5667" y="1089"/>
                    <a:pt x="5664" y="1078"/>
                    <a:pt x="5671" y="1077"/>
                  </a:cubicBezTo>
                  <a:cubicBezTo>
                    <a:pt x="5677" y="1077"/>
                    <a:pt x="5678" y="1082"/>
                    <a:pt x="5689" y="1076"/>
                  </a:cubicBezTo>
                  <a:cubicBezTo>
                    <a:pt x="5701" y="1070"/>
                    <a:pt x="5690" y="1085"/>
                    <a:pt x="5685" y="1095"/>
                  </a:cubicBezTo>
                  <a:cubicBezTo>
                    <a:pt x="5680" y="1105"/>
                    <a:pt x="5696" y="1113"/>
                    <a:pt x="5697" y="1119"/>
                  </a:cubicBezTo>
                  <a:cubicBezTo>
                    <a:pt x="5699" y="1124"/>
                    <a:pt x="5721" y="1127"/>
                    <a:pt x="5734" y="1120"/>
                  </a:cubicBezTo>
                  <a:cubicBezTo>
                    <a:pt x="5746" y="1113"/>
                    <a:pt x="5786" y="1128"/>
                    <a:pt x="5789" y="1138"/>
                  </a:cubicBezTo>
                  <a:cubicBezTo>
                    <a:pt x="5791" y="1148"/>
                    <a:pt x="5797" y="1160"/>
                    <a:pt x="5814" y="1168"/>
                  </a:cubicBezTo>
                  <a:cubicBezTo>
                    <a:pt x="5830" y="1176"/>
                    <a:pt x="5845" y="1173"/>
                    <a:pt x="5849" y="1181"/>
                  </a:cubicBezTo>
                  <a:cubicBezTo>
                    <a:pt x="5852" y="1188"/>
                    <a:pt x="5858" y="1193"/>
                    <a:pt x="5867" y="1191"/>
                  </a:cubicBezTo>
                  <a:cubicBezTo>
                    <a:pt x="5877" y="1188"/>
                    <a:pt x="5882" y="1199"/>
                    <a:pt x="5889" y="1193"/>
                  </a:cubicBezTo>
                  <a:cubicBezTo>
                    <a:pt x="5895" y="1186"/>
                    <a:pt x="5899" y="1196"/>
                    <a:pt x="5908" y="1188"/>
                  </a:cubicBezTo>
                  <a:cubicBezTo>
                    <a:pt x="5917" y="1181"/>
                    <a:pt x="5889" y="1175"/>
                    <a:pt x="5892" y="1169"/>
                  </a:cubicBezTo>
                  <a:cubicBezTo>
                    <a:pt x="5896" y="1163"/>
                    <a:pt x="5902" y="1174"/>
                    <a:pt x="5909" y="1173"/>
                  </a:cubicBezTo>
                  <a:cubicBezTo>
                    <a:pt x="5917" y="1173"/>
                    <a:pt x="5907" y="1158"/>
                    <a:pt x="5913" y="1156"/>
                  </a:cubicBezTo>
                  <a:cubicBezTo>
                    <a:pt x="5919" y="1155"/>
                    <a:pt x="5914" y="1123"/>
                    <a:pt x="5908" y="1121"/>
                  </a:cubicBezTo>
                  <a:cubicBezTo>
                    <a:pt x="5902" y="1119"/>
                    <a:pt x="5907" y="1108"/>
                    <a:pt x="5919" y="1117"/>
                  </a:cubicBezTo>
                  <a:cubicBezTo>
                    <a:pt x="5931" y="1126"/>
                    <a:pt x="5949" y="1126"/>
                    <a:pt x="5958" y="1126"/>
                  </a:cubicBezTo>
                  <a:cubicBezTo>
                    <a:pt x="5967" y="1126"/>
                    <a:pt x="5959" y="1117"/>
                    <a:pt x="5950" y="1116"/>
                  </a:cubicBezTo>
                  <a:cubicBezTo>
                    <a:pt x="5941" y="1114"/>
                    <a:pt x="5952" y="1107"/>
                    <a:pt x="5958" y="1113"/>
                  </a:cubicBezTo>
                  <a:cubicBezTo>
                    <a:pt x="5964" y="1118"/>
                    <a:pt x="5976" y="1121"/>
                    <a:pt x="5977" y="1115"/>
                  </a:cubicBezTo>
                  <a:cubicBezTo>
                    <a:pt x="5978" y="1108"/>
                    <a:pt x="5984" y="1095"/>
                    <a:pt x="5995" y="1095"/>
                  </a:cubicBezTo>
                  <a:cubicBezTo>
                    <a:pt x="6006" y="1096"/>
                    <a:pt x="6010" y="1090"/>
                    <a:pt x="5999" y="1086"/>
                  </a:cubicBezTo>
                  <a:close/>
                  <a:moveTo>
                    <a:pt x="3099" y="1768"/>
                  </a:moveTo>
                  <a:cubicBezTo>
                    <a:pt x="3070" y="1795"/>
                    <a:pt x="3010" y="1801"/>
                    <a:pt x="3010" y="1823"/>
                  </a:cubicBezTo>
                  <a:cubicBezTo>
                    <a:pt x="3010" y="1845"/>
                    <a:pt x="2939" y="1856"/>
                    <a:pt x="2932" y="1846"/>
                  </a:cubicBezTo>
                  <a:cubicBezTo>
                    <a:pt x="2927" y="1838"/>
                    <a:pt x="2985" y="1835"/>
                    <a:pt x="2999" y="1804"/>
                  </a:cubicBezTo>
                  <a:cubicBezTo>
                    <a:pt x="3013" y="1773"/>
                    <a:pt x="3067" y="1757"/>
                    <a:pt x="3093" y="1715"/>
                  </a:cubicBezTo>
                  <a:cubicBezTo>
                    <a:pt x="3112" y="1686"/>
                    <a:pt x="3127" y="1640"/>
                    <a:pt x="3138" y="1643"/>
                  </a:cubicBezTo>
                  <a:cubicBezTo>
                    <a:pt x="3149" y="1647"/>
                    <a:pt x="3129" y="1742"/>
                    <a:pt x="3099" y="1768"/>
                  </a:cubicBezTo>
                  <a:close/>
                  <a:moveTo>
                    <a:pt x="3231" y="547"/>
                  </a:moveTo>
                  <a:cubicBezTo>
                    <a:pt x="3227" y="555"/>
                    <a:pt x="3205" y="556"/>
                    <a:pt x="3211" y="563"/>
                  </a:cubicBezTo>
                  <a:cubicBezTo>
                    <a:pt x="3221" y="577"/>
                    <a:pt x="3273" y="570"/>
                    <a:pt x="3274" y="553"/>
                  </a:cubicBezTo>
                  <a:cubicBezTo>
                    <a:pt x="3275" y="536"/>
                    <a:pt x="3236" y="538"/>
                    <a:pt x="3231" y="547"/>
                  </a:cubicBezTo>
                  <a:close/>
                  <a:moveTo>
                    <a:pt x="1337" y="33"/>
                  </a:moveTo>
                  <a:cubicBezTo>
                    <a:pt x="1362" y="33"/>
                    <a:pt x="1355" y="17"/>
                    <a:pt x="1372" y="19"/>
                  </a:cubicBezTo>
                  <a:cubicBezTo>
                    <a:pt x="1388" y="22"/>
                    <a:pt x="1410" y="20"/>
                    <a:pt x="1402" y="10"/>
                  </a:cubicBezTo>
                  <a:cubicBezTo>
                    <a:pt x="1394" y="0"/>
                    <a:pt x="1333" y="4"/>
                    <a:pt x="1340" y="12"/>
                  </a:cubicBezTo>
                  <a:cubicBezTo>
                    <a:pt x="1346" y="20"/>
                    <a:pt x="1291" y="17"/>
                    <a:pt x="1292" y="20"/>
                  </a:cubicBezTo>
                  <a:cubicBezTo>
                    <a:pt x="1294" y="27"/>
                    <a:pt x="1312" y="33"/>
                    <a:pt x="1337" y="33"/>
                  </a:cubicBezTo>
                  <a:close/>
                  <a:moveTo>
                    <a:pt x="1208" y="103"/>
                  </a:moveTo>
                  <a:cubicBezTo>
                    <a:pt x="1208" y="86"/>
                    <a:pt x="1154" y="104"/>
                    <a:pt x="1165" y="108"/>
                  </a:cubicBezTo>
                  <a:cubicBezTo>
                    <a:pt x="1174" y="111"/>
                    <a:pt x="1208" y="119"/>
                    <a:pt x="1208" y="103"/>
                  </a:cubicBezTo>
                  <a:close/>
                  <a:moveTo>
                    <a:pt x="1343" y="89"/>
                  </a:moveTo>
                  <a:cubicBezTo>
                    <a:pt x="1346" y="97"/>
                    <a:pt x="1337" y="98"/>
                    <a:pt x="1317" y="98"/>
                  </a:cubicBezTo>
                  <a:cubicBezTo>
                    <a:pt x="1296" y="98"/>
                    <a:pt x="1285" y="110"/>
                    <a:pt x="1296" y="119"/>
                  </a:cubicBezTo>
                  <a:cubicBezTo>
                    <a:pt x="1308" y="130"/>
                    <a:pt x="1363" y="126"/>
                    <a:pt x="1373" y="113"/>
                  </a:cubicBezTo>
                  <a:cubicBezTo>
                    <a:pt x="1382" y="101"/>
                    <a:pt x="1406" y="111"/>
                    <a:pt x="1410" y="98"/>
                  </a:cubicBezTo>
                  <a:cubicBezTo>
                    <a:pt x="1414" y="86"/>
                    <a:pt x="1340" y="81"/>
                    <a:pt x="1343" y="89"/>
                  </a:cubicBezTo>
                  <a:close/>
                  <a:moveTo>
                    <a:pt x="1520" y="69"/>
                  </a:moveTo>
                  <a:cubicBezTo>
                    <a:pt x="1528" y="60"/>
                    <a:pt x="1507" y="60"/>
                    <a:pt x="1505" y="51"/>
                  </a:cubicBezTo>
                  <a:cubicBezTo>
                    <a:pt x="1503" y="41"/>
                    <a:pt x="1445" y="39"/>
                    <a:pt x="1448" y="50"/>
                  </a:cubicBezTo>
                  <a:cubicBezTo>
                    <a:pt x="1451" y="60"/>
                    <a:pt x="1407" y="71"/>
                    <a:pt x="1421" y="82"/>
                  </a:cubicBezTo>
                  <a:cubicBezTo>
                    <a:pt x="1446" y="102"/>
                    <a:pt x="1513" y="79"/>
                    <a:pt x="1520" y="69"/>
                  </a:cubicBezTo>
                  <a:close/>
                  <a:moveTo>
                    <a:pt x="1355" y="53"/>
                  </a:moveTo>
                  <a:cubicBezTo>
                    <a:pt x="1358" y="31"/>
                    <a:pt x="1322" y="49"/>
                    <a:pt x="1295" y="37"/>
                  </a:cubicBezTo>
                  <a:cubicBezTo>
                    <a:pt x="1268" y="26"/>
                    <a:pt x="1252" y="27"/>
                    <a:pt x="1270" y="42"/>
                  </a:cubicBezTo>
                  <a:cubicBezTo>
                    <a:pt x="1278" y="50"/>
                    <a:pt x="1224" y="55"/>
                    <a:pt x="1232" y="64"/>
                  </a:cubicBezTo>
                  <a:cubicBezTo>
                    <a:pt x="1252" y="84"/>
                    <a:pt x="1352" y="75"/>
                    <a:pt x="1355" y="53"/>
                  </a:cubicBezTo>
                  <a:close/>
                  <a:moveTo>
                    <a:pt x="1200" y="630"/>
                  </a:moveTo>
                  <a:cubicBezTo>
                    <a:pt x="1201" y="640"/>
                    <a:pt x="1195" y="648"/>
                    <a:pt x="1175" y="648"/>
                  </a:cubicBezTo>
                  <a:cubicBezTo>
                    <a:pt x="1155" y="648"/>
                    <a:pt x="1185" y="660"/>
                    <a:pt x="1187" y="672"/>
                  </a:cubicBezTo>
                  <a:cubicBezTo>
                    <a:pt x="1189" y="683"/>
                    <a:pt x="1167" y="675"/>
                    <a:pt x="1166" y="692"/>
                  </a:cubicBezTo>
                  <a:cubicBezTo>
                    <a:pt x="1165" y="710"/>
                    <a:pt x="1127" y="692"/>
                    <a:pt x="1122" y="715"/>
                  </a:cubicBezTo>
                  <a:cubicBezTo>
                    <a:pt x="1117" y="738"/>
                    <a:pt x="1141" y="735"/>
                    <a:pt x="1158" y="736"/>
                  </a:cubicBezTo>
                  <a:cubicBezTo>
                    <a:pt x="1174" y="737"/>
                    <a:pt x="1151" y="753"/>
                    <a:pt x="1164" y="762"/>
                  </a:cubicBezTo>
                  <a:cubicBezTo>
                    <a:pt x="1176" y="771"/>
                    <a:pt x="1186" y="768"/>
                    <a:pt x="1177" y="751"/>
                  </a:cubicBezTo>
                  <a:cubicBezTo>
                    <a:pt x="1169" y="733"/>
                    <a:pt x="1221" y="757"/>
                    <a:pt x="1205" y="770"/>
                  </a:cubicBezTo>
                  <a:cubicBezTo>
                    <a:pt x="1190" y="784"/>
                    <a:pt x="1230" y="794"/>
                    <a:pt x="1250" y="795"/>
                  </a:cubicBezTo>
                  <a:cubicBezTo>
                    <a:pt x="1270" y="796"/>
                    <a:pt x="1340" y="812"/>
                    <a:pt x="1342" y="795"/>
                  </a:cubicBezTo>
                  <a:cubicBezTo>
                    <a:pt x="1343" y="785"/>
                    <a:pt x="1316" y="776"/>
                    <a:pt x="1294" y="753"/>
                  </a:cubicBezTo>
                  <a:cubicBezTo>
                    <a:pt x="1272" y="730"/>
                    <a:pt x="1256" y="692"/>
                    <a:pt x="1281" y="677"/>
                  </a:cubicBezTo>
                  <a:cubicBezTo>
                    <a:pt x="1306" y="661"/>
                    <a:pt x="1284" y="654"/>
                    <a:pt x="1309" y="636"/>
                  </a:cubicBezTo>
                  <a:cubicBezTo>
                    <a:pt x="1334" y="618"/>
                    <a:pt x="1320" y="602"/>
                    <a:pt x="1341" y="600"/>
                  </a:cubicBezTo>
                  <a:cubicBezTo>
                    <a:pt x="1361" y="598"/>
                    <a:pt x="1338" y="579"/>
                    <a:pt x="1359" y="576"/>
                  </a:cubicBezTo>
                  <a:cubicBezTo>
                    <a:pt x="1380" y="573"/>
                    <a:pt x="1384" y="550"/>
                    <a:pt x="1381" y="542"/>
                  </a:cubicBezTo>
                  <a:cubicBezTo>
                    <a:pt x="1378" y="533"/>
                    <a:pt x="1403" y="543"/>
                    <a:pt x="1414" y="530"/>
                  </a:cubicBezTo>
                  <a:cubicBezTo>
                    <a:pt x="1426" y="518"/>
                    <a:pt x="1453" y="526"/>
                    <a:pt x="1461" y="508"/>
                  </a:cubicBezTo>
                  <a:cubicBezTo>
                    <a:pt x="1470" y="491"/>
                    <a:pt x="1589" y="450"/>
                    <a:pt x="1657" y="434"/>
                  </a:cubicBezTo>
                  <a:cubicBezTo>
                    <a:pt x="1724" y="419"/>
                    <a:pt x="1771" y="391"/>
                    <a:pt x="1747" y="372"/>
                  </a:cubicBezTo>
                  <a:cubicBezTo>
                    <a:pt x="1723" y="353"/>
                    <a:pt x="1656" y="379"/>
                    <a:pt x="1639" y="393"/>
                  </a:cubicBezTo>
                  <a:cubicBezTo>
                    <a:pt x="1622" y="406"/>
                    <a:pt x="1598" y="397"/>
                    <a:pt x="1582" y="406"/>
                  </a:cubicBezTo>
                  <a:cubicBezTo>
                    <a:pt x="1565" y="416"/>
                    <a:pt x="1530" y="424"/>
                    <a:pt x="1512" y="413"/>
                  </a:cubicBezTo>
                  <a:cubicBezTo>
                    <a:pt x="1494" y="401"/>
                    <a:pt x="1474" y="426"/>
                    <a:pt x="1460" y="425"/>
                  </a:cubicBezTo>
                  <a:cubicBezTo>
                    <a:pt x="1447" y="424"/>
                    <a:pt x="1431" y="439"/>
                    <a:pt x="1416" y="438"/>
                  </a:cubicBezTo>
                  <a:cubicBezTo>
                    <a:pt x="1402" y="437"/>
                    <a:pt x="1373" y="449"/>
                    <a:pt x="1371" y="457"/>
                  </a:cubicBezTo>
                  <a:cubicBezTo>
                    <a:pt x="1369" y="466"/>
                    <a:pt x="1344" y="464"/>
                    <a:pt x="1344" y="474"/>
                  </a:cubicBezTo>
                  <a:cubicBezTo>
                    <a:pt x="1344" y="484"/>
                    <a:pt x="1324" y="494"/>
                    <a:pt x="1313" y="484"/>
                  </a:cubicBezTo>
                  <a:cubicBezTo>
                    <a:pt x="1303" y="475"/>
                    <a:pt x="1291" y="495"/>
                    <a:pt x="1305" y="508"/>
                  </a:cubicBezTo>
                  <a:cubicBezTo>
                    <a:pt x="1320" y="522"/>
                    <a:pt x="1278" y="523"/>
                    <a:pt x="1285" y="531"/>
                  </a:cubicBezTo>
                  <a:cubicBezTo>
                    <a:pt x="1293" y="539"/>
                    <a:pt x="1270" y="545"/>
                    <a:pt x="1275" y="554"/>
                  </a:cubicBezTo>
                  <a:cubicBezTo>
                    <a:pt x="1280" y="563"/>
                    <a:pt x="1260" y="567"/>
                    <a:pt x="1245" y="570"/>
                  </a:cubicBezTo>
                  <a:cubicBezTo>
                    <a:pt x="1229" y="573"/>
                    <a:pt x="1221" y="594"/>
                    <a:pt x="1241" y="595"/>
                  </a:cubicBezTo>
                  <a:cubicBezTo>
                    <a:pt x="1260" y="596"/>
                    <a:pt x="1229" y="599"/>
                    <a:pt x="1231" y="614"/>
                  </a:cubicBezTo>
                  <a:cubicBezTo>
                    <a:pt x="1233" y="630"/>
                    <a:pt x="1199" y="620"/>
                    <a:pt x="1200" y="63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0" name="Freeform 164"/>
            <p:cNvSpPr>
              <a:spLocks/>
            </p:cNvSpPr>
            <p:nvPr/>
          </p:nvSpPr>
          <p:spPr bwMode="auto">
            <a:xfrm>
              <a:off x="12244388" y="8974138"/>
              <a:ext cx="835025" cy="876300"/>
            </a:xfrm>
            <a:custGeom>
              <a:avLst/>
              <a:gdLst>
                <a:gd name="T0" fmla="*/ 575 w 645"/>
                <a:gd name="T1" fmla="*/ 317 h 677"/>
                <a:gd name="T2" fmla="*/ 576 w 645"/>
                <a:gd name="T3" fmla="*/ 294 h 677"/>
                <a:gd name="T4" fmla="*/ 567 w 645"/>
                <a:gd name="T5" fmla="*/ 283 h 677"/>
                <a:gd name="T6" fmla="*/ 582 w 645"/>
                <a:gd name="T7" fmla="*/ 250 h 677"/>
                <a:gd name="T8" fmla="*/ 592 w 645"/>
                <a:gd name="T9" fmla="*/ 221 h 677"/>
                <a:gd name="T10" fmla="*/ 607 w 645"/>
                <a:gd name="T11" fmla="*/ 166 h 677"/>
                <a:gd name="T12" fmla="*/ 635 w 645"/>
                <a:gd name="T13" fmla="*/ 136 h 677"/>
                <a:gd name="T14" fmla="*/ 633 w 645"/>
                <a:gd name="T15" fmla="*/ 101 h 677"/>
                <a:gd name="T16" fmla="*/ 637 w 645"/>
                <a:gd name="T17" fmla="*/ 70 h 677"/>
                <a:gd name="T18" fmla="*/ 579 w 645"/>
                <a:gd name="T19" fmla="*/ 40 h 677"/>
                <a:gd name="T20" fmla="*/ 538 w 645"/>
                <a:gd name="T21" fmla="*/ 38 h 677"/>
                <a:gd name="T22" fmla="*/ 513 w 645"/>
                <a:gd name="T23" fmla="*/ 12 h 677"/>
                <a:gd name="T24" fmla="*/ 488 w 645"/>
                <a:gd name="T25" fmla="*/ 17 h 677"/>
                <a:gd name="T26" fmla="*/ 421 w 645"/>
                <a:gd name="T27" fmla="*/ 17 h 677"/>
                <a:gd name="T28" fmla="*/ 355 w 645"/>
                <a:gd name="T29" fmla="*/ 28 h 677"/>
                <a:gd name="T30" fmla="*/ 277 w 645"/>
                <a:gd name="T31" fmla="*/ 39 h 677"/>
                <a:gd name="T32" fmla="*/ 212 w 645"/>
                <a:gd name="T33" fmla="*/ 48 h 677"/>
                <a:gd name="T34" fmla="*/ 207 w 645"/>
                <a:gd name="T35" fmla="*/ 108 h 677"/>
                <a:gd name="T36" fmla="*/ 168 w 645"/>
                <a:gd name="T37" fmla="*/ 219 h 677"/>
                <a:gd name="T38" fmla="*/ 135 w 645"/>
                <a:gd name="T39" fmla="*/ 316 h 677"/>
                <a:gd name="T40" fmla="*/ 101 w 645"/>
                <a:gd name="T41" fmla="*/ 362 h 677"/>
                <a:gd name="T42" fmla="*/ 57 w 645"/>
                <a:gd name="T43" fmla="*/ 362 h 677"/>
                <a:gd name="T44" fmla="*/ 0 w 645"/>
                <a:gd name="T45" fmla="*/ 377 h 677"/>
                <a:gd name="T46" fmla="*/ 14 w 645"/>
                <a:gd name="T47" fmla="*/ 420 h 677"/>
                <a:gd name="T48" fmla="*/ 147 w 645"/>
                <a:gd name="T49" fmla="*/ 409 h 677"/>
                <a:gd name="T50" fmla="*/ 168 w 645"/>
                <a:gd name="T51" fmla="*/ 465 h 677"/>
                <a:gd name="T52" fmla="*/ 238 w 645"/>
                <a:gd name="T53" fmla="*/ 481 h 677"/>
                <a:gd name="T54" fmla="*/ 280 w 645"/>
                <a:gd name="T55" fmla="*/ 450 h 677"/>
                <a:gd name="T56" fmla="*/ 321 w 645"/>
                <a:gd name="T57" fmla="*/ 462 h 677"/>
                <a:gd name="T58" fmla="*/ 322 w 645"/>
                <a:gd name="T59" fmla="*/ 540 h 677"/>
                <a:gd name="T60" fmla="*/ 339 w 645"/>
                <a:gd name="T61" fmla="*/ 596 h 677"/>
                <a:gd name="T62" fmla="*/ 389 w 645"/>
                <a:gd name="T63" fmla="*/ 584 h 677"/>
                <a:gd name="T64" fmla="*/ 408 w 645"/>
                <a:gd name="T65" fmla="*/ 593 h 677"/>
                <a:gd name="T66" fmla="*/ 439 w 645"/>
                <a:gd name="T67" fmla="*/ 599 h 677"/>
                <a:gd name="T68" fmla="*/ 480 w 645"/>
                <a:gd name="T69" fmla="*/ 626 h 677"/>
                <a:gd name="T70" fmla="*/ 508 w 645"/>
                <a:gd name="T71" fmla="*/ 615 h 677"/>
                <a:gd name="T72" fmla="*/ 553 w 645"/>
                <a:gd name="T73" fmla="*/ 641 h 677"/>
                <a:gd name="T74" fmla="*/ 592 w 645"/>
                <a:gd name="T75" fmla="*/ 671 h 677"/>
                <a:gd name="T76" fmla="*/ 594 w 645"/>
                <a:gd name="T77" fmla="*/ 630 h 677"/>
                <a:gd name="T78" fmla="*/ 547 w 645"/>
                <a:gd name="T79" fmla="*/ 610 h 677"/>
                <a:gd name="T80" fmla="*/ 556 w 645"/>
                <a:gd name="T81" fmla="*/ 538 h 677"/>
                <a:gd name="T82" fmla="*/ 570 w 645"/>
                <a:gd name="T83" fmla="*/ 496 h 677"/>
                <a:gd name="T84" fmla="*/ 614 w 645"/>
                <a:gd name="T85" fmla="*/ 489 h 677"/>
                <a:gd name="T86" fmla="*/ 590 w 645"/>
                <a:gd name="T87" fmla="*/ 44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5" h="677">
                  <a:moveTo>
                    <a:pt x="590" y="447"/>
                  </a:moveTo>
                  <a:cubicBezTo>
                    <a:pt x="573" y="438"/>
                    <a:pt x="566" y="320"/>
                    <a:pt x="575" y="317"/>
                  </a:cubicBezTo>
                  <a:cubicBezTo>
                    <a:pt x="576" y="317"/>
                    <a:pt x="577" y="318"/>
                    <a:pt x="578" y="320"/>
                  </a:cubicBezTo>
                  <a:cubicBezTo>
                    <a:pt x="576" y="294"/>
                    <a:pt x="576" y="294"/>
                    <a:pt x="576" y="294"/>
                  </a:cubicBezTo>
                  <a:cubicBezTo>
                    <a:pt x="576" y="294"/>
                    <a:pt x="575" y="293"/>
                    <a:pt x="574" y="293"/>
                  </a:cubicBezTo>
                  <a:cubicBezTo>
                    <a:pt x="571" y="292"/>
                    <a:pt x="567" y="289"/>
                    <a:pt x="567" y="283"/>
                  </a:cubicBezTo>
                  <a:cubicBezTo>
                    <a:pt x="567" y="273"/>
                    <a:pt x="575" y="272"/>
                    <a:pt x="575" y="272"/>
                  </a:cubicBezTo>
                  <a:cubicBezTo>
                    <a:pt x="575" y="272"/>
                    <a:pt x="573" y="253"/>
                    <a:pt x="582" y="250"/>
                  </a:cubicBezTo>
                  <a:cubicBezTo>
                    <a:pt x="584" y="249"/>
                    <a:pt x="585" y="248"/>
                    <a:pt x="586" y="247"/>
                  </a:cubicBezTo>
                  <a:cubicBezTo>
                    <a:pt x="591" y="241"/>
                    <a:pt x="592" y="229"/>
                    <a:pt x="592" y="221"/>
                  </a:cubicBezTo>
                  <a:cubicBezTo>
                    <a:pt x="592" y="211"/>
                    <a:pt x="594" y="199"/>
                    <a:pt x="598" y="191"/>
                  </a:cubicBezTo>
                  <a:cubicBezTo>
                    <a:pt x="602" y="182"/>
                    <a:pt x="601" y="170"/>
                    <a:pt x="607" y="166"/>
                  </a:cubicBezTo>
                  <a:cubicBezTo>
                    <a:pt x="613" y="161"/>
                    <a:pt x="612" y="148"/>
                    <a:pt x="620" y="146"/>
                  </a:cubicBezTo>
                  <a:cubicBezTo>
                    <a:pt x="628" y="144"/>
                    <a:pt x="634" y="141"/>
                    <a:pt x="635" y="136"/>
                  </a:cubicBezTo>
                  <a:cubicBezTo>
                    <a:pt x="636" y="131"/>
                    <a:pt x="645" y="125"/>
                    <a:pt x="645" y="118"/>
                  </a:cubicBezTo>
                  <a:cubicBezTo>
                    <a:pt x="645" y="111"/>
                    <a:pt x="633" y="109"/>
                    <a:pt x="633" y="101"/>
                  </a:cubicBezTo>
                  <a:cubicBezTo>
                    <a:pt x="633" y="92"/>
                    <a:pt x="636" y="70"/>
                    <a:pt x="636" y="70"/>
                  </a:cubicBezTo>
                  <a:cubicBezTo>
                    <a:pt x="636" y="70"/>
                    <a:pt x="637" y="70"/>
                    <a:pt x="637" y="70"/>
                  </a:cubicBezTo>
                  <a:cubicBezTo>
                    <a:pt x="620" y="55"/>
                    <a:pt x="601" y="39"/>
                    <a:pt x="596" y="36"/>
                  </a:cubicBezTo>
                  <a:cubicBezTo>
                    <a:pt x="590" y="32"/>
                    <a:pt x="579" y="40"/>
                    <a:pt x="579" y="40"/>
                  </a:cubicBezTo>
                  <a:cubicBezTo>
                    <a:pt x="579" y="40"/>
                    <a:pt x="568" y="29"/>
                    <a:pt x="559" y="38"/>
                  </a:cubicBezTo>
                  <a:cubicBezTo>
                    <a:pt x="551" y="47"/>
                    <a:pt x="538" y="38"/>
                    <a:pt x="538" y="38"/>
                  </a:cubicBezTo>
                  <a:cubicBezTo>
                    <a:pt x="538" y="38"/>
                    <a:pt x="527" y="32"/>
                    <a:pt x="522" y="21"/>
                  </a:cubicBezTo>
                  <a:cubicBezTo>
                    <a:pt x="521" y="16"/>
                    <a:pt x="517" y="14"/>
                    <a:pt x="513" y="12"/>
                  </a:cubicBezTo>
                  <a:cubicBezTo>
                    <a:pt x="514" y="13"/>
                    <a:pt x="514" y="13"/>
                    <a:pt x="514" y="13"/>
                  </a:cubicBezTo>
                  <a:cubicBezTo>
                    <a:pt x="488" y="17"/>
                    <a:pt x="488" y="17"/>
                    <a:pt x="488" y="17"/>
                  </a:cubicBezTo>
                  <a:cubicBezTo>
                    <a:pt x="488" y="17"/>
                    <a:pt x="455" y="0"/>
                    <a:pt x="449" y="13"/>
                  </a:cubicBezTo>
                  <a:cubicBezTo>
                    <a:pt x="442" y="26"/>
                    <a:pt x="436" y="17"/>
                    <a:pt x="421" y="17"/>
                  </a:cubicBezTo>
                  <a:cubicBezTo>
                    <a:pt x="405" y="17"/>
                    <a:pt x="392" y="24"/>
                    <a:pt x="384" y="28"/>
                  </a:cubicBezTo>
                  <a:cubicBezTo>
                    <a:pt x="375" y="32"/>
                    <a:pt x="362" y="24"/>
                    <a:pt x="355" y="28"/>
                  </a:cubicBezTo>
                  <a:cubicBezTo>
                    <a:pt x="349" y="32"/>
                    <a:pt x="345" y="52"/>
                    <a:pt x="345" y="52"/>
                  </a:cubicBezTo>
                  <a:cubicBezTo>
                    <a:pt x="277" y="39"/>
                    <a:pt x="277" y="39"/>
                    <a:pt x="277" y="39"/>
                  </a:cubicBezTo>
                  <a:cubicBezTo>
                    <a:pt x="277" y="39"/>
                    <a:pt x="264" y="19"/>
                    <a:pt x="249" y="19"/>
                  </a:cubicBezTo>
                  <a:cubicBezTo>
                    <a:pt x="234" y="19"/>
                    <a:pt x="212" y="48"/>
                    <a:pt x="212" y="48"/>
                  </a:cubicBezTo>
                  <a:cubicBezTo>
                    <a:pt x="212" y="71"/>
                    <a:pt x="212" y="71"/>
                    <a:pt x="212" y="71"/>
                  </a:cubicBezTo>
                  <a:cubicBezTo>
                    <a:pt x="215" y="85"/>
                    <a:pt x="212" y="100"/>
                    <a:pt x="207" y="108"/>
                  </a:cubicBezTo>
                  <a:cubicBezTo>
                    <a:pt x="201" y="119"/>
                    <a:pt x="194" y="123"/>
                    <a:pt x="194" y="145"/>
                  </a:cubicBezTo>
                  <a:cubicBezTo>
                    <a:pt x="194" y="166"/>
                    <a:pt x="168" y="201"/>
                    <a:pt x="168" y="219"/>
                  </a:cubicBezTo>
                  <a:cubicBezTo>
                    <a:pt x="168" y="236"/>
                    <a:pt x="137" y="247"/>
                    <a:pt x="137" y="258"/>
                  </a:cubicBezTo>
                  <a:cubicBezTo>
                    <a:pt x="137" y="269"/>
                    <a:pt x="135" y="293"/>
                    <a:pt x="135" y="316"/>
                  </a:cubicBezTo>
                  <a:cubicBezTo>
                    <a:pt x="135" y="340"/>
                    <a:pt x="122" y="321"/>
                    <a:pt x="122" y="343"/>
                  </a:cubicBezTo>
                  <a:cubicBezTo>
                    <a:pt x="122" y="364"/>
                    <a:pt x="111" y="351"/>
                    <a:pt x="101" y="362"/>
                  </a:cubicBezTo>
                  <a:cubicBezTo>
                    <a:pt x="90" y="373"/>
                    <a:pt x="85" y="375"/>
                    <a:pt x="85" y="364"/>
                  </a:cubicBezTo>
                  <a:cubicBezTo>
                    <a:pt x="85" y="353"/>
                    <a:pt x="70" y="351"/>
                    <a:pt x="57" y="362"/>
                  </a:cubicBezTo>
                  <a:cubicBezTo>
                    <a:pt x="44" y="373"/>
                    <a:pt x="40" y="362"/>
                    <a:pt x="33" y="360"/>
                  </a:cubicBezTo>
                  <a:cubicBezTo>
                    <a:pt x="30" y="359"/>
                    <a:pt x="15" y="368"/>
                    <a:pt x="0" y="377"/>
                  </a:cubicBezTo>
                  <a:cubicBezTo>
                    <a:pt x="7" y="391"/>
                    <a:pt x="10" y="404"/>
                    <a:pt x="13" y="416"/>
                  </a:cubicBezTo>
                  <a:cubicBezTo>
                    <a:pt x="13" y="417"/>
                    <a:pt x="13" y="419"/>
                    <a:pt x="14" y="420"/>
                  </a:cubicBezTo>
                  <a:cubicBezTo>
                    <a:pt x="21" y="414"/>
                    <a:pt x="29" y="410"/>
                    <a:pt x="33" y="409"/>
                  </a:cubicBezTo>
                  <a:cubicBezTo>
                    <a:pt x="44" y="407"/>
                    <a:pt x="147" y="409"/>
                    <a:pt x="147" y="409"/>
                  </a:cubicBezTo>
                  <a:cubicBezTo>
                    <a:pt x="147" y="409"/>
                    <a:pt x="157" y="425"/>
                    <a:pt x="154" y="439"/>
                  </a:cubicBezTo>
                  <a:cubicBezTo>
                    <a:pt x="150" y="453"/>
                    <a:pt x="160" y="446"/>
                    <a:pt x="168" y="465"/>
                  </a:cubicBezTo>
                  <a:cubicBezTo>
                    <a:pt x="175" y="484"/>
                    <a:pt x="182" y="492"/>
                    <a:pt x="197" y="487"/>
                  </a:cubicBezTo>
                  <a:cubicBezTo>
                    <a:pt x="213" y="482"/>
                    <a:pt x="232" y="479"/>
                    <a:pt x="238" y="481"/>
                  </a:cubicBezTo>
                  <a:cubicBezTo>
                    <a:pt x="244" y="482"/>
                    <a:pt x="243" y="454"/>
                    <a:pt x="252" y="450"/>
                  </a:cubicBezTo>
                  <a:cubicBezTo>
                    <a:pt x="261" y="445"/>
                    <a:pt x="280" y="450"/>
                    <a:pt x="280" y="450"/>
                  </a:cubicBezTo>
                  <a:cubicBezTo>
                    <a:pt x="280" y="450"/>
                    <a:pt x="282" y="457"/>
                    <a:pt x="297" y="457"/>
                  </a:cubicBezTo>
                  <a:cubicBezTo>
                    <a:pt x="313" y="457"/>
                    <a:pt x="321" y="451"/>
                    <a:pt x="321" y="462"/>
                  </a:cubicBezTo>
                  <a:cubicBezTo>
                    <a:pt x="321" y="473"/>
                    <a:pt x="322" y="485"/>
                    <a:pt x="327" y="490"/>
                  </a:cubicBezTo>
                  <a:cubicBezTo>
                    <a:pt x="331" y="495"/>
                    <a:pt x="314" y="534"/>
                    <a:pt x="322" y="540"/>
                  </a:cubicBezTo>
                  <a:cubicBezTo>
                    <a:pt x="330" y="546"/>
                    <a:pt x="341" y="560"/>
                    <a:pt x="339" y="568"/>
                  </a:cubicBezTo>
                  <a:cubicBezTo>
                    <a:pt x="338" y="576"/>
                    <a:pt x="333" y="595"/>
                    <a:pt x="339" y="596"/>
                  </a:cubicBezTo>
                  <a:cubicBezTo>
                    <a:pt x="345" y="598"/>
                    <a:pt x="347" y="587"/>
                    <a:pt x="358" y="587"/>
                  </a:cubicBezTo>
                  <a:cubicBezTo>
                    <a:pt x="369" y="587"/>
                    <a:pt x="378" y="588"/>
                    <a:pt x="389" y="584"/>
                  </a:cubicBezTo>
                  <a:cubicBezTo>
                    <a:pt x="393" y="582"/>
                    <a:pt x="396" y="583"/>
                    <a:pt x="399" y="584"/>
                  </a:cubicBezTo>
                  <a:cubicBezTo>
                    <a:pt x="404" y="587"/>
                    <a:pt x="408" y="593"/>
                    <a:pt x="408" y="593"/>
                  </a:cubicBezTo>
                  <a:cubicBezTo>
                    <a:pt x="408" y="593"/>
                    <a:pt x="411" y="604"/>
                    <a:pt x="417" y="601"/>
                  </a:cubicBezTo>
                  <a:cubicBezTo>
                    <a:pt x="423" y="598"/>
                    <a:pt x="441" y="593"/>
                    <a:pt x="439" y="599"/>
                  </a:cubicBezTo>
                  <a:cubicBezTo>
                    <a:pt x="438" y="606"/>
                    <a:pt x="444" y="620"/>
                    <a:pt x="450" y="616"/>
                  </a:cubicBezTo>
                  <a:cubicBezTo>
                    <a:pt x="456" y="613"/>
                    <a:pt x="472" y="626"/>
                    <a:pt x="480" y="626"/>
                  </a:cubicBezTo>
                  <a:cubicBezTo>
                    <a:pt x="487" y="626"/>
                    <a:pt x="495" y="626"/>
                    <a:pt x="495" y="621"/>
                  </a:cubicBezTo>
                  <a:cubicBezTo>
                    <a:pt x="495" y="616"/>
                    <a:pt x="505" y="609"/>
                    <a:pt x="508" y="615"/>
                  </a:cubicBezTo>
                  <a:cubicBezTo>
                    <a:pt x="511" y="621"/>
                    <a:pt x="519" y="635"/>
                    <a:pt x="526" y="635"/>
                  </a:cubicBezTo>
                  <a:cubicBezTo>
                    <a:pt x="534" y="635"/>
                    <a:pt x="553" y="635"/>
                    <a:pt x="553" y="641"/>
                  </a:cubicBezTo>
                  <a:cubicBezTo>
                    <a:pt x="553" y="648"/>
                    <a:pt x="559" y="665"/>
                    <a:pt x="567" y="671"/>
                  </a:cubicBezTo>
                  <a:cubicBezTo>
                    <a:pt x="575" y="677"/>
                    <a:pt x="592" y="671"/>
                    <a:pt x="592" y="671"/>
                  </a:cubicBezTo>
                  <a:cubicBezTo>
                    <a:pt x="592" y="671"/>
                    <a:pt x="598" y="666"/>
                    <a:pt x="598" y="655"/>
                  </a:cubicBezTo>
                  <a:cubicBezTo>
                    <a:pt x="598" y="645"/>
                    <a:pt x="598" y="630"/>
                    <a:pt x="594" y="630"/>
                  </a:cubicBezTo>
                  <a:cubicBezTo>
                    <a:pt x="589" y="630"/>
                    <a:pt x="581" y="641"/>
                    <a:pt x="570" y="638"/>
                  </a:cubicBezTo>
                  <a:cubicBezTo>
                    <a:pt x="559" y="635"/>
                    <a:pt x="551" y="613"/>
                    <a:pt x="547" y="610"/>
                  </a:cubicBezTo>
                  <a:cubicBezTo>
                    <a:pt x="542" y="607"/>
                    <a:pt x="555" y="587"/>
                    <a:pt x="555" y="577"/>
                  </a:cubicBezTo>
                  <a:cubicBezTo>
                    <a:pt x="555" y="568"/>
                    <a:pt x="562" y="542"/>
                    <a:pt x="556" y="538"/>
                  </a:cubicBezTo>
                  <a:cubicBezTo>
                    <a:pt x="550" y="535"/>
                    <a:pt x="553" y="526"/>
                    <a:pt x="561" y="520"/>
                  </a:cubicBezTo>
                  <a:cubicBezTo>
                    <a:pt x="569" y="513"/>
                    <a:pt x="558" y="496"/>
                    <a:pt x="570" y="496"/>
                  </a:cubicBezTo>
                  <a:cubicBezTo>
                    <a:pt x="582" y="496"/>
                    <a:pt x="606" y="498"/>
                    <a:pt x="612" y="490"/>
                  </a:cubicBezTo>
                  <a:cubicBezTo>
                    <a:pt x="613" y="490"/>
                    <a:pt x="614" y="489"/>
                    <a:pt x="614" y="489"/>
                  </a:cubicBezTo>
                  <a:cubicBezTo>
                    <a:pt x="615" y="487"/>
                    <a:pt x="615" y="485"/>
                    <a:pt x="616" y="483"/>
                  </a:cubicBezTo>
                  <a:cubicBezTo>
                    <a:pt x="608" y="470"/>
                    <a:pt x="600" y="452"/>
                    <a:pt x="590" y="44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1" name="Freeform 165"/>
            <p:cNvSpPr>
              <a:spLocks/>
            </p:cNvSpPr>
            <p:nvPr/>
          </p:nvSpPr>
          <p:spPr bwMode="auto">
            <a:xfrm>
              <a:off x="12987338" y="9339263"/>
              <a:ext cx="73025" cy="96838"/>
            </a:xfrm>
            <a:custGeom>
              <a:avLst/>
              <a:gdLst>
                <a:gd name="T0" fmla="*/ 4 w 57"/>
                <a:gd name="T1" fmla="*/ 37 h 74"/>
                <a:gd name="T2" fmla="*/ 13 w 57"/>
                <a:gd name="T3" fmla="*/ 74 h 74"/>
                <a:gd name="T4" fmla="*/ 28 w 57"/>
                <a:gd name="T5" fmla="*/ 65 h 74"/>
                <a:gd name="T6" fmla="*/ 57 w 57"/>
                <a:gd name="T7" fmla="*/ 23 h 74"/>
                <a:gd name="T8" fmla="*/ 48 w 57"/>
                <a:gd name="T9" fmla="*/ 18 h 74"/>
                <a:gd name="T10" fmla="*/ 46 w 57"/>
                <a:gd name="T11" fmla="*/ 0 h 74"/>
                <a:gd name="T12" fmla="*/ 30 w 57"/>
                <a:gd name="T13" fmla="*/ 0 h 74"/>
                <a:gd name="T14" fmla="*/ 12 w 57"/>
                <a:gd name="T15" fmla="*/ 11 h 74"/>
                <a:gd name="T16" fmla="*/ 0 w 57"/>
                <a:gd name="T17" fmla="*/ 10 h 74"/>
                <a:gd name="T18" fmla="*/ 2 w 57"/>
                <a:gd name="T19" fmla="*/ 11 h 74"/>
                <a:gd name="T20" fmla="*/ 4 w 57"/>
                <a:gd name="T21"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74">
                  <a:moveTo>
                    <a:pt x="4" y="37"/>
                  </a:moveTo>
                  <a:cubicBezTo>
                    <a:pt x="7" y="43"/>
                    <a:pt x="10" y="58"/>
                    <a:pt x="13" y="74"/>
                  </a:cubicBezTo>
                  <a:cubicBezTo>
                    <a:pt x="20" y="69"/>
                    <a:pt x="25" y="66"/>
                    <a:pt x="28" y="65"/>
                  </a:cubicBezTo>
                  <a:cubicBezTo>
                    <a:pt x="37" y="61"/>
                    <a:pt x="57" y="23"/>
                    <a:pt x="57" y="23"/>
                  </a:cubicBezTo>
                  <a:cubicBezTo>
                    <a:pt x="48" y="18"/>
                    <a:pt x="48" y="18"/>
                    <a:pt x="48" y="18"/>
                  </a:cubicBezTo>
                  <a:cubicBezTo>
                    <a:pt x="48" y="18"/>
                    <a:pt x="49" y="10"/>
                    <a:pt x="46" y="0"/>
                  </a:cubicBezTo>
                  <a:cubicBezTo>
                    <a:pt x="38" y="1"/>
                    <a:pt x="30" y="0"/>
                    <a:pt x="30" y="0"/>
                  </a:cubicBezTo>
                  <a:cubicBezTo>
                    <a:pt x="30" y="0"/>
                    <a:pt x="31" y="14"/>
                    <a:pt x="12" y="11"/>
                  </a:cubicBezTo>
                  <a:cubicBezTo>
                    <a:pt x="8" y="10"/>
                    <a:pt x="4" y="10"/>
                    <a:pt x="0" y="10"/>
                  </a:cubicBezTo>
                  <a:cubicBezTo>
                    <a:pt x="1" y="10"/>
                    <a:pt x="2" y="11"/>
                    <a:pt x="2" y="11"/>
                  </a:cubicBezTo>
                  <a:lnTo>
                    <a:pt x="4" y="37"/>
                  </a:ln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2" name="Freeform 166"/>
            <p:cNvSpPr>
              <a:spLocks/>
            </p:cNvSpPr>
            <p:nvPr/>
          </p:nvSpPr>
          <p:spPr bwMode="auto">
            <a:xfrm>
              <a:off x="13033376" y="9715500"/>
              <a:ext cx="485775" cy="781050"/>
            </a:xfrm>
            <a:custGeom>
              <a:avLst/>
              <a:gdLst>
                <a:gd name="T0" fmla="*/ 371 w 375"/>
                <a:gd name="T1" fmla="*/ 154 h 603"/>
                <a:gd name="T2" fmla="*/ 363 w 375"/>
                <a:gd name="T3" fmla="*/ 86 h 603"/>
                <a:gd name="T4" fmla="*/ 359 w 375"/>
                <a:gd name="T5" fmla="*/ 1 h 603"/>
                <a:gd name="T6" fmla="*/ 359 w 375"/>
                <a:gd name="T7" fmla="*/ 0 h 603"/>
                <a:gd name="T8" fmla="*/ 322 w 375"/>
                <a:gd name="T9" fmla="*/ 20 h 603"/>
                <a:gd name="T10" fmla="*/ 297 w 375"/>
                <a:gd name="T11" fmla="*/ 26 h 603"/>
                <a:gd name="T12" fmla="*/ 276 w 375"/>
                <a:gd name="T13" fmla="*/ 25 h 603"/>
                <a:gd name="T14" fmla="*/ 265 w 375"/>
                <a:gd name="T15" fmla="*/ 39 h 603"/>
                <a:gd name="T16" fmla="*/ 244 w 375"/>
                <a:gd name="T17" fmla="*/ 41 h 603"/>
                <a:gd name="T18" fmla="*/ 214 w 375"/>
                <a:gd name="T19" fmla="*/ 45 h 603"/>
                <a:gd name="T20" fmla="*/ 202 w 375"/>
                <a:gd name="T21" fmla="*/ 35 h 603"/>
                <a:gd name="T22" fmla="*/ 182 w 375"/>
                <a:gd name="T23" fmla="*/ 39 h 603"/>
                <a:gd name="T24" fmla="*/ 162 w 375"/>
                <a:gd name="T25" fmla="*/ 37 h 603"/>
                <a:gd name="T26" fmla="*/ 160 w 375"/>
                <a:gd name="T27" fmla="*/ 49 h 603"/>
                <a:gd name="T28" fmla="*/ 175 w 375"/>
                <a:gd name="T29" fmla="*/ 123 h 603"/>
                <a:gd name="T30" fmla="*/ 196 w 375"/>
                <a:gd name="T31" fmla="*/ 144 h 603"/>
                <a:gd name="T32" fmla="*/ 197 w 375"/>
                <a:gd name="T33" fmla="*/ 179 h 603"/>
                <a:gd name="T34" fmla="*/ 177 w 375"/>
                <a:gd name="T35" fmla="*/ 202 h 603"/>
                <a:gd name="T36" fmla="*/ 174 w 375"/>
                <a:gd name="T37" fmla="*/ 234 h 603"/>
                <a:gd name="T38" fmla="*/ 142 w 375"/>
                <a:gd name="T39" fmla="*/ 192 h 603"/>
                <a:gd name="T40" fmla="*/ 149 w 375"/>
                <a:gd name="T41" fmla="*/ 146 h 603"/>
                <a:gd name="T42" fmla="*/ 121 w 375"/>
                <a:gd name="T43" fmla="*/ 142 h 603"/>
                <a:gd name="T44" fmla="*/ 97 w 375"/>
                <a:gd name="T45" fmla="*/ 125 h 603"/>
                <a:gd name="T46" fmla="*/ 0 w 375"/>
                <a:gd name="T47" fmla="*/ 160 h 603"/>
                <a:gd name="T48" fmla="*/ 7 w 375"/>
                <a:gd name="T49" fmla="*/ 186 h 603"/>
                <a:gd name="T50" fmla="*/ 5 w 375"/>
                <a:gd name="T51" fmla="*/ 187 h 603"/>
                <a:gd name="T52" fmla="*/ 10 w 375"/>
                <a:gd name="T53" fmla="*/ 198 h 603"/>
                <a:gd name="T54" fmla="*/ 55 w 375"/>
                <a:gd name="T55" fmla="*/ 209 h 603"/>
                <a:gd name="T56" fmla="*/ 96 w 375"/>
                <a:gd name="T57" fmla="*/ 223 h 603"/>
                <a:gd name="T58" fmla="*/ 97 w 375"/>
                <a:gd name="T59" fmla="*/ 277 h 603"/>
                <a:gd name="T60" fmla="*/ 88 w 375"/>
                <a:gd name="T61" fmla="*/ 309 h 603"/>
                <a:gd name="T62" fmla="*/ 99 w 375"/>
                <a:gd name="T63" fmla="*/ 335 h 603"/>
                <a:gd name="T64" fmla="*/ 80 w 375"/>
                <a:gd name="T65" fmla="*/ 362 h 603"/>
                <a:gd name="T66" fmla="*/ 71 w 375"/>
                <a:gd name="T67" fmla="*/ 396 h 603"/>
                <a:gd name="T68" fmla="*/ 35 w 375"/>
                <a:gd name="T69" fmla="*/ 432 h 603"/>
                <a:gd name="T70" fmla="*/ 37 w 375"/>
                <a:gd name="T71" fmla="*/ 433 h 603"/>
                <a:gd name="T72" fmla="*/ 58 w 375"/>
                <a:gd name="T73" fmla="*/ 498 h 603"/>
                <a:gd name="T74" fmla="*/ 62 w 375"/>
                <a:gd name="T75" fmla="*/ 562 h 603"/>
                <a:gd name="T76" fmla="*/ 65 w 375"/>
                <a:gd name="T77" fmla="*/ 603 h 603"/>
                <a:gd name="T78" fmla="*/ 92 w 375"/>
                <a:gd name="T79" fmla="*/ 601 h 603"/>
                <a:gd name="T80" fmla="*/ 93 w 375"/>
                <a:gd name="T81" fmla="*/ 583 h 603"/>
                <a:gd name="T82" fmla="*/ 79 w 375"/>
                <a:gd name="T83" fmla="*/ 570 h 603"/>
                <a:gd name="T84" fmla="*/ 134 w 375"/>
                <a:gd name="T85" fmla="*/ 529 h 603"/>
                <a:gd name="T86" fmla="*/ 179 w 375"/>
                <a:gd name="T87" fmla="*/ 502 h 603"/>
                <a:gd name="T88" fmla="*/ 182 w 375"/>
                <a:gd name="T89" fmla="*/ 451 h 603"/>
                <a:gd name="T90" fmla="*/ 176 w 375"/>
                <a:gd name="T91" fmla="*/ 406 h 603"/>
                <a:gd name="T92" fmla="*/ 159 w 375"/>
                <a:gd name="T93" fmla="*/ 362 h 603"/>
                <a:gd name="T94" fmla="*/ 164 w 375"/>
                <a:gd name="T95" fmla="*/ 335 h 603"/>
                <a:gd name="T96" fmla="*/ 181 w 375"/>
                <a:gd name="T97" fmla="*/ 316 h 603"/>
                <a:gd name="T98" fmla="*/ 210 w 375"/>
                <a:gd name="T99" fmla="*/ 298 h 603"/>
                <a:gd name="T100" fmla="*/ 247 w 375"/>
                <a:gd name="T101" fmla="*/ 257 h 603"/>
                <a:gd name="T102" fmla="*/ 316 w 375"/>
                <a:gd name="T103" fmla="*/ 228 h 603"/>
                <a:gd name="T104" fmla="*/ 371 w 375"/>
                <a:gd name="T105" fmla="*/ 15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5" h="603">
                  <a:moveTo>
                    <a:pt x="371" y="154"/>
                  </a:moveTo>
                  <a:cubicBezTo>
                    <a:pt x="368" y="145"/>
                    <a:pt x="361" y="103"/>
                    <a:pt x="363" y="86"/>
                  </a:cubicBezTo>
                  <a:cubicBezTo>
                    <a:pt x="365" y="68"/>
                    <a:pt x="359" y="23"/>
                    <a:pt x="359" y="1"/>
                  </a:cubicBezTo>
                  <a:cubicBezTo>
                    <a:pt x="359" y="1"/>
                    <a:pt x="359" y="0"/>
                    <a:pt x="359" y="0"/>
                  </a:cubicBezTo>
                  <a:cubicBezTo>
                    <a:pt x="342" y="8"/>
                    <a:pt x="324" y="17"/>
                    <a:pt x="322" y="20"/>
                  </a:cubicBezTo>
                  <a:cubicBezTo>
                    <a:pt x="319" y="26"/>
                    <a:pt x="305" y="19"/>
                    <a:pt x="297" y="26"/>
                  </a:cubicBezTo>
                  <a:cubicBezTo>
                    <a:pt x="289" y="34"/>
                    <a:pt x="284" y="27"/>
                    <a:pt x="276" y="25"/>
                  </a:cubicBezTo>
                  <a:cubicBezTo>
                    <a:pt x="269" y="23"/>
                    <a:pt x="266" y="33"/>
                    <a:pt x="265" y="39"/>
                  </a:cubicBezTo>
                  <a:cubicBezTo>
                    <a:pt x="264" y="45"/>
                    <a:pt x="249" y="42"/>
                    <a:pt x="244" y="41"/>
                  </a:cubicBezTo>
                  <a:cubicBezTo>
                    <a:pt x="239" y="40"/>
                    <a:pt x="222" y="45"/>
                    <a:pt x="214" y="45"/>
                  </a:cubicBezTo>
                  <a:cubicBezTo>
                    <a:pt x="206" y="45"/>
                    <a:pt x="212" y="38"/>
                    <a:pt x="202" y="35"/>
                  </a:cubicBezTo>
                  <a:cubicBezTo>
                    <a:pt x="193" y="31"/>
                    <a:pt x="187" y="39"/>
                    <a:pt x="182" y="39"/>
                  </a:cubicBezTo>
                  <a:cubicBezTo>
                    <a:pt x="179" y="39"/>
                    <a:pt x="169" y="38"/>
                    <a:pt x="162" y="37"/>
                  </a:cubicBezTo>
                  <a:cubicBezTo>
                    <a:pt x="162" y="42"/>
                    <a:pt x="161" y="46"/>
                    <a:pt x="160" y="49"/>
                  </a:cubicBezTo>
                  <a:cubicBezTo>
                    <a:pt x="153" y="67"/>
                    <a:pt x="174" y="106"/>
                    <a:pt x="175" y="123"/>
                  </a:cubicBezTo>
                  <a:cubicBezTo>
                    <a:pt x="183" y="130"/>
                    <a:pt x="192" y="138"/>
                    <a:pt x="196" y="144"/>
                  </a:cubicBezTo>
                  <a:cubicBezTo>
                    <a:pt x="206" y="155"/>
                    <a:pt x="196" y="154"/>
                    <a:pt x="197" y="179"/>
                  </a:cubicBezTo>
                  <a:cubicBezTo>
                    <a:pt x="198" y="204"/>
                    <a:pt x="187" y="194"/>
                    <a:pt x="177" y="202"/>
                  </a:cubicBezTo>
                  <a:cubicBezTo>
                    <a:pt x="168" y="210"/>
                    <a:pt x="176" y="229"/>
                    <a:pt x="174" y="234"/>
                  </a:cubicBezTo>
                  <a:cubicBezTo>
                    <a:pt x="172" y="239"/>
                    <a:pt x="144" y="198"/>
                    <a:pt x="142" y="192"/>
                  </a:cubicBezTo>
                  <a:cubicBezTo>
                    <a:pt x="140" y="185"/>
                    <a:pt x="153" y="160"/>
                    <a:pt x="149" y="146"/>
                  </a:cubicBezTo>
                  <a:cubicBezTo>
                    <a:pt x="146" y="131"/>
                    <a:pt x="128" y="141"/>
                    <a:pt x="121" y="142"/>
                  </a:cubicBezTo>
                  <a:cubicBezTo>
                    <a:pt x="115" y="143"/>
                    <a:pt x="101" y="125"/>
                    <a:pt x="97" y="125"/>
                  </a:cubicBezTo>
                  <a:cubicBezTo>
                    <a:pt x="94" y="125"/>
                    <a:pt x="0" y="160"/>
                    <a:pt x="0" y="160"/>
                  </a:cubicBezTo>
                  <a:cubicBezTo>
                    <a:pt x="7" y="186"/>
                    <a:pt x="7" y="186"/>
                    <a:pt x="7" y="186"/>
                  </a:cubicBezTo>
                  <a:cubicBezTo>
                    <a:pt x="5" y="187"/>
                    <a:pt x="5" y="187"/>
                    <a:pt x="5" y="187"/>
                  </a:cubicBezTo>
                  <a:cubicBezTo>
                    <a:pt x="10" y="198"/>
                    <a:pt x="10" y="198"/>
                    <a:pt x="10" y="198"/>
                  </a:cubicBezTo>
                  <a:cubicBezTo>
                    <a:pt x="10" y="198"/>
                    <a:pt x="41" y="199"/>
                    <a:pt x="55" y="209"/>
                  </a:cubicBezTo>
                  <a:cubicBezTo>
                    <a:pt x="69" y="218"/>
                    <a:pt x="91" y="220"/>
                    <a:pt x="96" y="223"/>
                  </a:cubicBezTo>
                  <a:cubicBezTo>
                    <a:pt x="101" y="226"/>
                    <a:pt x="96" y="260"/>
                    <a:pt x="97" y="277"/>
                  </a:cubicBezTo>
                  <a:cubicBezTo>
                    <a:pt x="99" y="295"/>
                    <a:pt x="79" y="299"/>
                    <a:pt x="88" y="309"/>
                  </a:cubicBezTo>
                  <a:cubicBezTo>
                    <a:pt x="97" y="318"/>
                    <a:pt x="93" y="334"/>
                    <a:pt x="99" y="335"/>
                  </a:cubicBezTo>
                  <a:cubicBezTo>
                    <a:pt x="105" y="337"/>
                    <a:pt x="88" y="357"/>
                    <a:pt x="80" y="362"/>
                  </a:cubicBezTo>
                  <a:cubicBezTo>
                    <a:pt x="72" y="366"/>
                    <a:pt x="80" y="384"/>
                    <a:pt x="71" y="396"/>
                  </a:cubicBezTo>
                  <a:cubicBezTo>
                    <a:pt x="65" y="404"/>
                    <a:pt x="47" y="420"/>
                    <a:pt x="35" y="432"/>
                  </a:cubicBezTo>
                  <a:cubicBezTo>
                    <a:pt x="36" y="432"/>
                    <a:pt x="36" y="432"/>
                    <a:pt x="37" y="433"/>
                  </a:cubicBezTo>
                  <a:cubicBezTo>
                    <a:pt x="40" y="438"/>
                    <a:pt x="49" y="493"/>
                    <a:pt x="58" y="498"/>
                  </a:cubicBezTo>
                  <a:cubicBezTo>
                    <a:pt x="68" y="504"/>
                    <a:pt x="62" y="557"/>
                    <a:pt x="62" y="562"/>
                  </a:cubicBezTo>
                  <a:cubicBezTo>
                    <a:pt x="61" y="567"/>
                    <a:pt x="65" y="603"/>
                    <a:pt x="65" y="603"/>
                  </a:cubicBezTo>
                  <a:cubicBezTo>
                    <a:pt x="65" y="603"/>
                    <a:pt x="79" y="601"/>
                    <a:pt x="92" y="601"/>
                  </a:cubicBezTo>
                  <a:cubicBezTo>
                    <a:pt x="92" y="594"/>
                    <a:pt x="93" y="587"/>
                    <a:pt x="93" y="583"/>
                  </a:cubicBezTo>
                  <a:cubicBezTo>
                    <a:pt x="94" y="567"/>
                    <a:pt x="83" y="580"/>
                    <a:pt x="79" y="570"/>
                  </a:cubicBezTo>
                  <a:cubicBezTo>
                    <a:pt x="76" y="559"/>
                    <a:pt x="105" y="540"/>
                    <a:pt x="134" y="529"/>
                  </a:cubicBezTo>
                  <a:cubicBezTo>
                    <a:pt x="164" y="518"/>
                    <a:pt x="175" y="512"/>
                    <a:pt x="179" y="502"/>
                  </a:cubicBezTo>
                  <a:cubicBezTo>
                    <a:pt x="182" y="491"/>
                    <a:pt x="178" y="462"/>
                    <a:pt x="182" y="451"/>
                  </a:cubicBezTo>
                  <a:cubicBezTo>
                    <a:pt x="186" y="439"/>
                    <a:pt x="180" y="432"/>
                    <a:pt x="176" y="406"/>
                  </a:cubicBezTo>
                  <a:cubicBezTo>
                    <a:pt x="172" y="380"/>
                    <a:pt x="163" y="376"/>
                    <a:pt x="159" y="362"/>
                  </a:cubicBezTo>
                  <a:cubicBezTo>
                    <a:pt x="155" y="347"/>
                    <a:pt x="156" y="336"/>
                    <a:pt x="164" y="335"/>
                  </a:cubicBezTo>
                  <a:cubicBezTo>
                    <a:pt x="173" y="335"/>
                    <a:pt x="173" y="330"/>
                    <a:pt x="181" y="316"/>
                  </a:cubicBezTo>
                  <a:cubicBezTo>
                    <a:pt x="188" y="302"/>
                    <a:pt x="196" y="308"/>
                    <a:pt x="210" y="298"/>
                  </a:cubicBezTo>
                  <a:cubicBezTo>
                    <a:pt x="224" y="287"/>
                    <a:pt x="225" y="274"/>
                    <a:pt x="247" y="257"/>
                  </a:cubicBezTo>
                  <a:cubicBezTo>
                    <a:pt x="270" y="240"/>
                    <a:pt x="294" y="241"/>
                    <a:pt x="316" y="228"/>
                  </a:cubicBezTo>
                  <a:cubicBezTo>
                    <a:pt x="338" y="215"/>
                    <a:pt x="375" y="164"/>
                    <a:pt x="371" y="15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3" name="Freeform 167"/>
            <p:cNvSpPr>
              <a:spLocks/>
            </p:cNvSpPr>
            <p:nvPr/>
          </p:nvSpPr>
          <p:spPr bwMode="auto">
            <a:xfrm>
              <a:off x="13004801" y="9271000"/>
              <a:ext cx="493713" cy="503238"/>
            </a:xfrm>
            <a:custGeom>
              <a:avLst/>
              <a:gdLst>
                <a:gd name="T0" fmla="*/ 358 w 382"/>
                <a:gd name="T1" fmla="*/ 311 h 388"/>
                <a:gd name="T2" fmla="*/ 345 w 382"/>
                <a:gd name="T3" fmla="*/ 275 h 388"/>
                <a:gd name="T4" fmla="*/ 341 w 382"/>
                <a:gd name="T5" fmla="*/ 246 h 388"/>
                <a:gd name="T6" fmla="*/ 347 w 382"/>
                <a:gd name="T7" fmla="*/ 220 h 388"/>
                <a:gd name="T8" fmla="*/ 328 w 382"/>
                <a:gd name="T9" fmla="*/ 190 h 388"/>
                <a:gd name="T10" fmla="*/ 344 w 382"/>
                <a:gd name="T11" fmla="*/ 136 h 388"/>
                <a:gd name="T12" fmla="*/ 285 w 382"/>
                <a:gd name="T13" fmla="*/ 94 h 388"/>
                <a:gd name="T14" fmla="*/ 287 w 382"/>
                <a:gd name="T15" fmla="*/ 73 h 388"/>
                <a:gd name="T16" fmla="*/ 154 w 382"/>
                <a:gd name="T17" fmla="*/ 2 h 388"/>
                <a:gd name="T18" fmla="*/ 137 w 382"/>
                <a:gd name="T19" fmla="*/ 35 h 388"/>
                <a:gd name="T20" fmla="*/ 139 w 382"/>
                <a:gd name="T21" fmla="*/ 57 h 388"/>
                <a:gd name="T22" fmla="*/ 82 w 382"/>
                <a:gd name="T23" fmla="*/ 54 h 388"/>
                <a:gd name="T24" fmla="*/ 82 w 382"/>
                <a:gd name="T25" fmla="*/ 0 h 388"/>
                <a:gd name="T26" fmla="*/ 53 w 382"/>
                <a:gd name="T27" fmla="*/ 3 h 388"/>
                <a:gd name="T28" fmla="*/ 36 w 382"/>
                <a:gd name="T29" fmla="*/ 7 h 388"/>
                <a:gd name="T30" fmla="*/ 42 w 382"/>
                <a:gd name="T31" fmla="*/ 22 h 388"/>
                <a:gd name="T32" fmla="*/ 47 w 382"/>
                <a:gd name="T33" fmla="*/ 46 h 388"/>
                <a:gd name="T34" fmla="*/ 33 w 382"/>
                <a:gd name="T35" fmla="*/ 53 h 388"/>
                <a:gd name="T36" fmla="*/ 35 w 382"/>
                <a:gd name="T37" fmla="*/ 71 h 388"/>
                <a:gd name="T38" fmla="*/ 44 w 382"/>
                <a:gd name="T39" fmla="*/ 76 h 388"/>
                <a:gd name="T40" fmla="*/ 15 w 382"/>
                <a:gd name="T41" fmla="*/ 118 h 388"/>
                <a:gd name="T42" fmla="*/ 0 w 382"/>
                <a:gd name="T43" fmla="*/ 127 h 388"/>
                <a:gd name="T44" fmla="*/ 21 w 382"/>
                <a:gd name="T45" fmla="*/ 194 h 388"/>
                <a:gd name="T46" fmla="*/ 40 w 382"/>
                <a:gd name="T47" fmla="*/ 240 h 388"/>
                <a:gd name="T48" fmla="*/ 49 w 382"/>
                <a:gd name="T49" fmla="*/ 268 h 388"/>
                <a:gd name="T50" fmla="*/ 29 w 382"/>
                <a:gd name="T51" fmla="*/ 253 h 388"/>
                <a:gd name="T52" fmla="*/ 27 w 382"/>
                <a:gd name="T53" fmla="*/ 259 h 388"/>
                <a:gd name="T54" fmla="*/ 25 w 382"/>
                <a:gd name="T55" fmla="*/ 260 h 388"/>
                <a:gd name="T56" fmla="*/ 51 w 382"/>
                <a:gd name="T57" fmla="*/ 274 h 388"/>
                <a:gd name="T58" fmla="*/ 83 w 382"/>
                <a:gd name="T59" fmla="*/ 287 h 388"/>
                <a:gd name="T60" fmla="*/ 128 w 382"/>
                <a:gd name="T61" fmla="*/ 307 h 388"/>
                <a:gd name="T62" fmla="*/ 131 w 382"/>
                <a:gd name="T63" fmla="*/ 310 h 388"/>
                <a:gd name="T64" fmla="*/ 154 w 382"/>
                <a:gd name="T65" fmla="*/ 310 h 388"/>
                <a:gd name="T66" fmla="*/ 159 w 382"/>
                <a:gd name="T67" fmla="*/ 308 h 388"/>
                <a:gd name="T68" fmla="*/ 185 w 382"/>
                <a:gd name="T69" fmla="*/ 380 h 388"/>
                <a:gd name="T70" fmla="*/ 205 w 382"/>
                <a:gd name="T71" fmla="*/ 382 h 388"/>
                <a:gd name="T72" fmla="*/ 225 w 382"/>
                <a:gd name="T73" fmla="*/ 378 h 388"/>
                <a:gd name="T74" fmla="*/ 237 w 382"/>
                <a:gd name="T75" fmla="*/ 388 h 388"/>
                <a:gd name="T76" fmla="*/ 267 w 382"/>
                <a:gd name="T77" fmla="*/ 384 h 388"/>
                <a:gd name="T78" fmla="*/ 288 w 382"/>
                <a:gd name="T79" fmla="*/ 382 h 388"/>
                <a:gd name="T80" fmla="*/ 299 w 382"/>
                <a:gd name="T81" fmla="*/ 368 h 388"/>
                <a:gd name="T82" fmla="*/ 320 w 382"/>
                <a:gd name="T83" fmla="*/ 369 h 388"/>
                <a:gd name="T84" fmla="*/ 345 w 382"/>
                <a:gd name="T85" fmla="*/ 363 h 388"/>
                <a:gd name="T86" fmla="*/ 382 w 382"/>
                <a:gd name="T87" fmla="*/ 343 h 388"/>
                <a:gd name="T88" fmla="*/ 358 w 382"/>
                <a:gd name="T89" fmla="*/ 31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2" h="388">
                  <a:moveTo>
                    <a:pt x="358" y="311"/>
                  </a:moveTo>
                  <a:cubicBezTo>
                    <a:pt x="356" y="290"/>
                    <a:pt x="344" y="290"/>
                    <a:pt x="345" y="275"/>
                  </a:cubicBezTo>
                  <a:cubicBezTo>
                    <a:pt x="345" y="261"/>
                    <a:pt x="346" y="248"/>
                    <a:pt x="341" y="246"/>
                  </a:cubicBezTo>
                  <a:cubicBezTo>
                    <a:pt x="336" y="244"/>
                    <a:pt x="339" y="232"/>
                    <a:pt x="347" y="220"/>
                  </a:cubicBezTo>
                  <a:cubicBezTo>
                    <a:pt x="355" y="207"/>
                    <a:pt x="332" y="205"/>
                    <a:pt x="328" y="190"/>
                  </a:cubicBezTo>
                  <a:cubicBezTo>
                    <a:pt x="327" y="183"/>
                    <a:pt x="334" y="161"/>
                    <a:pt x="344" y="136"/>
                  </a:cubicBezTo>
                  <a:cubicBezTo>
                    <a:pt x="315" y="116"/>
                    <a:pt x="285" y="94"/>
                    <a:pt x="285" y="94"/>
                  </a:cubicBezTo>
                  <a:cubicBezTo>
                    <a:pt x="287" y="73"/>
                    <a:pt x="287" y="73"/>
                    <a:pt x="287" y="73"/>
                  </a:cubicBezTo>
                  <a:cubicBezTo>
                    <a:pt x="154" y="2"/>
                    <a:pt x="154" y="2"/>
                    <a:pt x="154" y="2"/>
                  </a:cubicBezTo>
                  <a:cubicBezTo>
                    <a:pt x="153" y="19"/>
                    <a:pt x="146" y="31"/>
                    <a:pt x="137" y="35"/>
                  </a:cubicBezTo>
                  <a:cubicBezTo>
                    <a:pt x="127" y="40"/>
                    <a:pt x="151" y="55"/>
                    <a:pt x="139" y="57"/>
                  </a:cubicBezTo>
                  <a:cubicBezTo>
                    <a:pt x="127" y="60"/>
                    <a:pt x="101" y="46"/>
                    <a:pt x="82" y="54"/>
                  </a:cubicBezTo>
                  <a:cubicBezTo>
                    <a:pt x="70" y="59"/>
                    <a:pt x="72" y="28"/>
                    <a:pt x="82" y="0"/>
                  </a:cubicBezTo>
                  <a:cubicBezTo>
                    <a:pt x="53" y="3"/>
                    <a:pt x="53" y="3"/>
                    <a:pt x="53" y="3"/>
                  </a:cubicBezTo>
                  <a:cubicBezTo>
                    <a:pt x="53" y="3"/>
                    <a:pt x="45" y="5"/>
                    <a:pt x="36" y="7"/>
                  </a:cubicBezTo>
                  <a:cubicBezTo>
                    <a:pt x="42" y="22"/>
                    <a:pt x="42" y="22"/>
                    <a:pt x="42" y="22"/>
                  </a:cubicBezTo>
                  <a:cubicBezTo>
                    <a:pt x="42" y="22"/>
                    <a:pt x="49" y="37"/>
                    <a:pt x="47" y="46"/>
                  </a:cubicBezTo>
                  <a:cubicBezTo>
                    <a:pt x="46" y="50"/>
                    <a:pt x="40" y="52"/>
                    <a:pt x="33" y="53"/>
                  </a:cubicBezTo>
                  <a:cubicBezTo>
                    <a:pt x="36" y="63"/>
                    <a:pt x="35" y="71"/>
                    <a:pt x="35" y="71"/>
                  </a:cubicBezTo>
                  <a:cubicBezTo>
                    <a:pt x="44" y="76"/>
                    <a:pt x="44" y="76"/>
                    <a:pt x="44" y="76"/>
                  </a:cubicBezTo>
                  <a:cubicBezTo>
                    <a:pt x="44" y="76"/>
                    <a:pt x="24" y="114"/>
                    <a:pt x="15" y="118"/>
                  </a:cubicBezTo>
                  <a:cubicBezTo>
                    <a:pt x="12" y="119"/>
                    <a:pt x="7" y="122"/>
                    <a:pt x="0" y="127"/>
                  </a:cubicBezTo>
                  <a:cubicBezTo>
                    <a:pt x="5" y="153"/>
                    <a:pt x="12" y="185"/>
                    <a:pt x="21" y="194"/>
                  </a:cubicBezTo>
                  <a:cubicBezTo>
                    <a:pt x="39" y="210"/>
                    <a:pt x="36" y="229"/>
                    <a:pt x="40" y="240"/>
                  </a:cubicBezTo>
                  <a:cubicBezTo>
                    <a:pt x="44" y="251"/>
                    <a:pt x="60" y="263"/>
                    <a:pt x="49" y="268"/>
                  </a:cubicBezTo>
                  <a:cubicBezTo>
                    <a:pt x="42" y="271"/>
                    <a:pt x="35" y="263"/>
                    <a:pt x="29" y="253"/>
                  </a:cubicBezTo>
                  <a:cubicBezTo>
                    <a:pt x="28" y="255"/>
                    <a:pt x="28" y="257"/>
                    <a:pt x="27" y="259"/>
                  </a:cubicBezTo>
                  <a:cubicBezTo>
                    <a:pt x="27" y="259"/>
                    <a:pt x="26" y="260"/>
                    <a:pt x="25" y="260"/>
                  </a:cubicBezTo>
                  <a:cubicBezTo>
                    <a:pt x="35" y="267"/>
                    <a:pt x="46" y="274"/>
                    <a:pt x="51" y="274"/>
                  </a:cubicBezTo>
                  <a:cubicBezTo>
                    <a:pt x="60" y="274"/>
                    <a:pt x="74" y="285"/>
                    <a:pt x="83" y="287"/>
                  </a:cubicBezTo>
                  <a:cubicBezTo>
                    <a:pt x="92" y="289"/>
                    <a:pt x="124" y="302"/>
                    <a:pt x="128" y="307"/>
                  </a:cubicBezTo>
                  <a:cubicBezTo>
                    <a:pt x="129" y="308"/>
                    <a:pt x="130" y="309"/>
                    <a:pt x="131" y="310"/>
                  </a:cubicBezTo>
                  <a:cubicBezTo>
                    <a:pt x="138" y="310"/>
                    <a:pt x="148" y="310"/>
                    <a:pt x="154" y="310"/>
                  </a:cubicBezTo>
                  <a:cubicBezTo>
                    <a:pt x="156" y="309"/>
                    <a:pt x="157" y="308"/>
                    <a:pt x="159" y="308"/>
                  </a:cubicBezTo>
                  <a:cubicBezTo>
                    <a:pt x="171" y="308"/>
                    <a:pt x="185" y="353"/>
                    <a:pt x="185" y="380"/>
                  </a:cubicBezTo>
                  <a:cubicBezTo>
                    <a:pt x="192" y="381"/>
                    <a:pt x="202" y="382"/>
                    <a:pt x="205" y="382"/>
                  </a:cubicBezTo>
                  <a:cubicBezTo>
                    <a:pt x="210" y="382"/>
                    <a:pt x="216" y="374"/>
                    <a:pt x="225" y="378"/>
                  </a:cubicBezTo>
                  <a:cubicBezTo>
                    <a:pt x="235" y="381"/>
                    <a:pt x="229" y="388"/>
                    <a:pt x="237" y="388"/>
                  </a:cubicBezTo>
                  <a:cubicBezTo>
                    <a:pt x="245" y="388"/>
                    <a:pt x="262" y="383"/>
                    <a:pt x="267" y="384"/>
                  </a:cubicBezTo>
                  <a:cubicBezTo>
                    <a:pt x="272" y="385"/>
                    <a:pt x="287" y="388"/>
                    <a:pt x="288" y="382"/>
                  </a:cubicBezTo>
                  <a:cubicBezTo>
                    <a:pt x="289" y="376"/>
                    <a:pt x="292" y="366"/>
                    <a:pt x="299" y="368"/>
                  </a:cubicBezTo>
                  <a:cubicBezTo>
                    <a:pt x="307" y="370"/>
                    <a:pt x="312" y="377"/>
                    <a:pt x="320" y="369"/>
                  </a:cubicBezTo>
                  <a:cubicBezTo>
                    <a:pt x="328" y="362"/>
                    <a:pt x="342" y="369"/>
                    <a:pt x="345" y="363"/>
                  </a:cubicBezTo>
                  <a:cubicBezTo>
                    <a:pt x="347" y="360"/>
                    <a:pt x="365" y="351"/>
                    <a:pt x="382" y="343"/>
                  </a:cubicBezTo>
                  <a:cubicBezTo>
                    <a:pt x="381" y="323"/>
                    <a:pt x="359" y="332"/>
                    <a:pt x="358" y="31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4" name="Freeform 168"/>
            <p:cNvSpPr>
              <a:spLocks/>
            </p:cNvSpPr>
            <p:nvPr/>
          </p:nvSpPr>
          <p:spPr bwMode="auto">
            <a:xfrm>
              <a:off x="13149263" y="9672638"/>
              <a:ext cx="150813" cy="352425"/>
            </a:xfrm>
            <a:custGeom>
              <a:avLst/>
              <a:gdLst>
                <a:gd name="T0" fmla="*/ 107 w 117"/>
                <a:gd name="T1" fmla="*/ 177 h 272"/>
                <a:gd name="T2" fmla="*/ 86 w 117"/>
                <a:gd name="T3" fmla="*/ 156 h 272"/>
                <a:gd name="T4" fmla="*/ 85 w 117"/>
                <a:gd name="T5" fmla="*/ 162 h 272"/>
                <a:gd name="T6" fmla="*/ 47 w 117"/>
                <a:gd name="T7" fmla="*/ 108 h 272"/>
                <a:gd name="T8" fmla="*/ 51 w 117"/>
                <a:gd name="T9" fmla="*/ 46 h 272"/>
                <a:gd name="T10" fmla="*/ 42 w 117"/>
                <a:gd name="T11" fmla="*/ 0 h 272"/>
                <a:gd name="T12" fmla="*/ 19 w 117"/>
                <a:gd name="T13" fmla="*/ 0 h 272"/>
                <a:gd name="T14" fmla="*/ 32 w 117"/>
                <a:gd name="T15" fmla="*/ 35 h 272"/>
                <a:gd name="T16" fmla="*/ 20 w 117"/>
                <a:gd name="T17" fmla="*/ 42 h 272"/>
                <a:gd name="T18" fmla="*/ 22 w 117"/>
                <a:gd name="T19" fmla="*/ 99 h 272"/>
                <a:gd name="T20" fmla="*/ 7 w 117"/>
                <a:gd name="T21" fmla="*/ 109 h 272"/>
                <a:gd name="T22" fmla="*/ 2 w 117"/>
                <a:gd name="T23" fmla="*/ 143 h 272"/>
                <a:gd name="T24" fmla="*/ 8 w 117"/>
                <a:gd name="T25" fmla="*/ 158 h 272"/>
                <a:gd name="T26" fmla="*/ 8 w 117"/>
                <a:gd name="T27" fmla="*/ 158 h 272"/>
                <a:gd name="T28" fmla="*/ 32 w 117"/>
                <a:gd name="T29" fmla="*/ 175 h 272"/>
                <a:gd name="T30" fmla="*/ 60 w 117"/>
                <a:gd name="T31" fmla="*/ 179 h 272"/>
                <a:gd name="T32" fmla="*/ 53 w 117"/>
                <a:gd name="T33" fmla="*/ 225 h 272"/>
                <a:gd name="T34" fmla="*/ 85 w 117"/>
                <a:gd name="T35" fmla="*/ 267 h 272"/>
                <a:gd name="T36" fmla="*/ 88 w 117"/>
                <a:gd name="T37" fmla="*/ 235 h 272"/>
                <a:gd name="T38" fmla="*/ 108 w 117"/>
                <a:gd name="T39" fmla="*/ 212 h 272"/>
                <a:gd name="T40" fmla="*/ 107 w 117"/>
                <a:gd name="T41" fmla="*/ 17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272">
                  <a:moveTo>
                    <a:pt x="107" y="177"/>
                  </a:moveTo>
                  <a:cubicBezTo>
                    <a:pt x="103" y="171"/>
                    <a:pt x="94" y="163"/>
                    <a:pt x="86" y="156"/>
                  </a:cubicBezTo>
                  <a:cubicBezTo>
                    <a:pt x="86" y="159"/>
                    <a:pt x="86" y="161"/>
                    <a:pt x="85" y="162"/>
                  </a:cubicBezTo>
                  <a:cubicBezTo>
                    <a:pt x="76" y="175"/>
                    <a:pt x="50" y="134"/>
                    <a:pt x="47" y="108"/>
                  </a:cubicBezTo>
                  <a:cubicBezTo>
                    <a:pt x="43" y="83"/>
                    <a:pt x="61" y="70"/>
                    <a:pt x="51" y="46"/>
                  </a:cubicBezTo>
                  <a:cubicBezTo>
                    <a:pt x="41" y="26"/>
                    <a:pt x="36" y="6"/>
                    <a:pt x="42" y="0"/>
                  </a:cubicBezTo>
                  <a:cubicBezTo>
                    <a:pt x="36" y="0"/>
                    <a:pt x="26" y="0"/>
                    <a:pt x="19" y="0"/>
                  </a:cubicBezTo>
                  <a:cubicBezTo>
                    <a:pt x="24" y="10"/>
                    <a:pt x="32" y="28"/>
                    <a:pt x="32" y="35"/>
                  </a:cubicBezTo>
                  <a:cubicBezTo>
                    <a:pt x="32" y="42"/>
                    <a:pt x="23" y="33"/>
                    <a:pt x="20" y="42"/>
                  </a:cubicBezTo>
                  <a:cubicBezTo>
                    <a:pt x="16" y="51"/>
                    <a:pt x="14" y="92"/>
                    <a:pt x="22" y="99"/>
                  </a:cubicBezTo>
                  <a:cubicBezTo>
                    <a:pt x="29" y="107"/>
                    <a:pt x="7" y="101"/>
                    <a:pt x="7" y="109"/>
                  </a:cubicBezTo>
                  <a:cubicBezTo>
                    <a:pt x="7" y="116"/>
                    <a:pt x="5" y="141"/>
                    <a:pt x="2" y="143"/>
                  </a:cubicBezTo>
                  <a:cubicBezTo>
                    <a:pt x="0" y="144"/>
                    <a:pt x="4" y="150"/>
                    <a:pt x="8" y="158"/>
                  </a:cubicBezTo>
                  <a:cubicBezTo>
                    <a:pt x="8" y="158"/>
                    <a:pt x="8" y="158"/>
                    <a:pt x="8" y="158"/>
                  </a:cubicBezTo>
                  <a:cubicBezTo>
                    <a:pt x="12" y="158"/>
                    <a:pt x="26" y="176"/>
                    <a:pt x="32" y="175"/>
                  </a:cubicBezTo>
                  <a:cubicBezTo>
                    <a:pt x="39" y="174"/>
                    <a:pt x="57" y="164"/>
                    <a:pt x="60" y="179"/>
                  </a:cubicBezTo>
                  <a:cubicBezTo>
                    <a:pt x="64" y="193"/>
                    <a:pt x="51" y="218"/>
                    <a:pt x="53" y="225"/>
                  </a:cubicBezTo>
                  <a:cubicBezTo>
                    <a:pt x="55" y="231"/>
                    <a:pt x="83" y="272"/>
                    <a:pt x="85" y="267"/>
                  </a:cubicBezTo>
                  <a:cubicBezTo>
                    <a:pt x="87" y="262"/>
                    <a:pt x="79" y="243"/>
                    <a:pt x="88" y="235"/>
                  </a:cubicBezTo>
                  <a:cubicBezTo>
                    <a:pt x="98" y="227"/>
                    <a:pt x="109" y="237"/>
                    <a:pt x="108" y="212"/>
                  </a:cubicBezTo>
                  <a:cubicBezTo>
                    <a:pt x="107" y="187"/>
                    <a:pt x="117" y="188"/>
                    <a:pt x="107" y="17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5" name="Freeform 169"/>
            <p:cNvSpPr>
              <a:spLocks/>
            </p:cNvSpPr>
            <p:nvPr/>
          </p:nvSpPr>
          <p:spPr bwMode="auto">
            <a:xfrm>
              <a:off x="19129376" y="10182225"/>
              <a:ext cx="149225" cy="119063"/>
            </a:xfrm>
            <a:custGeom>
              <a:avLst/>
              <a:gdLst>
                <a:gd name="T0" fmla="*/ 2 w 116"/>
                <a:gd name="T1" fmla="*/ 13 h 92"/>
                <a:gd name="T2" fmla="*/ 104 w 116"/>
                <a:gd name="T3" fmla="*/ 84 h 92"/>
                <a:gd name="T4" fmla="*/ 2 w 116"/>
                <a:gd name="T5" fmla="*/ 13 h 92"/>
              </a:gdLst>
              <a:ahLst/>
              <a:cxnLst>
                <a:cxn ang="0">
                  <a:pos x="T0" y="T1"/>
                </a:cxn>
                <a:cxn ang="0">
                  <a:pos x="T2" y="T3"/>
                </a:cxn>
                <a:cxn ang="0">
                  <a:pos x="T4" y="T5"/>
                </a:cxn>
              </a:cxnLst>
              <a:rect l="0" t="0" r="r" b="b"/>
              <a:pathLst>
                <a:path w="116" h="92">
                  <a:moveTo>
                    <a:pt x="2" y="13"/>
                  </a:moveTo>
                  <a:cubicBezTo>
                    <a:pt x="0" y="0"/>
                    <a:pt x="116" y="75"/>
                    <a:pt x="104" y="84"/>
                  </a:cubicBezTo>
                  <a:cubicBezTo>
                    <a:pt x="91" y="92"/>
                    <a:pt x="4" y="25"/>
                    <a:pt x="2" y="13"/>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6" name="Freeform 170"/>
            <p:cNvSpPr>
              <a:spLocks/>
            </p:cNvSpPr>
            <p:nvPr/>
          </p:nvSpPr>
          <p:spPr bwMode="auto">
            <a:xfrm>
              <a:off x="14766926" y="7243763"/>
              <a:ext cx="349250" cy="234950"/>
            </a:xfrm>
            <a:custGeom>
              <a:avLst/>
              <a:gdLst>
                <a:gd name="T0" fmla="*/ 221 w 270"/>
                <a:gd name="T1" fmla="*/ 147 h 182"/>
                <a:gd name="T2" fmla="*/ 234 w 270"/>
                <a:gd name="T3" fmla="*/ 157 h 182"/>
                <a:gd name="T4" fmla="*/ 259 w 270"/>
                <a:gd name="T5" fmla="*/ 165 h 182"/>
                <a:gd name="T6" fmla="*/ 270 w 270"/>
                <a:gd name="T7" fmla="*/ 163 h 182"/>
                <a:gd name="T8" fmla="*/ 264 w 270"/>
                <a:gd name="T9" fmla="*/ 115 h 182"/>
                <a:gd name="T10" fmla="*/ 229 w 270"/>
                <a:gd name="T11" fmla="*/ 93 h 182"/>
                <a:gd name="T12" fmla="*/ 223 w 270"/>
                <a:gd name="T13" fmla="*/ 63 h 182"/>
                <a:gd name="T14" fmla="*/ 177 w 270"/>
                <a:gd name="T15" fmla="*/ 65 h 182"/>
                <a:gd name="T16" fmla="*/ 148 w 270"/>
                <a:gd name="T17" fmla="*/ 60 h 182"/>
                <a:gd name="T18" fmla="*/ 116 w 270"/>
                <a:gd name="T19" fmla="*/ 59 h 182"/>
                <a:gd name="T20" fmla="*/ 66 w 270"/>
                <a:gd name="T21" fmla="*/ 54 h 182"/>
                <a:gd name="T22" fmla="*/ 91 w 270"/>
                <a:gd name="T23" fmla="*/ 34 h 182"/>
                <a:gd name="T24" fmla="*/ 102 w 270"/>
                <a:gd name="T25" fmla="*/ 34 h 182"/>
                <a:gd name="T26" fmla="*/ 115 w 270"/>
                <a:gd name="T27" fmla="*/ 5 h 182"/>
                <a:gd name="T28" fmla="*/ 91 w 270"/>
                <a:gd name="T29" fmla="*/ 10 h 182"/>
                <a:gd name="T30" fmla="*/ 64 w 270"/>
                <a:gd name="T31" fmla="*/ 16 h 182"/>
                <a:gd name="T32" fmla="*/ 47 w 270"/>
                <a:gd name="T33" fmla="*/ 35 h 182"/>
                <a:gd name="T34" fmla="*/ 36 w 270"/>
                <a:gd name="T35" fmla="*/ 55 h 182"/>
                <a:gd name="T36" fmla="*/ 2 w 270"/>
                <a:gd name="T37" fmla="*/ 67 h 182"/>
                <a:gd name="T38" fmla="*/ 24 w 270"/>
                <a:gd name="T39" fmla="*/ 94 h 182"/>
                <a:gd name="T40" fmla="*/ 28 w 270"/>
                <a:gd name="T41" fmla="*/ 126 h 182"/>
                <a:gd name="T42" fmla="*/ 14 w 270"/>
                <a:gd name="T43" fmla="*/ 162 h 182"/>
                <a:gd name="T44" fmla="*/ 30 w 270"/>
                <a:gd name="T45" fmla="*/ 164 h 182"/>
                <a:gd name="T46" fmla="*/ 66 w 270"/>
                <a:gd name="T47" fmla="*/ 154 h 182"/>
                <a:gd name="T48" fmla="*/ 100 w 270"/>
                <a:gd name="T49" fmla="*/ 138 h 182"/>
                <a:gd name="T50" fmla="*/ 132 w 270"/>
                <a:gd name="T51" fmla="*/ 107 h 182"/>
                <a:gd name="T52" fmla="*/ 145 w 270"/>
                <a:gd name="T53" fmla="*/ 136 h 182"/>
                <a:gd name="T54" fmla="*/ 147 w 270"/>
                <a:gd name="T55" fmla="*/ 178 h 182"/>
                <a:gd name="T56" fmla="*/ 163 w 270"/>
                <a:gd name="T57" fmla="*/ 179 h 182"/>
                <a:gd name="T58" fmla="*/ 182 w 270"/>
                <a:gd name="T59" fmla="*/ 172 h 182"/>
                <a:gd name="T60" fmla="*/ 221 w 270"/>
                <a:gd name="T61" fmla="*/ 14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182">
                  <a:moveTo>
                    <a:pt x="221" y="147"/>
                  </a:moveTo>
                  <a:cubicBezTo>
                    <a:pt x="228" y="152"/>
                    <a:pt x="227" y="158"/>
                    <a:pt x="234" y="157"/>
                  </a:cubicBezTo>
                  <a:cubicBezTo>
                    <a:pt x="240" y="156"/>
                    <a:pt x="253" y="159"/>
                    <a:pt x="259" y="165"/>
                  </a:cubicBezTo>
                  <a:cubicBezTo>
                    <a:pt x="265" y="163"/>
                    <a:pt x="270" y="163"/>
                    <a:pt x="270" y="163"/>
                  </a:cubicBezTo>
                  <a:cubicBezTo>
                    <a:pt x="270" y="163"/>
                    <a:pt x="265" y="127"/>
                    <a:pt x="264" y="115"/>
                  </a:cubicBezTo>
                  <a:cubicBezTo>
                    <a:pt x="262" y="104"/>
                    <a:pt x="229" y="93"/>
                    <a:pt x="229" y="93"/>
                  </a:cubicBezTo>
                  <a:cubicBezTo>
                    <a:pt x="223" y="63"/>
                    <a:pt x="223" y="63"/>
                    <a:pt x="223" y="63"/>
                  </a:cubicBezTo>
                  <a:cubicBezTo>
                    <a:pt x="223" y="63"/>
                    <a:pt x="184" y="68"/>
                    <a:pt x="177" y="65"/>
                  </a:cubicBezTo>
                  <a:cubicBezTo>
                    <a:pt x="170" y="63"/>
                    <a:pt x="155" y="70"/>
                    <a:pt x="148" y="60"/>
                  </a:cubicBezTo>
                  <a:cubicBezTo>
                    <a:pt x="141" y="50"/>
                    <a:pt x="129" y="67"/>
                    <a:pt x="116" y="59"/>
                  </a:cubicBezTo>
                  <a:cubicBezTo>
                    <a:pt x="104" y="50"/>
                    <a:pt x="68" y="61"/>
                    <a:pt x="66" y="54"/>
                  </a:cubicBezTo>
                  <a:cubicBezTo>
                    <a:pt x="65" y="47"/>
                    <a:pt x="82" y="32"/>
                    <a:pt x="91" y="34"/>
                  </a:cubicBezTo>
                  <a:cubicBezTo>
                    <a:pt x="94" y="34"/>
                    <a:pt x="98" y="34"/>
                    <a:pt x="102" y="34"/>
                  </a:cubicBezTo>
                  <a:cubicBezTo>
                    <a:pt x="107" y="27"/>
                    <a:pt x="117" y="9"/>
                    <a:pt x="115" y="5"/>
                  </a:cubicBezTo>
                  <a:cubicBezTo>
                    <a:pt x="111" y="0"/>
                    <a:pt x="99" y="4"/>
                    <a:pt x="91" y="10"/>
                  </a:cubicBezTo>
                  <a:cubicBezTo>
                    <a:pt x="82" y="16"/>
                    <a:pt x="67" y="7"/>
                    <a:pt x="64" y="16"/>
                  </a:cubicBezTo>
                  <a:cubicBezTo>
                    <a:pt x="60" y="26"/>
                    <a:pt x="56" y="35"/>
                    <a:pt x="47" y="35"/>
                  </a:cubicBezTo>
                  <a:cubicBezTo>
                    <a:pt x="38" y="35"/>
                    <a:pt x="45" y="51"/>
                    <a:pt x="36" y="55"/>
                  </a:cubicBezTo>
                  <a:cubicBezTo>
                    <a:pt x="26" y="59"/>
                    <a:pt x="4" y="58"/>
                    <a:pt x="2" y="67"/>
                  </a:cubicBezTo>
                  <a:cubicBezTo>
                    <a:pt x="0" y="77"/>
                    <a:pt x="26" y="83"/>
                    <a:pt x="24" y="94"/>
                  </a:cubicBezTo>
                  <a:cubicBezTo>
                    <a:pt x="22" y="106"/>
                    <a:pt x="38" y="118"/>
                    <a:pt x="28" y="126"/>
                  </a:cubicBezTo>
                  <a:cubicBezTo>
                    <a:pt x="20" y="132"/>
                    <a:pt x="13" y="142"/>
                    <a:pt x="14" y="162"/>
                  </a:cubicBezTo>
                  <a:cubicBezTo>
                    <a:pt x="21" y="167"/>
                    <a:pt x="27" y="171"/>
                    <a:pt x="30" y="164"/>
                  </a:cubicBezTo>
                  <a:cubicBezTo>
                    <a:pt x="36" y="153"/>
                    <a:pt x="66" y="164"/>
                    <a:pt x="66" y="154"/>
                  </a:cubicBezTo>
                  <a:cubicBezTo>
                    <a:pt x="66" y="145"/>
                    <a:pt x="100" y="147"/>
                    <a:pt x="100" y="138"/>
                  </a:cubicBezTo>
                  <a:cubicBezTo>
                    <a:pt x="100" y="128"/>
                    <a:pt x="119" y="106"/>
                    <a:pt x="132" y="107"/>
                  </a:cubicBezTo>
                  <a:cubicBezTo>
                    <a:pt x="144" y="109"/>
                    <a:pt x="130" y="129"/>
                    <a:pt x="145" y="136"/>
                  </a:cubicBezTo>
                  <a:cubicBezTo>
                    <a:pt x="161" y="143"/>
                    <a:pt x="139" y="168"/>
                    <a:pt x="147" y="178"/>
                  </a:cubicBezTo>
                  <a:cubicBezTo>
                    <a:pt x="150" y="182"/>
                    <a:pt x="156" y="181"/>
                    <a:pt x="163" y="179"/>
                  </a:cubicBezTo>
                  <a:cubicBezTo>
                    <a:pt x="169" y="177"/>
                    <a:pt x="176" y="175"/>
                    <a:pt x="182" y="172"/>
                  </a:cubicBezTo>
                  <a:cubicBezTo>
                    <a:pt x="196" y="160"/>
                    <a:pt x="214" y="144"/>
                    <a:pt x="221" y="14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7" name="Freeform 171"/>
            <p:cNvSpPr>
              <a:spLocks/>
            </p:cNvSpPr>
            <p:nvPr/>
          </p:nvSpPr>
          <p:spPr bwMode="auto">
            <a:xfrm>
              <a:off x="8091488" y="8040688"/>
              <a:ext cx="39688" cy="84138"/>
            </a:xfrm>
            <a:custGeom>
              <a:avLst/>
              <a:gdLst>
                <a:gd name="T0" fmla="*/ 26 w 30"/>
                <a:gd name="T1" fmla="*/ 61 h 65"/>
                <a:gd name="T2" fmla="*/ 12 w 30"/>
                <a:gd name="T3" fmla="*/ 47 h 65"/>
                <a:gd name="T4" fmla="*/ 0 w 30"/>
                <a:gd name="T5" fmla="*/ 23 h 65"/>
                <a:gd name="T6" fmla="*/ 13 w 30"/>
                <a:gd name="T7" fmla="*/ 13 h 65"/>
                <a:gd name="T8" fmla="*/ 16 w 30"/>
                <a:gd name="T9" fmla="*/ 39 h 65"/>
                <a:gd name="T10" fmla="*/ 26 w 30"/>
                <a:gd name="T11" fmla="*/ 61 h 65"/>
              </a:gdLst>
              <a:ahLst/>
              <a:cxnLst>
                <a:cxn ang="0">
                  <a:pos x="T0" y="T1"/>
                </a:cxn>
                <a:cxn ang="0">
                  <a:pos x="T2" y="T3"/>
                </a:cxn>
                <a:cxn ang="0">
                  <a:pos x="T4" y="T5"/>
                </a:cxn>
                <a:cxn ang="0">
                  <a:pos x="T6" y="T7"/>
                </a:cxn>
                <a:cxn ang="0">
                  <a:pos x="T8" y="T9"/>
                </a:cxn>
                <a:cxn ang="0">
                  <a:pos x="T10" y="T11"/>
                </a:cxn>
              </a:cxnLst>
              <a:rect l="0" t="0" r="r" b="b"/>
              <a:pathLst>
                <a:path w="30" h="65">
                  <a:moveTo>
                    <a:pt x="26" y="61"/>
                  </a:moveTo>
                  <a:cubicBezTo>
                    <a:pt x="24" y="65"/>
                    <a:pt x="12" y="55"/>
                    <a:pt x="12" y="47"/>
                  </a:cubicBezTo>
                  <a:cubicBezTo>
                    <a:pt x="12" y="39"/>
                    <a:pt x="0" y="37"/>
                    <a:pt x="0" y="23"/>
                  </a:cubicBezTo>
                  <a:cubicBezTo>
                    <a:pt x="0" y="9"/>
                    <a:pt x="6" y="0"/>
                    <a:pt x="13" y="13"/>
                  </a:cubicBezTo>
                  <a:cubicBezTo>
                    <a:pt x="20" y="25"/>
                    <a:pt x="15" y="33"/>
                    <a:pt x="16" y="39"/>
                  </a:cubicBezTo>
                  <a:cubicBezTo>
                    <a:pt x="18" y="45"/>
                    <a:pt x="30" y="53"/>
                    <a:pt x="26" y="6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8" name="Freeform 172"/>
            <p:cNvSpPr>
              <a:spLocks/>
            </p:cNvSpPr>
            <p:nvPr/>
          </p:nvSpPr>
          <p:spPr bwMode="auto">
            <a:xfrm>
              <a:off x="8842376" y="8732838"/>
              <a:ext cx="55563" cy="44450"/>
            </a:xfrm>
            <a:custGeom>
              <a:avLst/>
              <a:gdLst>
                <a:gd name="T0" fmla="*/ 9 w 43"/>
                <a:gd name="T1" fmla="*/ 30 h 34"/>
                <a:gd name="T2" fmla="*/ 8 w 43"/>
                <a:gd name="T3" fmla="*/ 14 h 34"/>
                <a:gd name="T4" fmla="*/ 34 w 43"/>
                <a:gd name="T5" fmla="*/ 6 h 34"/>
                <a:gd name="T6" fmla="*/ 36 w 43"/>
                <a:gd name="T7" fmla="*/ 27 h 34"/>
                <a:gd name="T8" fmla="*/ 9 w 43"/>
                <a:gd name="T9" fmla="*/ 30 h 34"/>
              </a:gdLst>
              <a:ahLst/>
              <a:cxnLst>
                <a:cxn ang="0">
                  <a:pos x="T0" y="T1"/>
                </a:cxn>
                <a:cxn ang="0">
                  <a:pos x="T2" y="T3"/>
                </a:cxn>
                <a:cxn ang="0">
                  <a:pos x="T4" y="T5"/>
                </a:cxn>
                <a:cxn ang="0">
                  <a:pos x="T6" y="T7"/>
                </a:cxn>
                <a:cxn ang="0">
                  <a:pos x="T8" y="T9"/>
                </a:cxn>
              </a:cxnLst>
              <a:rect l="0" t="0" r="r" b="b"/>
              <a:pathLst>
                <a:path w="43" h="34">
                  <a:moveTo>
                    <a:pt x="9" y="30"/>
                  </a:moveTo>
                  <a:cubicBezTo>
                    <a:pt x="4" y="26"/>
                    <a:pt x="16" y="17"/>
                    <a:pt x="8" y="14"/>
                  </a:cubicBezTo>
                  <a:cubicBezTo>
                    <a:pt x="0" y="10"/>
                    <a:pt x="26" y="0"/>
                    <a:pt x="34" y="6"/>
                  </a:cubicBezTo>
                  <a:cubicBezTo>
                    <a:pt x="42" y="13"/>
                    <a:pt x="43" y="24"/>
                    <a:pt x="36" y="27"/>
                  </a:cubicBezTo>
                  <a:cubicBezTo>
                    <a:pt x="29" y="30"/>
                    <a:pt x="13" y="34"/>
                    <a:pt x="9" y="3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69" name="Freeform 173"/>
            <p:cNvSpPr>
              <a:spLocks/>
            </p:cNvSpPr>
            <p:nvPr/>
          </p:nvSpPr>
          <p:spPr bwMode="auto">
            <a:xfrm>
              <a:off x="13644563" y="7218363"/>
              <a:ext cx="153988" cy="131763"/>
            </a:xfrm>
            <a:custGeom>
              <a:avLst/>
              <a:gdLst>
                <a:gd name="T0" fmla="*/ 111 w 118"/>
                <a:gd name="T1" fmla="*/ 79 h 102"/>
                <a:gd name="T2" fmla="*/ 89 w 118"/>
                <a:gd name="T3" fmla="*/ 53 h 102"/>
                <a:gd name="T4" fmla="*/ 77 w 118"/>
                <a:gd name="T5" fmla="*/ 25 h 102"/>
                <a:gd name="T6" fmla="*/ 67 w 118"/>
                <a:gd name="T7" fmla="*/ 5 h 102"/>
                <a:gd name="T8" fmla="*/ 36 w 118"/>
                <a:gd name="T9" fmla="*/ 1 h 102"/>
                <a:gd name="T10" fmla="*/ 0 w 118"/>
                <a:gd name="T11" fmla="*/ 9 h 102"/>
                <a:gd name="T12" fmla="*/ 8 w 118"/>
                <a:gd name="T13" fmla="*/ 36 h 102"/>
                <a:gd name="T14" fmla="*/ 35 w 118"/>
                <a:gd name="T15" fmla="*/ 48 h 102"/>
                <a:gd name="T16" fmla="*/ 42 w 118"/>
                <a:gd name="T17" fmla="*/ 61 h 102"/>
                <a:gd name="T18" fmla="*/ 45 w 118"/>
                <a:gd name="T19" fmla="*/ 61 h 102"/>
                <a:gd name="T20" fmla="*/ 54 w 118"/>
                <a:gd name="T21" fmla="*/ 69 h 102"/>
                <a:gd name="T22" fmla="*/ 71 w 118"/>
                <a:gd name="T23" fmla="*/ 77 h 102"/>
                <a:gd name="T24" fmla="*/ 88 w 118"/>
                <a:gd name="T25" fmla="*/ 83 h 102"/>
                <a:gd name="T26" fmla="*/ 95 w 118"/>
                <a:gd name="T27" fmla="*/ 101 h 102"/>
                <a:gd name="T28" fmla="*/ 118 w 118"/>
                <a:gd name="T29" fmla="*/ 97 h 102"/>
                <a:gd name="T30" fmla="*/ 111 w 118"/>
                <a:gd name="T31" fmla="*/ 7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02">
                  <a:moveTo>
                    <a:pt x="111" y="79"/>
                  </a:moveTo>
                  <a:cubicBezTo>
                    <a:pt x="111" y="71"/>
                    <a:pt x="89" y="63"/>
                    <a:pt x="89" y="53"/>
                  </a:cubicBezTo>
                  <a:cubicBezTo>
                    <a:pt x="89" y="43"/>
                    <a:pt x="75" y="33"/>
                    <a:pt x="77" y="25"/>
                  </a:cubicBezTo>
                  <a:cubicBezTo>
                    <a:pt x="78" y="19"/>
                    <a:pt x="71" y="11"/>
                    <a:pt x="67" y="5"/>
                  </a:cubicBezTo>
                  <a:cubicBezTo>
                    <a:pt x="58" y="2"/>
                    <a:pt x="45" y="0"/>
                    <a:pt x="36" y="1"/>
                  </a:cubicBezTo>
                  <a:cubicBezTo>
                    <a:pt x="23" y="3"/>
                    <a:pt x="13" y="7"/>
                    <a:pt x="0" y="9"/>
                  </a:cubicBezTo>
                  <a:cubicBezTo>
                    <a:pt x="7" y="19"/>
                    <a:pt x="2" y="22"/>
                    <a:pt x="8" y="36"/>
                  </a:cubicBezTo>
                  <a:cubicBezTo>
                    <a:pt x="14" y="52"/>
                    <a:pt x="30" y="44"/>
                    <a:pt x="35" y="48"/>
                  </a:cubicBezTo>
                  <a:cubicBezTo>
                    <a:pt x="37" y="50"/>
                    <a:pt x="40" y="55"/>
                    <a:pt x="42" y="61"/>
                  </a:cubicBezTo>
                  <a:cubicBezTo>
                    <a:pt x="43" y="61"/>
                    <a:pt x="44" y="61"/>
                    <a:pt x="45" y="61"/>
                  </a:cubicBezTo>
                  <a:cubicBezTo>
                    <a:pt x="51" y="62"/>
                    <a:pt x="53" y="65"/>
                    <a:pt x="54" y="69"/>
                  </a:cubicBezTo>
                  <a:cubicBezTo>
                    <a:pt x="61" y="70"/>
                    <a:pt x="68" y="75"/>
                    <a:pt x="71" y="77"/>
                  </a:cubicBezTo>
                  <a:cubicBezTo>
                    <a:pt x="76" y="79"/>
                    <a:pt x="79" y="73"/>
                    <a:pt x="88" y="83"/>
                  </a:cubicBezTo>
                  <a:cubicBezTo>
                    <a:pt x="96" y="91"/>
                    <a:pt x="96" y="94"/>
                    <a:pt x="95" y="101"/>
                  </a:cubicBezTo>
                  <a:cubicBezTo>
                    <a:pt x="103" y="102"/>
                    <a:pt x="111" y="100"/>
                    <a:pt x="118" y="97"/>
                  </a:cubicBezTo>
                  <a:cubicBezTo>
                    <a:pt x="115" y="90"/>
                    <a:pt x="111" y="83"/>
                    <a:pt x="111" y="7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0" name="Freeform 174"/>
            <p:cNvSpPr>
              <a:spLocks noEditPoints="1"/>
            </p:cNvSpPr>
            <p:nvPr/>
          </p:nvSpPr>
          <p:spPr bwMode="auto">
            <a:xfrm>
              <a:off x="13714413" y="7189788"/>
              <a:ext cx="228600" cy="185738"/>
            </a:xfrm>
            <a:custGeom>
              <a:avLst/>
              <a:gdLst>
                <a:gd name="T0" fmla="*/ 165 w 176"/>
                <a:gd name="T1" fmla="*/ 47 h 143"/>
                <a:gd name="T2" fmla="*/ 134 w 176"/>
                <a:gd name="T3" fmla="*/ 6 h 143"/>
                <a:gd name="T4" fmla="*/ 111 w 176"/>
                <a:gd name="T5" fmla="*/ 23 h 143"/>
                <a:gd name="T6" fmla="*/ 96 w 176"/>
                <a:gd name="T7" fmla="*/ 23 h 143"/>
                <a:gd name="T8" fmla="*/ 69 w 176"/>
                <a:gd name="T9" fmla="*/ 4 h 143"/>
                <a:gd name="T10" fmla="*/ 58 w 176"/>
                <a:gd name="T11" fmla="*/ 0 h 143"/>
                <a:gd name="T12" fmla="*/ 51 w 176"/>
                <a:gd name="T13" fmla="*/ 13 h 143"/>
                <a:gd name="T14" fmla="*/ 62 w 176"/>
                <a:gd name="T15" fmla="*/ 28 h 143"/>
                <a:gd name="T16" fmla="*/ 35 w 176"/>
                <a:gd name="T17" fmla="*/ 26 h 143"/>
                <a:gd name="T18" fmla="*/ 11 w 176"/>
                <a:gd name="T19" fmla="*/ 19 h 143"/>
                <a:gd name="T20" fmla="*/ 23 w 176"/>
                <a:gd name="T21" fmla="*/ 47 h 143"/>
                <a:gd name="T22" fmla="*/ 35 w 176"/>
                <a:gd name="T23" fmla="*/ 75 h 143"/>
                <a:gd name="T24" fmla="*/ 57 w 176"/>
                <a:gd name="T25" fmla="*/ 101 h 143"/>
                <a:gd name="T26" fmla="*/ 64 w 176"/>
                <a:gd name="T27" fmla="*/ 119 h 143"/>
                <a:gd name="T28" fmla="*/ 106 w 176"/>
                <a:gd name="T29" fmla="*/ 93 h 143"/>
                <a:gd name="T30" fmla="*/ 113 w 176"/>
                <a:gd name="T31" fmla="*/ 125 h 143"/>
                <a:gd name="T32" fmla="*/ 138 w 176"/>
                <a:gd name="T33" fmla="*/ 143 h 143"/>
                <a:gd name="T34" fmla="*/ 144 w 176"/>
                <a:gd name="T35" fmla="*/ 122 h 143"/>
                <a:gd name="T36" fmla="*/ 165 w 176"/>
                <a:gd name="T37" fmla="*/ 47 h 143"/>
                <a:gd name="T38" fmla="*/ 17 w 176"/>
                <a:gd name="T39" fmla="*/ 99 h 143"/>
                <a:gd name="T40" fmla="*/ 0 w 176"/>
                <a:gd name="T41" fmla="*/ 91 h 143"/>
                <a:gd name="T42" fmla="*/ 12 w 176"/>
                <a:gd name="T43" fmla="*/ 109 h 143"/>
                <a:gd name="T44" fmla="*/ 35 w 176"/>
                <a:gd name="T45" fmla="*/ 123 h 143"/>
                <a:gd name="T46" fmla="*/ 41 w 176"/>
                <a:gd name="T47" fmla="*/ 123 h 143"/>
                <a:gd name="T48" fmla="*/ 34 w 176"/>
                <a:gd name="T49" fmla="*/ 105 h 143"/>
                <a:gd name="T50" fmla="*/ 17 w 176"/>
                <a:gd name="T51" fmla="*/ 9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143">
                  <a:moveTo>
                    <a:pt x="165" y="47"/>
                  </a:moveTo>
                  <a:cubicBezTo>
                    <a:pt x="161" y="39"/>
                    <a:pt x="148" y="24"/>
                    <a:pt x="134" y="6"/>
                  </a:cubicBezTo>
                  <a:cubicBezTo>
                    <a:pt x="130" y="19"/>
                    <a:pt x="114" y="16"/>
                    <a:pt x="111" y="23"/>
                  </a:cubicBezTo>
                  <a:cubicBezTo>
                    <a:pt x="108" y="31"/>
                    <a:pt x="100" y="22"/>
                    <a:pt x="96" y="23"/>
                  </a:cubicBezTo>
                  <a:cubicBezTo>
                    <a:pt x="91" y="25"/>
                    <a:pt x="80" y="6"/>
                    <a:pt x="69" y="4"/>
                  </a:cubicBezTo>
                  <a:cubicBezTo>
                    <a:pt x="66" y="4"/>
                    <a:pt x="62" y="2"/>
                    <a:pt x="58" y="0"/>
                  </a:cubicBezTo>
                  <a:cubicBezTo>
                    <a:pt x="53" y="5"/>
                    <a:pt x="49" y="10"/>
                    <a:pt x="51" y="13"/>
                  </a:cubicBezTo>
                  <a:cubicBezTo>
                    <a:pt x="54" y="18"/>
                    <a:pt x="68" y="23"/>
                    <a:pt x="62" y="28"/>
                  </a:cubicBezTo>
                  <a:cubicBezTo>
                    <a:pt x="57" y="34"/>
                    <a:pt x="40" y="31"/>
                    <a:pt x="35" y="26"/>
                  </a:cubicBezTo>
                  <a:cubicBezTo>
                    <a:pt x="30" y="21"/>
                    <a:pt x="14" y="13"/>
                    <a:pt x="11" y="19"/>
                  </a:cubicBezTo>
                  <a:cubicBezTo>
                    <a:pt x="8" y="25"/>
                    <a:pt x="25" y="39"/>
                    <a:pt x="23" y="47"/>
                  </a:cubicBezTo>
                  <a:cubicBezTo>
                    <a:pt x="21" y="55"/>
                    <a:pt x="35" y="65"/>
                    <a:pt x="35" y="75"/>
                  </a:cubicBezTo>
                  <a:cubicBezTo>
                    <a:pt x="35" y="85"/>
                    <a:pt x="57" y="93"/>
                    <a:pt x="57" y="101"/>
                  </a:cubicBezTo>
                  <a:cubicBezTo>
                    <a:pt x="57" y="105"/>
                    <a:pt x="61" y="112"/>
                    <a:pt x="64" y="119"/>
                  </a:cubicBezTo>
                  <a:cubicBezTo>
                    <a:pt x="81" y="111"/>
                    <a:pt x="95" y="98"/>
                    <a:pt x="106" y="93"/>
                  </a:cubicBezTo>
                  <a:cubicBezTo>
                    <a:pt x="123" y="84"/>
                    <a:pt x="116" y="119"/>
                    <a:pt x="113" y="125"/>
                  </a:cubicBezTo>
                  <a:cubicBezTo>
                    <a:pt x="111" y="128"/>
                    <a:pt x="124" y="137"/>
                    <a:pt x="138" y="143"/>
                  </a:cubicBezTo>
                  <a:cubicBezTo>
                    <a:pt x="138" y="135"/>
                    <a:pt x="140" y="128"/>
                    <a:pt x="144" y="122"/>
                  </a:cubicBezTo>
                  <a:cubicBezTo>
                    <a:pt x="162" y="100"/>
                    <a:pt x="176" y="66"/>
                    <a:pt x="165" y="47"/>
                  </a:cubicBezTo>
                  <a:close/>
                  <a:moveTo>
                    <a:pt x="17" y="99"/>
                  </a:moveTo>
                  <a:cubicBezTo>
                    <a:pt x="14" y="97"/>
                    <a:pt x="7" y="92"/>
                    <a:pt x="0" y="91"/>
                  </a:cubicBezTo>
                  <a:cubicBezTo>
                    <a:pt x="2" y="97"/>
                    <a:pt x="2" y="105"/>
                    <a:pt x="12" y="109"/>
                  </a:cubicBezTo>
                  <a:cubicBezTo>
                    <a:pt x="27" y="116"/>
                    <a:pt x="5" y="119"/>
                    <a:pt x="35" y="123"/>
                  </a:cubicBezTo>
                  <a:cubicBezTo>
                    <a:pt x="37" y="123"/>
                    <a:pt x="39" y="123"/>
                    <a:pt x="41" y="123"/>
                  </a:cubicBezTo>
                  <a:cubicBezTo>
                    <a:pt x="42" y="116"/>
                    <a:pt x="42" y="113"/>
                    <a:pt x="34" y="105"/>
                  </a:cubicBezTo>
                  <a:cubicBezTo>
                    <a:pt x="25" y="95"/>
                    <a:pt x="22" y="101"/>
                    <a:pt x="17" y="99"/>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1" name="Freeform 175"/>
            <p:cNvSpPr>
              <a:spLocks/>
            </p:cNvSpPr>
            <p:nvPr/>
          </p:nvSpPr>
          <p:spPr bwMode="auto">
            <a:xfrm>
              <a:off x="14438313" y="7380288"/>
              <a:ext cx="654050" cy="468313"/>
            </a:xfrm>
            <a:custGeom>
              <a:avLst/>
              <a:gdLst>
                <a:gd name="T0" fmla="*/ 487 w 505"/>
                <a:gd name="T1" fmla="*/ 51 h 362"/>
                <a:gd name="T2" fmla="*/ 474 w 505"/>
                <a:gd name="T3" fmla="*/ 41 h 362"/>
                <a:gd name="T4" fmla="*/ 435 w 505"/>
                <a:gd name="T5" fmla="*/ 66 h 362"/>
                <a:gd name="T6" fmla="*/ 417 w 505"/>
                <a:gd name="T7" fmla="*/ 73 h 362"/>
                <a:gd name="T8" fmla="*/ 400 w 505"/>
                <a:gd name="T9" fmla="*/ 72 h 362"/>
                <a:gd name="T10" fmla="*/ 398 w 505"/>
                <a:gd name="T11" fmla="*/ 30 h 362"/>
                <a:gd name="T12" fmla="*/ 385 w 505"/>
                <a:gd name="T13" fmla="*/ 1 h 362"/>
                <a:gd name="T14" fmla="*/ 353 w 505"/>
                <a:gd name="T15" fmla="*/ 32 h 362"/>
                <a:gd name="T16" fmla="*/ 319 w 505"/>
                <a:gd name="T17" fmla="*/ 48 h 362"/>
                <a:gd name="T18" fmla="*/ 283 w 505"/>
                <a:gd name="T19" fmla="*/ 58 h 362"/>
                <a:gd name="T20" fmla="*/ 253 w 505"/>
                <a:gd name="T21" fmla="*/ 50 h 362"/>
                <a:gd name="T22" fmla="*/ 224 w 505"/>
                <a:gd name="T23" fmla="*/ 40 h 362"/>
                <a:gd name="T24" fmla="*/ 194 w 505"/>
                <a:gd name="T25" fmla="*/ 34 h 362"/>
                <a:gd name="T26" fmla="*/ 167 w 505"/>
                <a:gd name="T27" fmla="*/ 51 h 362"/>
                <a:gd name="T28" fmla="*/ 146 w 505"/>
                <a:gd name="T29" fmla="*/ 86 h 362"/>
                <a:gd name="T30" fmla="*/ 96 w 505"/>
                <a:gd name="T31" fmla="*/ 115 h 362"/>
                <a:gd name="T32" fmla="*/ 65 w 505"/>
                <a:gd name="T33" fmla="*/ 126 h 362"/>
                <a:gd name="T34" fmla="*/ 40 w 505"/>
                <a:gd name="T35" fmla="*/ 119 h 362"/>
                <a:gd name="T36" fmla="*/ 25 w 505"/>
                <a:gd name="T37" fmla="*/ 136 h 362"/>
                <a:gd name="T38" fmla="*/ 11 w 505"/>
                <a:gd name="T39" fmla="*/ 164 h 362"/>
                <a:gd name="T40" fmla="*/ 7 w 505"/>
                <a:gd name="T41" fmla="*/ 194 h 362"/>
                <a:gd name="T42" fmla="*/ 7 w 505"/>
                <a:gd name="T43" fmla="*/ 232 h 362"/>
                <a:gd name="T44" fmla="*/ 12 w 505"/>
                <a:gd name="T45" fmla="*/ 272 h 362"/>
                <a:gd name="T46" fmla="*/ 47 w 505"/>
                <a:gd name="T47" fmla="*/ 290 h 362"/>
                <a:gd name="T48" fmla="*/ 11 w 505"/>
                <a:gd name="T49" fmla="*/ 340 h 362"/>
                <a:gd name="T50" fmla="*/ 18 w 505"/>
                <a:gd name="T51" fmla="*/ 352 h 362"/>
                <a:gd name="T52" fmla="*/ 72 w 505"/>
                <a:gd name="T53" fmla="*/ 358 h 362"/>
                <a:gd name="T54" fmla="*/ 214 w 505"/>
                <a:gd name="T55" fmla="*/ 340 h 362"/>
                <a:gd name="T56" fmla="*/ 211 w 505"/>
                <a:gd name="T57" fmla="*/ 305 h 362"/>
                <a:gd name="T58" fmla="*/ 239 w 505"/>
                <a:gd name="T59" fmla="*/ 288 h 362"/>
                <a:gd name="T60" fmla="*/ 263 w 505"/>
                <a:gd name="T61" fmla="*/ 282 h 362"/>
                <a:gd name="T62" fmla="*/ 300 w 505"/>
                <a:gd name="T63" fmla="*/ 269 h 362"/>
                <a:gd name="T64" fmla="*/ 317 w 505"/>
                <a:gd name="T65" fmla="*/ 254 h 362"/>
                <a:gd name="T66" fmla="*/ 328 w 505"/>
                <a:gd name="T67" fmla="*/ 216 h 362"/>
                <a:gd name="T68" fmla="*/ 352 w 505"/>
                <a:gd name="T69" fmla="*/ 202 h 362"/>
                <a:gd name="T70" fmla="*/ 341 w 505"/>
                <a:gd name="T71" fmla="*/ 179 h 362"/>
                <a:gd name="T72" fmla="*/ 380 w 505"/>
                <a:gd name="T73" fmla="*/ 180 h 362"/>
                <a:gd name="T74" fmla="*/ 383 w 505"/>
                <a:gd name="T75" fmla="*/ 152 h 362"/>
                <a:gd name="T76" fmla="*/ 400 w 505"/>
                <a:gd name="T77" fmla="*/ 127 h 362"/>
                <a:gd name="T78" fmla="*/ 394 w 505"/>
                <a:gd name="T79" fmla="*/ 106 h 362"/>
                <a:gd name="T80" fmla="*/ 399 w 505"/>
                <a:gd name="T81" fmla="*/ 88 h 362"/>
                <a:gd name="T82" fmla="*/ 404 w 505"/>
                <a:gd name="T83" fmla="*/ 86 h 362"/>
                <a:gd name="T84" fmla="*/ 422 w 505"/>
                <a:gd name="T85" fmla="*/ 80 h 362"/>
                <a:gd name="T86" fmla="*/ 470 w 505"/>
                <a:gd name="T87" fmla="*/ 66 h 362"/>
                <a:gd name="T88" fmla="*/ 505 w 505"/>
                <a:gd name="T89" fmla="*/ 55 h 362"/>
                <a:gd name="T90" fmla="*/ 487 w 505"/>
                <a:gd name="T91" fmla="*/ 5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5" h="362">
                  <a:moveTo>
                    <a:pt x="487" y="51"/>
                  </a:moveTo>
                  <a:cubicBezTo>
                    <a:pt x="480" y="52"/>
                    <a:pt x="481" y="46"/>
                    <a:pt x="474" y="41"/>
                  </a:cubicBezTo>
                  <a:cubicBezTo>
                    <a:pt x="467" y="38"/>
                    <a:pt x="449" y="54"/>
                    <a:pt x="435" y="66"/>
                  </a:cubicBezTo>
                  <a:cubicBezTo>
                    <a:pt x="429" y="69"/>
                    <a:pt x="423" y="71"/>
                    <a:pt x="417" y="73"/>
                  </a:cubicBezTo>
                  <a:cubicBezTo>
                    <a:pt x="409" y="75"/>
                    <a:pt x="403" y="76"/>
                    <a:pt x="400" y="72"/>
                  </a:cubicBezTo>
                  <a:cubicBezTo>
                    <a:pt x="392" y="62"/>
                    <a:pt x="414" y="37"/>
                    <a:pt x="398" y="30"/>
                  </a:cubicBezTo>
                  <a:cubicBezTo>
                    <a:pt x="383" y="23"/>
                    <a:pt x="397" y="3"/>
                    <a:pt x="385" y="1"/>
                  </a:cubicBezTo>
                  <a:cubicBezTo>
                    <a:pt x="372" y="0"/>
                    <a:pt x="353" y="22"/>
                    <a:pt x="353" y="32"/>
                  </a:cubicBezTo>
                  <a:cubicBezTo>
                    <a:pt x="353" y="41"/>
                    <a:pt x="319" y="39"/>
                    <a:pt x="319" y="48"/>
                  </a:cubicBezTo>
                  <a:cubicBezTo>
                    <a:pt x="319" y="58"/>
                    <a:pt x="289" y="47"/>
                    <a:pt x="283" y="58"/>
                  </a:cubicBezTo>
                  <a:cubicBezTo>
                    <a:pt x="278" y="69"/>
                    <a:pt x="262" y="50"/>
                    <a:pt x="253" y="50"/>
                  </a:cubicBezTo>
                  <a:cubicBezTo>
                    <a:pt x="243" y="50"/>
                    <a:pt x="236" y="36"/>
                    <a:pt x="224" y="40"/>
                  </a:cubicBezTo>
                  <a:cubicBezTo>
                    <a:pt x="211" y="44"/>
                    <a:pt x="204" y="36"/>
                    <a:pt x="194" y="34"/>
                  </a:cubicBezTo>
                  <a:cubicBezTo>
                    <a:pt x="185" y="33"/>
                    <a:pt x="178" y="55"/>
                    <a:pt x="167" y="51"/>
                  </a:cubicBezTo>
                  <a:cubicBezTo>
                    <a:pt x="155" y="47"/>
                    <a:pt x="150" y="72"/>
                    <a:pt x="146" y="86"/>
                  </a:cubicBezTo>
                  <a:cubicBezTo>
                    <a:pt x="142" y="100"/>
                    <a:pt x="94" y="100"/>
                    <a:pt x="96" y="115"/>
                  </a:cubicBezTo>
                  <a:cubicBezTo>
                    <a:pt x="97" y="130"/>
                    <a:pt x="68" y="136"/>
                    <a:pt x="65" y="126"/>
                  </a:cubicBezTo>
                  <a:cubicBezTo>
                    <a:pt x="62" y="116"/>
                    <a:pt x="44" y="122"/>
                    <a:pt x="40" y="119"/>
                  </a:cubicBezTo>
                  <a:cubicBezTo>
                    <a:pt x="36" y="116"/>
                    <a:pt x="24" y="122"/>
                    <a:pt x="25" y="136"/>
                  </a:cubicBezTo>
                  <a:cubicBezTo>
                    <a:pt x="26" y="150"/>
                    <a:pt x="12" y="158"/>
                    <a:pt x="11" y="164"/>
                  </a:cubicBezTo>
                  <a:cubicBezTo>
                    <a:pt x="10" y="169"/>
                    <a:pt x="1" y="186"/>
                    <a:pt x="7" y="194"/>
                  </a:cubicBezTo>
                  <a:cubicBezTo>
                    <a:pt x="12" y="203"/>
                    <a:pt x="0" y="216"/>
                    <a:pt x="7" y="232"/>
                  </a:cubicBezTo>
                  <a:cubicBezTo>
                    <a:pt x="14" y="247"/>
                    <a:pt x="10" y="266"/>
                    <a:pt x="12" y="272"/>
                  </a:cubicBezTo>
                  <a:cubicBezTo>
                    <a:pt x="15" y="278"/>
                    <a:pt x="42" y="275"/>
                    <a:pt x="47" y="290"/>
                  </a:cubicBezTo>
                  <a:cubicBezTo>
                    <a:pt x="53" y="305"/>
                    <a:pt x="12" y="332"/>
                    <a:pt x="11" y="340"/>
                  </a:cubicBezTo>
                  <a:cubicBezTo>
                    <a:pt x="10" y="343"/>
                    <a:pt x="14" y="347"/>
                    <a:pt x="18" y="352"/>
                  </a:cubicBezTo>
                  <a:cubicBezTo>
                    <a:pt x="34" y="352"/>
                    <a:pt x="54" y="354"/>
                    <a:pt x="72" y="358"/>
                  </a:cubicBezTo>
                  <a:cubicBezTo>
                    <a:pt x="95" y="362"/>
                    <a:pt x="212" y="344"/>
                    <a:pt x="214" y="340"/>
                  </a:cubicBezTo>
                  <a:cubicBezTo>
                    <a:pt x="216" y="336"/>
                    <a:pt x="210" y="310"/>
                    <a:pt x="211" y="305"/>
                  </a:cubicBezTo>
                  <a:cubicBezTo>
                    <a:pt x="212" y="299"/>
                    <a:pt x="226" y="287"/>
                    <a:pt x="239" y="288"/>
                  </a:cubicBezTo>
                  <a:cubicBezTo>
                    <a:pt x="251" y="289"/>
                    <a:pt x="263" y="291"/>
                    <a:pt x="263" y="282"/>
                  </a:cubicBezTo>
                  <a:cubicBezTo>
                    <a:pt x="263" y="272"/>
                    <a:pt x="297" y="261"/>
                    <a:pt x="300" y="269"/>
                  </a:cubicBezTo>
                  <a:cubicBezTo>
                    <a:pt x="303" y="278"/>
                    <a:pt x="316" y="274"/>
                    <a:pt x="317" y="254"/>
                  </a:cubicBezTo>
                  <a:cubicBezTo>
                    <a:pt x="318" y="233"/>
                    <a:pt x="316" y="217"/>
                    <a:pt x="328" y="216"/>
                  </a:cubicBezTo>
                  <a:cubicBezTo>
                    <a:pt x="341" y="215"/>
                    <a:pt x="353" y="208"/>
                    <a:pt x="352" y="202"/>
                  </a:cubicBezTo>
                  <a:cubicBezTo>
                    <a:pt x="351" y="195"/>
                    <a:pt x="336" y="183"/>
                    <a:pt x="341" y="179"/>
                  </a:cubicBezTo>
                  <a:cubicBezTo>
                    <a:pt x="345" y="175"/>
                    <a:pt x="376" y="189"/>
                    <a:pt x="380" y="180"/>
                  </a:cubicBezTo>
                  <a:cubicBezTo>
                    <a:pt x="384" y="170"/>
                    <a:pt x="378" y="160"/>
                    <a:pt x="383" y="152"/>
                  </a:cubicBezTo>
                  <a:cubicBezTo>
                    <a:pt x="388" y="143"/>
                    <a:pt x="401" y="135"/>
                    <a:pt x="400" y="127"/>
                  </a:cubicBezTo>
                  <a:cubicBezTo>
                    <a:pt x="399" y="118"/>
                    <a:pt x="401" y="113"/>
                    <a:pt x="394" y="106"/>
                  </a:cubicBezTo>
                  <a:cubicBezTo>
                    <a:pt x="386" y="99"/>
                    <a:pt x="389" y="89"/>
                    <a:pt x="399" y="88"/>
                  </a:cubicBezTo>
                  <a:cubicBezTo>
                    <a:pt x="400" y="88"/>
                    <a:pt x="402" y="87"/>
                    <a:pt x="404" y="86"/>
                  </a:cubicBezTo>
                  <a:cubicBezTo>
                    <a:pt x="411" y="85"/>
                    <a:pt x="417" y="83"/>
                    <a:pt x="422" y="80"/>
                  </a:cubicBezTo>
                  <a:cubicBezTo>
                    <a:pt x="435" y="70"/>
                    <a:pt x="460" y="62"/>
                    <a:pt x="470" y="66"/>
                  </a:cubicBezTo>
                  <a:cubicBezTo>
                    <a:pt x="478" y="68"/>
                    <a:pt x="495" y="66"/>
                    <a:pt x="505" y="55"/>
                  </a:cubicBezTo>
                  <a:cubicBezTo>
                    <a:pt x="499" y="52"/>
                    <a:pt x="491" y="51"/>
                    <a:pt x="487" y="51"/>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2" name="Freeform 176"/>
            <p:cNvSpPr>
              <a:spLocks/>
            </p:cNvSpPr>
            <p:nvPr/>
          </p:nvSpPr>
          <p:spPr bwMode="auto">
            <a:xfrm>
              <a:off x="14462126" y="7451725"/>
              <a:ext cx="754063" cy="679450"/>
            </a:xfrm>
            <a:custGeom>
              <a:avLst/>
              <a:gdLst>
                <a:gd name="T0" fmla="*/ 537 w 582"/>
                <a:gd name="T1" fmla="*/ 28 h 525"/>
                <a:gd name="T2" fmla="*/ 494 w 582"/>
                <a:gd name="T3" fmla="*/ 4 h 525"/>
                <a:gd name="T4" fmla="*/ 452 w 582"/>
                <a:gd name="T5" fmla="*/ 11 h 525"/>
                <a:gd name="T6" fmla="*/ 386 w 582"/>
                <a:gd name="T7" fmla="*/ 31 h 525"/>
                <a:gd name="T8" fmla="*/ 376 w 582"/>
                <a:gd name="T9" fmla="*/ 51 h 525"/>
                <a:gd name="T10" fmla="*/ 365 w 582"/>
                <a:gd name="T11" fmla="*/ 97 h 525"/>
                <a:gd name="T12" fmla="*/ 323 w 582"/>
                <a:gd name="T13" fmla="*/ 124 h 525"/>
                <a:gd name="T14" fmla="*/ 310 w 582"/>
                <a:gd name="T15" fmla="*/ 161 h 525"/>
                <a:gd name="T16" fmla="*/ 282 w 582"/>
                <a:gd name="T17" fmla="*/ 214 h 525"/>
                <a:gd name="T18" fmla="*/ 221 w 582"/>
                <a:gd name="T19" fmla="*/ 233 h 525"/>
                <a:gd name="T20" fmla="*/ 196 w 582"/>
                <a:gd name="T21" fmla="*/ 285 h 525"/>
                <a:gd name="T22" fmla="*/ 0 w 582"/>
                <a:gd name="T23" fmla="*/ 297 h 525"/>
                <a:gd name="T24" fmla="*/ 53 w 582"/>
                <a:gd name="T25" fmla="*/ 346 h 525"/>
                <a:gd name="T26" fmla="*/ 78 w 582"/>
                <a:gd name="T27" fmla="*/ 411 h 525"/>
                <a:gd name="T28" fmla="*/ 24 w 582"/>
                <a:gd name="T29" fmla="*/ 457 h 525"/>
                <a:gd name="T30" fmla="*/ 90 w 582"/>
                <a:gd name="T31" fmla="*/ 461 h 525"/>
                <a:gd name="T32" fmla="*/ 174 w 582"/>
                <a:gd name="T33" fmla="*/ 457 h 525"/>
                <a:gd name="T34" fmla="*/ 218 w 582"/>
                <a:gd name="T35" fmla="*/ 484 h 525"/>
                <a:gd name="T36" fmla="*/ 256 w 582"/>
                <a:gd name="T37" fmla="*/ 522 h 525"/>
                <a:gd name="T38" fmla="*/ 264 w 582"/>
                <a:gd name="T39" fmla="*/ 522 h 525"/>
                <a:gd name="T40" fmla="*/ 329 w 582"/>
                <a:gd name="T41" fmla="*/ 499 h 525"/>
                <a:gd name="T42" fmla="*/ 343 w 582"/>
                <a:gd name="T43" fmla="*/ 460 h 525"/>
                <a:gd name="T44" fmla="*/ 305 w 582"/>
                <a:gd name="T45" fmla="*/ 399 h 525"/>
                <a:gd name="T46" fmla="*/ 358 w 582"/>
                <a:gd name="T47" fmla="*/ 368 h 525"/>
                <a:gd name="T48" fmla="*/ 401 w 582"/>
                <a:gd name="T49" fmla="*/ 341 h 525"/>
                <a:gd name="T50" fmla="*/ 444 w 582"/>
                <a:gd name="T51" fmla="*/ 285 h 525"/>
                <a:gd name="T52" fmla="*/ 482 w 582"/>
                <a:gd name="T53" fmla="*/ 249 h 525"/>
                <a:gd name="T54" fmla="*/ 507 w 582"/>
                <a:gd name="T55" fmla="*/ 196 h 525"/>
                <a:gd name="T56" fmla="*/ 469 w 582"/>
                <a:gd name="T57" fmla="*/ 148 h 525"/>
                <a:gd name="T58" fmla="*/ 482 w 582"/>
                <a:gd name="T59" fmla="*/ 95 h 525"/>
                <a:gd name="T60" fmla="*/ 569 w 582"/>
                <a:gd name="T61" fmla="*/ 91 h 525"/>
                <a:gd name="T62" fmla="*/ 554 w 582"/>
                <a:gd name="T63" fmla="*/ 5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2" h="525">
                  <a:moveTo>
                    <a:pt x="554" y="54"/>
                  </a:moveTo>
                  <a:cubicBezTo>
                    <a:pt x="538" y="47"/>
                    <a:pt x="537" y="32"/>
                    <a:pt x="537" y="28"/>
                  </a:cubicBezTo>
                  <a:cubicBezTo>
                    <a:pt x="537" y="24"/>
                    <a:pt x="518" y="12"/>
                    <a:pt x="504" y="2"/>
                  </a:cubicBezTo>
                  <a:cubicBezTo>
                    <a:pt x="503" y="2"/>
                    <a:pt x="499" y="3"/>
                    <a:pt x="494" y="4"/>
                  </a:cubicBezTo>
                  <a:cubicBezTo>
                    <a:pt x="492" y="2"/>
                    <a:pt x="490" y="1"/>
                    <a:pt x="487" y="0"/>
                  </a:cubicBezTo>
                  <a:cubicBezTo>
                    <a:pt x="477" y="11"/>
                    <a:pt x="460" y="13"/>
                    <a:pt x="452" y="11"/>
                  </a:cubicBezTo>
                  <a:cubicBezTo>
                    <a:pt x="442" y="7"/>
                    <a:pt x="417" y="15"/>
                    <a:pt x="404" y="25"/>
                  </a:cubicBezTo>
                  <a:cubicBezTo>
                    <a:pt x="399" y="28"/>
                    <a:pt x="393" y="30"/>
                    <a:pt x="386" y="31"/>
                  </a:cubicBezTo>
                  <a:cubicBezTo>
                    <a:pt x="384" y="32"/>
                    <a:pt x="382" y="33"/>
                    <a:pt x="381" y="33"/>
                  </a:cubicBezTo>
                  <a:cubicBezTo>
                    <a:pt x="371" y="34"/>
                    <a:pt x="368" y="44"/>
                    <a:pt x="376" y="51"/>
                  </a:cubicBezTo>
                  <a:cubicBezTo>
                    <a:pt x="383" y="58"/>
                    <a:pt x="381" y="63"/>
                    <a:pt x="382" y="72"/>
                  </a:cubicBezTo>
                  <a:cubicBezTo>
                    <a:pt x="383" y="80"/>
                    <a:pt x="370" y="88"/>
                    <a:pt x="365" y="97"/>
                  </a:cubicBezTo>
                  <a:cubicBezTo>
                    <a:pt x="360" y="105"/>
                    <a:pt x="366" y="115"/>
                    <a:pt x="362" y="125"/>
                  </a:cubicBezTo>
                  <a:cubicBezTo>
                    <a:pt x="358" y="134"/>
                    <a:pt x="327" y="120"/>
                    <a:pt x="323" y="124"/>
                  </a:cubicBezTo>
                  <a:cubicBezTo>
                    <a:pt x="318" y="128"/>
                    <a:pt x="333" y="140"/>
                    <a:pt x="334" y="147"/>
                  </a:cubicBezTo>
                  <a:cubicBezTo>
                    <a:pt x="335" y="153"/>
                    <a:pt x="323" y="160"/>
                    <a:pt x="310" y="161"/>
                  </a:cubicBezTo>
                  <a:cubicBezTo>
                    <a:pt x="298" y="162"/>
                    <a:pt x="300" y="178"/>
                    <a:pt x="299" y="199"/>
                  </a:cubicBezTo>
                  <a:cubicBezTo>
                    <a:pt x="298" y="219"/>
                    <a:pt x="285" y="223"/>
                    <a:pt x="282" y="214"/>
                  </a:cubicBezTo>
                  <a:cubicBezTo>
                    <a:pt x="279" y="206"/>
                    <a:pt x="245" y="217"/>
                    <a:pt x="245" y="227"/>
                  </a:cubicBezTo>
                  <a:cubicBezTo>
                    <a:pt x="245" y="236"/>
                    <a:pt x="233" y="234"/>
                    <a:pt x="221" y="233"/>
                  </a:cubicBezTo>
                  <a:cubicBezTo>
                    <a:pt x="208" y="232"/>
                    <a:pt x="194" y="244"/>
                    <a:pt x="193" y="250"/>
                  </a:cubicBezTo>
                  <a:cubicBezTo>
                    <a:pt x="192" y="255"/>
                    <a:pt x="198" y="281"/>
                    <a:pt x="196" y="285"/>
                  </a:cubicBezTo>
                  <a:cubicBezTo>
                    <a:pt x="194" y="289"/>
                    <a:pt x="77" y="307"/>
                    <a:pt x="54" y="303"/>
                  </a:cubicBezTo>
                  <a:cubicBezTo>
                    <a:pt x="36" y="299"/>
                    <a:pt x="16" y="297"/>
                    <a:pt x="0" y="297"/>
                  </a:cubicBezTo>
                  <a:cubicBezTo>
                    <a:pt x="6" y="303"/>
                    <a:pt x="14" y="309"/>
                    <a:pt x="17" y="316"/>
                  </a:cubicBezTo>
                  <a:cubicBezTo>
                    <a:pt x="21" y="328"/>
                    <a:pt x="36" y="339"/>
                    <a:pt x="53" y="346"/>
                  </a:cubicBezTo>
                  <a:cubicBezTo>
                    <a:pt x="69" y="353"/>
                    <a:pt x="61" y="382"/>
                    <a:pt x="69" y="385"/>
                  </a:cubicBezTo>
                  <a:cubicBezTo>
                    <a:pt x="78" y="388"/>
                    <a:pt x="89" y="410"/>
                    <a:pt x="78" y="411"/>
                  </a:cubicBezTo>
                  <a:cubicBezTo>
                    <a:pt x="67" y="413"/>
                    <a:pt x="57" y="416"/>
                    <a:pt x="46" y="421"/>
                  </a:cubicBezTo>
                  <a:cubicBezTo>
                    <a:pt x="35" y="427"/>
                    <a:pt x="22" y="441"/>
                    <a:pt x="24" y="457"/>
                  </a:cubicBezTo>
                  <a:cubicBezTo>
                    <a:pt x="24" y="459"/>
                    <a:pt x="24" y="462"/>
                    <a:pt x="24" y="466"/>
                  </a:cubicBezTo>
                  <a:cubicBezTo>
                    <a:pt x="53" y="467"/>
                    <a:pt x="86" y="465"/>
                    <a:pt x="90" y="461"/>
                  </a:cubicBezTo>
                  <a:cubicBezTo>
                    <a:pt x="96" y="455"/>
                    <a:pt x="109" y="452"/>
                    <a:pt x="117" y="457"/>
                  </a:cubicBezTo>
                  <a:cubicBezTo>
                    <a:pt x="125" y="462"/>
                    <a:pt x="160" y="464"/>
                    <a:pt x="174" y="457"/>
                  </a:cubicBezTo>
                  <a:cubicBezTo>
                    <a:pt x="191" y="447"/>
                    <a:pt x="201" y="457"/>
                    <a:pt x="202" y="465"/>
                  </a:cubicBezTo>
                  <a:cubicBezTo>
                    <a:pt x="202" y="473"/>
                    <a:pt x="210" y="477"/>
                    <a:pt x="218" y="484"/>
                  </a:cubicBezTo>
                  <a:cubicBezTo>
                    <a:pt x="226" y="491"/>
                    <a:pt x="220" y="500"/>
                    <a:pt x="225" y="508"/>
                  </a:cubicBezTo>
                  <a:cubicBezTo>
                    <a:pt x="230" y="516"/>
                    <a:pt x="241" y="515"/>
                    <a:pt x="256" y="522"/>
                  </a:cubicBezTo>
                  <a:cubicBezTo>
                    <a:pt x="258" y="522"/>
                    <a:pt x="260" y="524"/>
                    <a:pt x="262" y="525"/>
                  </a:cubicBezTo>
                  <a:cubicBezTo>
                    <a:pt x="263" y="524"/>
                    <a:pt x="263" y="523"/>
                    <a:pt x="264" y="522"/>
                  </a:cubicBezTo>
                  <a:cubicBezTo>
                    <a:pt x="272" y="513"/>
                    <a:pt x="274" y="496"/>
                    <a:pt x="296" y="500"/>
                  </a:cubicBezTo>
                  <a:cubicBezTo>
                    <a:pt x="318" y="504"/>
                    <a:pt x="317" y="496"/>
                    <a:pt x="329" y="499"/>
                  </a:cubicBezTo>
                  <a:cubicBezTo>
                    <a:pt x="342" y="502"/>
                    <a:pt x="350" y="500"/>
                    <a:pt x="355" y="492"/>
                  </a:cubicBezTo>
                  <a:cubicBezTo>
                    <a:pt x="361" y="484"/>
                    <a:pt x="350" y="467"/>
                    <a:pt x="343" y="460"/>
                  </a:cubicBezTo>
                  <a:cubicBezTo>
                    <a:pt x="336" y="453"/>
                    <a:pt x="326" y="438"/>
                    <a:pt x="328" y="424"/>
                  </a:cubicBezTo>
                  <a:cubicBezTo>
                    <a:pt x="329" y="410"/>
                    <a:pt x="305" y="410"/>
                    <a:pt x="305" y="399"/>
                  </a:cubicBezTo>
                  <a:cubicBezTo>
                    <a:pt x="305" y="388"/>
                    <a:pt x="328" y="370"/>
                    <a:pt x="332" y="366"/>
                  </a:cubicBezTo>
                  <a:cubicBezTo>
                    <a:pt x="336" y="361"/>
                    <a:pt x="354" y="377"/>
                    <a:pt x="358" y="368"/>
                  </a:cubicBezTo>
                  <a:cubicBezTo>
                    <a:pt x="362" y="360"/>
                    <a:pt x="375" y="366"/>
                    <a:pt x="382" y="367"/>
                  </a:cubicBezTo>
                  <a:cubicBezTo>
                    <a:pt x="389" y="368"/>
                    <a:pt x="400" y="353"/>
                    <a:pt x="401" y="341"/>
                  </a:cubicBezTo>
                  <a:cubicBezTo>
                    <a:pt x="403" y="328"/>
                    <a:pt x="426" y="327"/>
                    <a:pt x="430" y="323"/>
                  </a:cubicBezTo>
                  <a:cubicBezTo>
                    <a:pt x="435" y="318"/>
                    <a:pt x="442" y="291"/>
                    <a:pt x="444" y="285"/>
                  </a:cubicBezTo>
                  <a:cubicBezTo>
                    <a:pt x="447" y="279"/>
                    <a:pt x="465" y="284"/>
                    <a:pt x="465" y="268"/>
                  </a:cubicBezTo>
                  <a:cubicBezTo>
                    <a:pt x="465" y="253"/>
                    <a:pt x="474" y="250"/>
                    <a:pt x="482" y="249"/>
                  </a:cubicBezTo>
                  <a:cubicBezTo>
                    <a:pt x="490" y="248"/>
                    <a:pt x="487" y="234"/>
                    <a:pt x="489" y="223"/>
                  </a:cubicBezTo>
                  <a:cubicBezTo>
                    <a:pt x="490" y="211"/>
                    <a:pt x="496" y="199"/>
                    <a:pt x="507" y="196"/>
                  </a:cubicBezTo>
                  <a:cubicBezTo>
                    <a:pt x="518" y="193"/>
                    <a:pt x="503" y="178"/>
                    <a:pt x="490" y="181"/>
                  </a:cubicBezTo>
                  <a:cubicBezTo>
                    <a:pt x="478" y="184"/>
                    <a:pt x="469" y="148"/>
                    <a:pt x="469" y="148"/>
                  </a:cubicBezTo>
                  <a:cubicBezTo>
                    <a:pt x="469" y="148"/>
                    <a:pt x="471" y="118"/>
                    <a:pt x="464" y="114"/>
                  </a:cubicBezTo>
                  <a:cubicBezTo>
                    <a:pt x="457" y="110"/>
                    <a:pt x="467" y="95"/>
                    <a:pt x="482" y="95"/>
                  </a:cubicBezTo>
                  <a:cubicBezTo>
                    <a:pt x="497" y="95"/>
                    <a:pt x="525" y="111"/>
                    <a:pt x="535" y="104"/>
                  </a:cubicBezTo>
                  <a:cubicBezTo>
                    <a:pt x="544" y="98"/>
                    <a:pt x="564" y="93"/>
                    <a:pt x="569" y="91"/>
                  </a:cubicBezTo>
                  <a:cubicBezTo>
                    <a:pt x="574" y="88"/>
                    <a:pt x="579" y="75"/>
                    <a:pt x="582" y="69"/>
                  </a:cubicBezTo>
                  <a:cubicBezTo>
                    <a:pt x="575" y="65"/>
                    <a:pt x="565" y="59"/>
                    <a:pt x="554" y="54"/>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3" name="Freeform 177"/>
            <p:cNvSpPr>
              <a:spLocks noEditPoints="1"/>
            </p:cNvSpPr>
            <p:nvPr/>
          </p:nvSpPr>
          <p:spPr bwMode="auto">
            <a:xfrm>
              <a:off x="15970251" y="8967788"/>
              <a:ext cx="2097088" cy="763588"/>
            </a:xfrm>
            <a:custGeom>
              <a:avLst/>
              <a:gdLst>
                <a:gd name="T0" fmla="*/ 120 w 1619"/>
                <a:gd name="T1" fmla="*/ 250 h 589"/>
                <a:gd name="T2" fmla="*/ 460 w 1619"/>
                <a:gd name="T3" fmla="*/ 313 h 589"/>
                <a:gd name="T4" fmla="*/ 69 w 1619"/>
                <a:gd name="T5" fmla="*/ 160 h 589"/>
                <a:gd name="T6" fmla="*/ 868 w 1619"/>
                <a:gd name="T7" fmla="*/ 416 h 589"/>
                <a:gd name="T8" fmla="*/ 905 w 1619"/>
                <a:gd name="T9" fmla="*/ 332 h 589"/>
                <a:gd name="T10" fmla="*/ 957 w 1619"/>
                <a:gd name="T11" fmla="*/ 344 h 589"/>
                <a:gd name="T12" fmla="*/ 991 w 1619"/>
                <a:gd name="T13" fmla="*/ 236 h 589"/>
                <a:gd name="T14" fmla="*/ 992 w 1619"/>
                <a:gd name="T15" fmla="*/ 197 h 589"/>
                <a:gd name="T16" fmla="*/ 928 w 1619"/>
                <a:gd name="T17" fmla="*/ 165 h 589"/>
                <a:gd name="T18" fmla="*/ 832 w 1619"/>
                <a:gd name="T19" fmla="*/ 303 h 589"/>
                <a:gd name="T20" fmla="*/ 384 w 1619"/>
                <a:gd name="T21" fmla="*/ 329 h 589"/>
                <a:gd name="T22" fmla="*/ 370 w 1619"/>
                <a:gd name="T23" fmla="*/ 270 h 589"/>
                <a:gd name="T24" fmla="*/ 358 w 1619"/>
                <a:gd name="T25" fmla="*/ 296 h 589"/>
                <a:gd name="T26" fmla="*/ 297 w 1619"/>
                <a:gd name="T27" fmla="*/ 222 h 589"/>
                <a:gd name="T28" fmla="*/ 243 w 1619"/>
                <a:gd name="T29" fmla="*/ 156 h 589"/>
                <a:gd name="T30" fmla="*/ 164 w 1619"/>
                <a:gd name="T31" fmla="*/ 104 h 589"/>
                <a:gd name="T32" fmla="*/ 8 w 1619"/>
                <a:gd name="T33" fmla="*/ 14 h 589"/>
                <a:gd name="T34" fmla="*/ 142 w 1619"/>
                <a:gd name="T35" fmla="*/ 202 h 589"/>
                <a:gd name="T36" fmla="*/ 311 w 1619"/>
                <a:gd name="T37" fmla="*/ 398 h 589"/>
                <a:gd name="T38" fmla="*/ 378 w 1619"/>
                <a:gd name="T39" fmla="*/ 365 h 589"/>
                <a:gd name="T40" fmla="*/ 1165 w 1619"/>
                <a:gd name="T41" fmla="*/ 163 h 589"/>
                <a:gd name="T42" fmla="*/ 1173 w 1619"/>
                <a:gd name="T43" fmla="*/ 199 h 589"/>
                <a:gd name="T44" fmla="*/ 1088 w 1619"/>
                <a:gd name="T45" fmla="*/ 329 h 589"/>
                <a:gd name="T46" fmla="*/ 865 w 1619"/>
                <a:gd name="T47" fmla="*/ 520 h 589"/>
                <a:gd name="T48" fmla="*/ 1006 w 1619"/>
                <a:gd name="T49" fmla="*/ 504 h 589"/>
                <a:gd name="T50" fmla="*/ 1207 w 1619"/>
                <a:gd name="T51" fmla="*/ 334 h 589"/>
                <a:gd name="T52" fmla="*/ 680 w 1619"/>
                <a:gd name="T53" fmla="*/ 493 h 589"/>
                <a:gd name="T54" fmla="*/ 613 w 1619"/>
                <a:gd name="T55" fmla="*/ 459 h 589"/>
                <a:gd name="T56" fmla="*/ 383 w 1619"/>
                <a:gd name="T57" fmla="*/ 430 h 589"/>
                <a:gd name="T58" fmla="*/ 411 w 1619"/>
                <a:gd name="T59" fmla="*/ 475 h 589"/>
                <a:gd name="T60" fmla="*/ 627 w 1619"/>
                <a:gd name="T61" fmla="*/ 512 h 589"/>
                <a:gd name="T62" fmla="*/ 680 w 1619"/>
                <a:gd name="T63" fmla="*/ 493 h 589"/>
                <a:gd name="T64" fmla="*/ 1410 w 1619"/>
                <a:gd name="T65" fmla="*/ 331 h 589"/>
                <a:gd name="T66" fmla="*/ 1263 w 1619"/>
                <a:gd name="T67" fmla="*/ 256 h 589"/>
                <a:gd name="T68" fmla="*/ 1357 w 1619"/>
                <a:gd name="T69" fmla="*/ 292 h 589"/>
                <a:gd name="T70" fmla="*/ 1303 w 1619"/>
                <a:gd name="T71" fmla="*/ 313 h 589"/>
                <a:gd name="T72" fmla="*/ 1385 w 1619"/>
                <a:gd name="T73" fmla="*/ 355 h 589"/>
                <a:gd name="T74" fmla="*/ 1535 w 1619"/>
                <a:gd name="T75" fmla="*/ 446 h 589"/>
                <a:gd name="T76" fmla="*/ 1582 w 1619"/>
                <a:gd name="T77" fmla="*/ 501 h 589"/>
                <a:gd name="T78" fmla="*/ 1499 w 1619"/>
                <a:gd name="T79" fmla="*/ 266 h 589"/>
                <a:gd name="T80" fmla="*/ 1032 w 1619"/>
                <a:gd name="T81" fmla="*/ 545 h 589"/>
                <a:gd name="T82" fmla="*/ 1048 w 1619"/>
                <a:gd name="T83" fmla="*/ 553 h 589"/>
                <a:gd name="T84" fmla="*/ 1059 w 1619"/>
                <a:gd name="T85" fmla="*/ 542 h 589"/>
                <a:gd name="T86" fmla="*/ 780 w 1619"/>
                <a:gd name="T87" fmla="*/ 208 h 589"/>
                <a:gd name="T88" fmla="*/ 798 w 1619"/>
                <a:gd name="T89" fmla="*/ 122 h 589"/>
                <a:gd name="T90" fmla="*/ 793 w 1619"/>
                <a:gd name="T91" fmla="*/ 62 h 589"/>
                <a:gd name="T92" fmla="*/ 702 w 1619"/>
                <a:gd name="T93" fmla="*/ 110 h 589"/>
                <a:gd name="T94" fmla="*/ 627 w 1619"/>
                <a:gd name="T95" fmla="*/ 158 h 589"/>
                <a:gd name="T96" fmla="*/ 517 w 1619"/>
                <a:gd name="T97" fmla="*/ 162 h 589"/>
                <a:gd name="T98" fmla="*/ 479 w 1619"/>
                <a:gd name="T99" fmla="*/ 188 h 589"/>
                <a:gd name="T100" fmla="*/ 562 w 1619"/>
                <a:gd name="T101" fmla="*/ 319 h 589"/>
                <a:gd name="T102" fmla="*/ 681 w 1619"/>
                <a:gd name="T103" fmla="*/ 348 h 589"/>
                <a:gd name="T104" fmla="*/ 837 w 1619"/>
                <a:gd name="T105" fmla="*/ 553 h 589"/>
                <a:gd name="T106" fmla="*/ 837 w 1619"/>
                <a:gd name="T107" fmla="*/ 553 h 589"/>
                <a:gd name="T108" fmla="*/ 736 w 1619"/>
                <a:gd name="T109" fmla="*/ 525 h 589"/>
                <a:gd name="T110" fmla="*/ 785 w 1619"/>
                <a:gd name="T111" fmla="*/ 50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19" h="589">
                  <a:moveTo>
                    <a:pt x="120" y="250"/>
                  </a:moveTo>
                  <a:cubicBezTo>
                    <a:pt x="117" y="255"/>
                    <a:pt x="129" y="276"/>
                    <a:pt x="136" y="269"/>
                  </a:cubicBezTo>
                  <a:cubicBezTo>
                    <a:pt x="143" y="263"/>
                    <a:pt x="126" y="233"/>
                    <a:pt x="120" y="250"/>
                  </a:cubicBezTo>
                  <a:close/>
                  <a:moveTo>
                    <a:pt x="460" y="313"/>
                  </a:moveTo>
                  <a:cubicBezTo>
                    <a:pt x="460" y="304"/>
                    <a:pt x="433" y="308"/>
                    <a:pt x="441" y="321"/>
                  </a:cubicBezTo>
                  <a:cubicBezTo>
                    <a:pt x="449" y="335"/>
                    <a:pt x="460" y="322"/>
                    <a:pt x="460" y="313"/>
                  </a:cubicBezTo>
                  <a:close/>
                  <a:moveTo>
                    <a:pt x="69" y="160"/>
                  </a:moveTo>
                  <a:cubicBezTo>
                    <a:pt x="66" y="171"/>
                    <a:pt x="78" y="201"/>
                    <a:pt x="90" y="188"/>
                  </a:cubicBezTo>
                  <a:cubicBezTo>
                    <a:pt x="103" y="176"/>
                    <a:pt x="71" y="150"/>
                    <a:pt x="69" y="160"/>
                  </a:cubicBezTo>
                  <a:close/>
                  <a:moveTo>
                    <a:pt x="854" y="338"/>
                  </a:moveTo>
                  <a:cubicBezTo>
                    <a:pt x="869" y="339"/>
                    <a:pt x="867" y="362"/>
                    <a:pt x="864" y="376"/>
                  </a:cubicBezTo>
                  <a:cubicBezTo>
                    <a:pt x="861" y="389"/>
                    <a:pt x="855" y="421"/>
                    <a:pt x="868" y="416"/>
                  </a:cubicBezTo>
                  <a:cubicBezTo>
                    <a:pt x="885" y="410"/>
                    <a:pt x="895" y="389"/>
                    <a:pt x="886" y="382"/>
                  </a:cubicBezTo>
                  <a:cubicBezTo>
                    <a:pt x="877" y="374"/>
                    <a:pt x="878" y="329"/>
                    <a:pt x="882" y="317"/>
                  </a:cubicBezTo>
                  <a:cubicBezTo>
                    <a:pt x="886" y="306"/>
                    <a:pt x="914" y="314"/>
                    <a:pt x="905" y="332"/>
                  </a:cubicBezTo>
                  <a:cubicBezTo>
                    <a:pt x="895" y="350"/>
                    <a:pt x="922" y="347"/>
                    <a:pt x="922" y="367"/>
                  </a:cubicBezTo>
                  <a:cubicBezTo>
                    <a:pt x="922" y="387"/>
                    <a:pt x="938" y="377"/>
                    <a:pt x="955" y="371"/>
                  </a:cubicBezTo>
                  <a:cubicBezTo>
                    <a:pt x="971" y="366"/>
                    <a:pt x="968" y="357"/>
                    <a:pt x="957" y="344"/>
                  </a:cubicBezTo>
                  <a:cubicBezTo>
                    <a:pt x="945" y="332"/>
                    <a:pt x="965" y="314"/>
                    <a:pt x="949" y="304"/>
                  </a:cubicBezTo>
                  <a:cubicBezTo>
                    <a:pt x="934" y="293"/>
                    <a:pt x="923" y="278"/>
                    <a:pt x="938" y="275"/>
                  </a:cubicBezTo>
                  <a:cubicBezTo>
                    <a:pt x="953" y="272"/>
                    <a:pt x="996" y="247"/>
                    <a:pt x="991" y="236"/>
                  </a:cubicBezTo>
                  <a:cubicBezTo>
                    <a:pt x="986" y="226"/>
                    <a:pt x="925" y="238"/>
                    <a:pt x="919" y="257"/>
                  </a:cubicBezTo>
                  <a:cubicBezTo>
                    <a:pt x="914" y="276"/>
                    <a:pt x="870" y="255"/>
                    <a:pt x="876" y="223"/>
                  </a:cubicBezTo>
                  <a:cubicBezTo>
                    <a:pt x="881" y="190"/>
                    <a:pt x="967" y="185"/>
                    <a:pt x="992" y="197"/>
                  </a:cubicBezTo>
                  <a:cubicBezTo>
                    <a:pt x="1017" y="208"/>
                    <a:pt x="1044" y="178"/>
                    <a:pt x="1053" y="160"/>
                  </a:cubicBezTo>
                  <a:cubicBezTo>
                    <a:pt x="1063" y="143"/>
                    <a:pt x="1034" y="163"/>
                    <a:pt x="1016" y="175"/>
                  </a:cubicBezTo>
                  <a:cubicBezTo>
                    <a:pt x="998" y="186"/>
                    <a:pt x="952" y="174"/>
                    <a:pt x="928" y="165"/>
                  </a:cubicBezTo>
                  <a:cubicBezTo>
                    <a:pt x="904" y="157"/>
                    <a:pt x="905" y="180"/>
                    <a:pt x="885" y="183"/>
                  </a:cubicBezTo>
                  <a:cubicBezTo>
                    <a:pt x="865" y="186"/>
                    <a:pt x="869" y="230"/>
                    <a:pt x="860" y="235"/>
                  </a:cubicBezTo>
                  <a:cubicBezTo>
                    <a:pt x="851" y="240"/>
                    <a:pt x="851" y="273"/>
                    <a:pt x="832" y="303"/>
                  </a:cubicBezTo>
                  <a:cubicBezTo>
                    <a:pt x="813" y="333"/>
                    <a:pt x="838" y="337"/>
                    <a:pt x="854" y="338"/>
                  </a:cubicBezTo>
                  <a:close/>
                  <a:moveTo>
                    <a:pt x="378" y="365"/>
                  </a:moveTo>
                  <a:cubicBezTo>
                    <a:pt x="377" y="351"/>
                    <a:pt x="384" y="336"/>
                    <a:pt x="384" y="329"/>
                  </a:cubicBezTo>
                  <a:cubicBezTo>
                    <a:pt x="384" y="321"/>
                    <a:pt x="389" y="318"/>
                    <a:pt x="398" y="320"/>
                  </a:cubicBezTo>
                  <a:cubicBezTo>
                    <a:pt x="408" y="322"/>
                    <a:pt x="407" y="301"/>
                    <a:pt x="399" y="299"/>
                  </a:cubicBezTo>
                  <a:cubicBezTo>
                    <a:pt x="392" y="296"/>
                    <a:pt x="388" y="270"/>
                    <a:pt x="370" y="270"/>
                  </a:cubicBezTo>
                  <a:cubicBezTo>
                    <a:pt x="352" y="270"/>
                    <a:pt x="356" y="285"/>
                    <a:pt x="366" y="286"/>
                  </a:cubicBezTo>
                  <a:cubicBezTo>
                    <a:pt x="376" y="287"/>
                    <a:pt x="383" y="295"/>
                    <a:pt x="380" y="303"/>
                  </a:cubicBezTo>
                  <a:cubicBezTo>
                    <a:pt x="376" y="310"/>
                    <a:pt x="372" y="295"/>
                    <a:pt x="358" y="296"/>
                  </a:cubicBezTo>
                  <a:cubicBezTo>
                    <a:pt x="343" y="298"/>
                    <a:pt x="352" y="279"/>
                    <a:pt x="336" y="278"/>
                  </a:cubicBezTo>
                  <a:cubicBezTo>
                    <a:pt x="319" y="277"/>
                    <a:pt x="322" y="247"/>
                    <a:pt x="305" y="247"/>
                  </a:cubicBezTo>
                  <a:cubicBezTo>
                    <a:pt x="287" y="247"/>
                    <a:pt x="286" y="232"/>
                    <a:pt x="297" y="222"/>
                  </a:cubicBezTo>
                  <a:cubicBezTo>
                    <a:pt x="309" y="211"/>
                    <a:pt x="280" y="202"/>
                    <a:pt x="280" y="189"/>
                  </a:cubicBezTo>
                  <a:cubicBezTo>
                    <a:pt x="280" y="177"/>
                    <a:pt x="261" y="184"/>
                    <a:pt x="261" y="174"/>
                  </a:cubicBezTo>
                  <a:cubicBezTo>
                    <a:pt x="261" y="163"/>
                    <a:pt x="253" y="169"/>
                    <a:pt x="243" y="156"/>
                  </a:cubicBezTo>
                  <a:cubicBezTo>
                    <a:pt x="234" y="144"/>
                    <a:pt x="230" y="155"/>
                    <a:pt x="221" y="146"/>
                  </a:cubicBezTo>
                  <a:cubicBezTo>
                    <a:pt x="213" y="136"/>
                    <a:pt x="202" y="131"/>
                    <a:pt x="194" y="134"/>
                  </a:cubicBezTo>
                  <a:cubicBezTo>
                    <a:pt x="187" y="137"/>
                    <a:pt x="170" y="121"/>
                    <a:pt x="164" y="104"/>
                  </a:cubicBezTo>
                  <a:cubicBezTo>
                    <a:pt x="159" y="91"/>
                    <a:pt x="111" y="69"/>
                    <a:pt x="105" y="51"/>
                  </a:cubicBezTo>
                  <a:cubicBezTo>
                    <a:pt x="99" y="33"/>
                    <a:pt x="82" y="26"/>
                    <a:pt x="54" y="27"/>
                  </a:cubicBezTo>
                  <a:cubicBezTo>
                    <a:pt x="26" y="28"/>
                    <a:pt x="15" y="0"/>
                    <a:pt x="8" y="14"/>
                  </a:cubicBezTo>
                  <a:cubicBezTo>
                    <a:pt x="0" y="31"/>
                    <a:pt x="38" y="71"/>
                    <a:pt x="56" y="81"/>
                  </a:cubicBezTo>
                  <a:cubicBezTo>
                    <a:pt x="74" y="92"/>
                    <a:pt x="83" y="129"/>
                    <a:pt x="104" y="131"/>
                  </a:cubicBezTo>
                  <a:cubicBezTo>
                    <a:pt x="125" y="133"/>
                    <a:pt x="127" y="199"/>
                    <a:pt x="142" y="202"/>
                  </a:cubicBezTo>
                  <a:cubicBezTo>
                    <a:pt x="158" y="205"/>
                    <a:pt x="191" y="256"/>
                    <a:pt x="196" y="283"/>
                  </a:cubicBezTo>
                  <a:cubicBezTo>
                    <a:pt x="202" y="310"/>
                    <a:pt x="236" y="324"/>
                    <a:pt x="247" y="343"/>
                  </a:cubicBezTo>
                  <a:cubicBezTo>
                    <a:pt x="259" y="363"/>
                    <a:pt x="305" y="390"/>
                    <a:pt x="311" y="398"/>
                  </a:cubicBezTo>
                  <a:cubicBezTo>
                    <a:pt x="317" y="407"/>
                    <a:pt x="323" y="425"/>
                    <a:pt x="329" y="416"/>
                  </a:cubicBezTo>
                  <a:cubicBezTo>
                    <a:pt x="334" y="407"/>
                    <a:pt x="356" y="416"/>
                    <a:pt x="366" y="417"/>
                  </a:cubicBezTo>
                  <a:cubicBezTo>
                    <a:pt x="376" y="418"/>
                    <a:pt x="380" y="380"/>
                    <a:pt x="378" y="365"/>
                  </a:cubicBezTo>
                  <a:close/>
                  <a:moveTo>
                    <a:pt x="1173" y="199"/>
                  </a:moveTo>
                  <a:cubicBezTo>
                    <a:pt x="1196" y="201"/>
                    <a:pt x="1186" y="187"/>
                    <a:pt x="1186" y="173"/>
                  </a:cubicBezTo>
                  <a:cubicBezTo>
                    <a:pt x="1186" y="158"/>
                    <a:pt x="1165" y="171"/>
                    <a:pt x="1165" y="163"/>
                  </a:cubicBezTo>
                  <a:cubicBezTo>
                    <a:pt x="1165" y="156"/>
                    <a:pt x="1157" y="127"/>
                    <a:pt x="1141" y="150"/>
                  </a:cubicBezTo>
                  <a:cubicBezTo>
                    <a:pt x="1124" y="173"/>
                    <a:pt x="1146" y="229"/>
                    <a:pt x="1160" y="227"/>
                  </a:cubicBezTo>
                  <a:cubicBezTo>
                    <a:pt x="1171" y="225"/>
                    <a:pt x="1150" y="197"/>
                    <a:pt x="1173" y="199"/>
                  </a:cubicBezTo>
                  <a:close/>
                  <a:moveTo>
                    <a:pt x="1088" y="329"/>
                  </a:moveTo>
                  <a:cubicBezTo>
                    <a:pt x="1092" y="345"/>
                    <a:pt x="1122" y="355"/>
                    <a:pt x="1130" y="340"/>
                  </a:cubicBezTo>
                  <a:cubicBezTo>
                    <a:pt x="1139" y="326"/>
                    <a:pt x="1083" y="309"/>
                    <a:pt x="1088" y="329"/>
                  </a:cubicBezTo>
                  <a:close/>
                  <a:moveTo>
                    <a:pt x="1006" y="504"/>
                  </a:moveTo>
                  <a:cubicBezTo>
                    <a:pt x="978" y="500"/>
                    <a:pt x="959" y="521"/>
                    <a:pt x="931" y="511"/>
                  </a:cubicBezTo>
                  <a:cubicBezTo>
                    <a:pt x="903" y="500"/>
                    <a:pt x="861" y="511"/>
                    <a:pt x="865" y="520"/>
                  </a:cubicBezTo>
                  <a:cubicBezTo>
                    <a:pt x="869" y="528"/>
                    <a:pt x="894" y="529"/>
                    <a:pt x="922" y="530"/>
                  </a:cubicBezTo>
                  <a:cubicBezTo>
                    <a:pt x="950" y="532"/>
                    <a:pt x="975" y="516"/>
                    <a:pt x="994" y="515"/>
                  </a:cubicBezTo>
                  <a:cubicBezTo>
                    <a:pt x="1013" y="514"/>
                    <a:pt x="1034" y="509"/>
                    <a:pt x="1006" y="504"/>
                  </a:cubicBezTo>
                  <a:close/>
                  <a:moveTo>
                    <a:pt x="1228" y="314"/>
                  </a:moveTo>
                  <a:cubicBezTo>
                    <a:pt x="1201" y="306"/>
                    <a:pt x="1155" y="313"/>
                    <a:pt x="1160" y="327"/>
                  </a:cubicBezTo>
                  <a:cubicBezTo>
                    <a:pt x="1164" y="339"/>
                    <a:pt x="1186" y="334"/>
                    <a:pt x="1207" y="334"/>
                  </a:cubicBezTo>
                  <a:cubicBezTo>
                    <a:pt x="1229" y="334"/>
                    <a:pt x="1241" y="350"/>
                    <a:pt x="1252" y="350"/>
                  </a:cubicBezTo>
                  <a:cubicBezTo>
                    <a:pt x="1264" y="350"/>
                    <a:pt x="1255" y="322"/>
                    <a:pt x="1228" y="314"/>
                  </a:cubicBezTo>
                  <a:close/>
                  <a:moveTo>
                    <a:pt x="680" y="493"/>
                  </a:moveTo>
                  <a:cubicBezTo>
                    <a:pt x="679" y="481"/>
                    <a:pt x="638" y="492"/>
                    <a:pt x="619" y="484"/>
                  </a:cubicBezTo>
                  <a:cubicBezTo>
                    <a:pt x="599" y="475"/>
                    <a:pt x="641" y="468"/>
                    <a:pt x="654" y="460"/>
                  </a:cubicBezTo>
                  <a:cubicBezTo>
                    <a:pt x="668" y="451"/>
                    <a:pt x="646" y="448"/>
                    <a:pt x="613" y="459"/>
                  </a:cubicBezTo>
                  <a:cubicBezTo>
                    <a:pt x="579" y="469"/>
                    <a:pt x="541" y="436"/>
                    <a:pt x="540" y="450"/>
                  </a:cubicBezTo>
                  <a:cubicBezTo>
                    <a:pt x="539" y="465"/>
                    <a:pt x="479" y="444"/>
                    <a:pt x="465" y="434"/>
                  </a:cubicBezTo>
                  <a:cubicBezTo>
                    <a:pt x="450" y="423"/>
                    <a:pt x="394" y="410"/>
                    <a:pt x="383" y="430"/>
                  </a:cubicBezTo>
                  <a:cubicBezTo>
                    <a:pt x="371" y="449"/>
                    <a:pt x="361" y="432"/>
                    <a:pt x="366" y="450"/>
                  </a:cubicBezTo>
                  <a:cubicBezTo>
                    <a:pt x="369" y="463"/>
                    <a:pt x="383" y="456"/>
                    <a:pt x="392" y="456"/>
                  </a:cubicBezTo>
                  <a:cubicBezTo>
                    <a:pt x="401" y="456"/>
                    <a:pt x="397" y="473"/>
                    <a:pt x="411" y="475"/>
                  </a:cubicBezTo>
                  <a:cubicBezTo>
                    <a:pt x="424" y="477"/>
                    <a:pt x="469" y="490"/>
                    <a:pt x="473" y="481"/>
                  </a:cubicBezTo>
                  <a:cubicBezTo>
                    <a:pt x="477" y="471"/>
                    <a:pt x="519" y="481"/>
                    <a:pt x="540" y="497"/>
                  </a:cubicBezTo>
                  <a:cubicBezTo>
                    <a:pt x="560" y="514"/>
                    <a:pt x="608" y="515"/>
                    <a:pt x="627" y="512"/>
                  </a:cubicBezTo>
                  <a:cubicBezTo>
                    <a:pt x="646" y="509"/>
                    <a:pt x="667" y="524"/>
                    <a:pt x="674" y="514"/>
                  </a:cubicBezTo>
                  <a:cubicBezTo>
                    <a:pt x="681" y="503"/>
                    <a:pt x="695" y="530"/>
                    <a:pt x="715" y="515"/>
                  </a:cubicBezTo>
                  <a:cubicBezTo>
                    <a:pt x="736" y="499"/>
                    <a:pt x="681" y="506"/>
                    <a:pt x="680" y="493"/>
                  </a:cubicBezTo>
                  <a:close/>
                  <a:moveTo>
                    <a:pt x="1499" y="266"/>
                  </a:moveTo>
                  <a:cubicBezTo>
                    <a:pt x="1483" y="267"/>
                    <a:pt x="1481" y="294"/>
                    <a:pt x="1467" y="294"/>
                  </a:cubicBezTo>
                  <a:cubicBezTo>
                    <a:pt x="1454" y="294"/>
                    <a:pt x="1435" y="322"/>
                    <a:pt x="1410" y="331"/>
                  </a:cubicBezTo>
                  <a:cubicBezTo>
                    <a:pt x="1385" y="339"/>
                    <a:pt x="1384" y="259"/>
                    <a:pt x="1373" y="243"/>
                  </a:cubicBezTo>
                  <a:cubicBezTo>
                    <a:pt x="1361" y="228"/>
                    <a:pt x="1299" y="215"/>
                    <a:pt x="1293" y="233"/>
                  </a:cubicBezTo>
                  <a:cubicBezTo>
                    <a:pt x="1286" y="251"/>
                    <a:pt x="1265" y="241"/>
                    <a:pt x="1263" y="256"/>
                  </a:cubicBezTo>
                  <a:cubicBezTo>
                    <a:pt x="1260" y="269"/>
                    <a:pt x="1268" y="265"/>
                    <a:pt x="1281" y="265"/>
                  </a:cubicBezTo>
                  <a:cubicBezTo>
                    <a:pt x="1295" y="265"/>
                    <a:pt x="1295" y="276"/>
                    <a:pt x="1301" y="289"/>
                  </a:cubicBezTo>
                  <a:cubicBezTo>
                    <a:pt x="1307" y="303"/>
                    <a:pt x="1345" y="293"/>
                    <a:pt x="1357" y="292"/>
                  </a:cubicBezTo>
                  <a:cubicBezTo>
                    <a:pt x="1370" y="291"/>
                    <a:pt x="1372" y="309"/>
                    <a:pt x="1354" y="303"/>
                  </a:cubicBezTo>
                  <a:cubicBezTo>
                    <a:pt x="1336" y="296"/>
                    <a:pt x="1336" y="311"/>
                    <a:pt x="1324" y="308"/>
                  </a:cubicBezTo>
                  <a:cubicBezTo>
                    <a:pt x="1311" y="305"/>
                    <a:pt x="1295" y="306"/>
                    <a:pt x="1303" y="313"/>
                  </a:cubicBezTo>
                  <a:cubicBezTo>
                    <a:pt x="1311" y="320"/>
                    <a:pt x="1325" y="328"/>
                    <a:pt x="1325" y="344"/>
                  </a:cubicBezTo>
                  <a:cubicBezTo>
                    <a:pt x="1325" y="361"/>
                    <a:pt x="1349" y="358"/>
                    <a:pt x="1349" y="344"/>
                  </a:cubicBezTo>
                  <a:cubicBezTo>
                    <a:pt x="1349" y="331"/>
                    <a:pt x="1361" y="348"/>
                    <a:pt x="1385" y="355"/>
                  </a:cubicBezTo>
                  <a:cubicBezTo>
                    <a:pt x="1409" y="361"/>
                    <a:pt x="1393" y="370"/>
                    <a:pt x="1416" y="371"/>
                  </a:cubicBezTo>
                  <a:cubicBezTo>
                    <a:pt x="1440" y="372"/>
                    <a:pt x="1494" y="390"/>
                    <a:pt x="1515" y="406"/>
                  </a:cubicBezTo>
                  <a:cubicBezTo>
                    <a:pt x="1536" y="421"/>
                    <a:pt x="1521" y="432"/>
                    <a:pt x="1535" y="446"/>
                  </a:cubicBezTo>
                  <a:cubicBezTo>
                    <a:pt x="1549" y="461"/>
                    <a:pt x="1553" y="477"/>
                    <a:pt x="1534" y="477"/>
                  </a:cubicBezTo>
                  <a:cubicBezTo>
                    <a:pt x="1515" y="477"/>
                    <a:pt x="1495" y="496"/>
                    <a:pt x="1501" y="506"/>
                  </a:cubicBezTo>
                  <a:cubicBezTo>
                    <a:pt x="1506" y="515"/>
                    <a:pt x="1567" y="501"/>
                    <a:pt x="1582" y="501"/>
                  </a:cubicBezTo>
                  <a:cubicBezTo>
                    <a:pt x="1591" y="501"/>
                    <a:pt x="1601" y="518"/>
                    <a:pt x="1619" y="531"/>
                  </a:cubicBezTo>
                  <a:cubicBezTo>
                    <a:pt x="1619" y="309"/>
                    <a:pt x="1619" y="309"/>
                    <a:pt x="1619" y="309"/>
                  </a:cubicBezTo>
                  <a:cubicBezTo>
                    <a:pt x="1574" y="293"/>
                    <a:pt x="1511" y="265"/>
                    <a:pt x="1499" y="266"/>
                  </a:cubicBezTo>
                  <a:close/>
                  <a:moveTo>
                    <a:pt x="1048" y="530"/>
                  </a:moveTo>
                  <a:cubicBezTo>
                    <a:pt x="1045" y="532"/>
                    <a:pt x="1041" y="534"/>
                    <a:pt x="1037" y="535"/>
                  </a:cubicBezTo>
                  <a:cubicBezTo>
                    <a:pt x="1036" y="539"/>
                    <a:pt x="1034" y="543"/>
                    <a:pt x="1032" y="545"/>
                  </a:cubicBezTo>
                  <a:cubicBezTo>
                    <a:pt x="1029" y="547"/>
                    <a:pt x="1024" y="543"/>
                    <a:pt x="1020" y="538"/>
                  </a:cubicBezTo>
                  <a:cubicBezTo>
                    <a:pt x="1000" y="547"/>
                    <a:pt x="990" y="571"/>
                    <a:pt x="1004" y="578"/>
                  </a:cubicBezTo>
                  <a:cubicBezTo>
                    <a:pt x="1017" y="585"/>
                    <a:pt x="1037" y="566"/>
                    <a:pt x="1048" y="553"/>
                  </a:cubicBezTo>
                  <a:cubicBezTo>
                    <a:pt x="1050" y="551"/>
                    <a:pt x="1051" y="549"/>
                    <a:pt x="1052" y="547"/>
                  </a:cubicBezTo>
                  <a:cubicBezTo>
                    <a:pt x="1053" y="546"/>
                    <a:pt x="1054" y="545"/>
                    <a:pt x="1056" y="544"/>
                  </a:cubicBezTo>
                  <a:cubicBezTo>
                    <a:pt x="1057" y="543"/>
                    <a:pt x="1058" y="542"/>
                    <a:pt x="1059" y="542"/>
                  </a:cubicBezTo>
                  <a:cubicBezTo>
                    <a:pt x="1056" y="537"/>
                    <a:pt x="1052" y="533"/>
                    <a:pt x="1048" y="530"/>
                  </a:cubicBezTo>
                  <a:close/>
                  <a:moveTo>
                    <a:pt x="759" y="262"/>
                  </a:moveTo>
                  <a:cubicBezTo>
                    <a:pt x="778" y="251"/>
                    <a:pt x="782" y="229"/>
                    <a:pt x="780" y="208"/>
                  </a:cubicBezTo>
                  <a:cubicBezTo>
                    <a:pt x="778" y="187"/>
                    <a:pt x="826" y="186"/>
                    <a:pt x="833" y="178"/>
                  </a:cubicBezTo>
                  <a:cubicBezTo>
                    <a:pt x="840" y="170"/>
                    <a:pt x="823" y="156"/>
                    <a:pt x="809" y="150"/>
                  </a:cubicBezTo>
                  <a:cubicBezTo>
                    <a:pt x="796" y="144"/>
                    <a:pt x="807" y="130"/>
                    <a:pt x="798" y="122"/>
                  </a:cubicBezTo>
                  <a:cubicBezTo>
                    <a:pt x="788" y="113"/>
                    <a:pt x="773" y="92"/>
                    <a:pt x="786" y="91"/>
                  </a:cubicBezTo>
                  <a:cubicBezTo>
                    <a:pt x="800" y="89"/>
                    <a:pt x="777" y="71"/>
                    <a:pt x="788" y="65"/>
                  </a:cubicBezTo>
                  <a:cubicBezTo>
                    <a:pt x="790" y="64"/>
                    <a:pt x="792" y="63"/>
                    <a:pt x="793" y="62"/>
                  </a:cubicBezTo>
                  <a:cubicBezTo>
                    <a:pt x="787" y="59"/>
                    <a:pt x="781" y="56"/>
                    <a:pt x="777" y="56"/>
                  </a:cubicBezTo>
                  <a:cubicBezTo>
                    <a:pt x="760" y="56"/>
                    <a:pt x="721" y="52"/>
                    <a:pt x="723" y="79"/>
                  </a:cubicBezTo>
                  <a:cubicBezTo>
                    <a:pt x="725" y="106"/>
                    <a:pt x="700" y="96"/>
                    <a:pt x="702" y="110"/>
                  </a:cubicBezTo>
                  <a:cubicBezTo>
                    <a:pt x="704" y="125"/>
                    <a:pt x="689" y="125"/>
                    <a:pt x="692" y="144"/>
                  </a:cubicBezTo>
                  <a:cubicBezTo>
                    <a:pt x="694" y="162"/>
                    <a:pt x="681" y="154"/>
                    <a:pt x="660" y="164"/>
                  </a:cubicBezTo>
                  <a:cubicBezTo>
                    <a:pt x="640" y="175"/>
                    <a:pt x="648" y="158"/>
                    <a:pt x="627" y="158"/>
                  </a:cubicBezTo>
                  <a:cubicBezTo>
                    <a:pt x="606" y="158"/>
                    <a:pt x="604" y="169"/>
                    <a:pt x="592" y="173"/>
                  </a:cubicBezTo>
                  <a:cubicBezTo>
                    <a:pt x="579" y="177"/>
                    <a:pt x="554" y="171"/>
                    <a:pt x="546" y="177"/>
                  </a:cubicBezTo>
                  <a:cubicBezTo>
                    <a:pt x="538" y="183"/>
                    <a:pt x="525" y="162"/>
                    <a:pt x="517" y="162"/>
                  </a:cubicBezTo>
                  <a:cubicBezTo>
                    <a:pt x="513" y="162"/>
                    <a:pt x="509" y="151"/>
                    <a:pt x="506" y="140"/>
                  </a:cubicBezTo>
                  <a:cubicBezTo>
                    <a:pt x="505" y="140"/>
                    <a:pt x="503" y="139"/>
                    <a:pt x="502" y="139"/>
                  </a:cubicBezTo>
                  <a:cubicBezTo>
                    <a:pt x="489" y="140"/>
                    <a:pt x="466" y="176"/>
                    <a:pt x="479" y="188"/>
                  </a:cubicBezTo>
                  <a:cubicBezTo>
                    <a:pt x="495" y="203"/>
                    <a:pt x="491" y="226"/>
                    <a:pt x="498" y="237"/>
                  </a:cubicBezTo>
                  <a:cubicBezTo>
                    <a:pt x="505" y="249"/>
                    <a:pt x="528" y="251"/>
                    <a:pt x="528" y="273"/>
                  </a:cubicBezTo>
                  <a:cubicBezTo>
                    <a:pt x="528" y="294"/>
                    <a:pt x="548" y="329"/>
                    <a:pt x="562" y="319"/>
                  </a:cubicBezTo>
                  <a:cubicBezTo>
                    <a:pt x="575" y="310"/>
                    <a:pt x="585" y="324"/>
                    <a:pt x="590" y="333"/>
                  </a:cubicBezTo>
                  <a:cubicBezTo>
                    <a:pt x="594" y="342"/>
                    <a:pt x="626" y="326"/>
                    <a:pt x="636" y="328"/>
                  </a:cubicBezTo>
                  <a:cubicBezTo>
                    <a:pt x="647" y="330"/>
                    <a:pt x="679" y="336"/>
                    <a:pt x="681" y="348"/>
                  </a:cubicBezTo>
                  <a:cubicBezTo>
                    <a:pt x="683" y="361"/>
                    <a:pt x="712" y="347"/>
                    <a:pt x="732" y="340"/>
                  </a:cubicBezTo>
                  <a:cubicBezTo>
                    <a:pt x="752" y="333"/>
                    <a:pt x="740" y="274"/>
                    <a:pt x="759" y="262"/>
                  </a:cubicBezTo>
                  <a:close/>
                  <a:moveTo>
                    <a:pt x="837" y="553"/>
                  </a:moveTo>
                  <a:cubicBezTo>
                    <a:pt x="843" y="563"/>
                    <a:pt x="861" y="563"/>
                    <a:pt x="868" y="569"/>
                  </a:cubicBezTo>
                  <a:cubicBezTo>
                    <a:pt x="876" y="575"/>
                    <a:pt x="902" y="589"/>
                    <a:pt x="902" y="571"/>
                  </a:cubicBezTo>
                  <a:cubicBezTo>
                    <a:pt x="902" y="553"/>
                    <a:pt x="830" y="543"/>
                    <a:pt x="837" y="553"/>
                  </a:cubicBezTo>
                  <a:close/>
                  <a:moveTo>
                    <a:pt x="785" y="502"/>
                  </a:moveTo>
                  <a:cubicBezTo>
                    <a:pt x="781" y="512"/>
                    <a:pt x="763" y="514"/>
                    <a:pt x="753" y="507"/>
                  </a:cubicBezTo>
                  <a:cubicBezTo>
                    <a:pt x="743" y="499"/>
                    <a:pt x="730" y="516"/>
                    <a:pt x="736" y="525"/>
                  </a:cubicBezTo>
                  <a:cubicBezTo>
                    <a:pt x="739" y="529"/>
                    <a:pt x="761" y="546"/>
                    <a:pt x="787" y="534"/>
                  </a:cubicBezTo>
                  <a:cubicBezTo>
                    <a:pt x="813" y="521"/>
                    <a:pt x="831" y="533"/>
                    <a:pt x="837" y="519"/>
                  </a:cubicBezTo>
                  <a:cubicBezTo>
                    <a:pt x="843" y="506"/>
                    <a:pt x="789" y="493"/>
                    <a:pt x="785" y="502"/>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4" name="Freeform 178"/>
            <p:cNvSpPr>
              <a:spLocks noEditPoints="1"/>
            </p:cNvSpPr>
            <p:nvPr/>
          </p:nvSpPr>
          <p:spPr bwMode="auto">
            <a:xfrm>
              <a:off x="17291051" y="9613900"/>
              <a:ext cx="150813" cy="63500"/>
            </a:xfrm>
            <a:custGeom>
              <a:avLst/>
              <a:gdLst>
                <a:gd name="T0" fmla="*/ 12 w 117"/>
                <a:gd name="T1" fmla="*/ 37 h 48"/>
                <a:gd name="T2" fmla="*/ 0 w 117"/>
                <a:gd name="T3" fmla="*/ 39 h 48"/>
                <a:gd name="T4" fmla="*/ 12 w 117"/>
                <a:gd name="T5" fmla="*/ 46 h 48"/>
                <a:gd name="T6" fmla="*/ 17 w 117"/>
                <a:gd name="T7" fmla="*/ 36 h 48"/>
                <a:gd name="T8" fmla="*/ 12 w 117"/>
                <a:gd name="T9" fmla="*/ 37 h 48"/>
                <a:gd name="T10" fmla="*/ 12 w 117"/>
                <a:gd name="T11" fmla="*/ 37 h 48"/>
                <a:gd name="T12" fmla="*/ 62 w 117"/>
                <a:gd name="T13" fmla="*/ 10 h 48"/>
                <a:gd name="T14" fmla="*/ 31 w 117"/>
                <a:gd name="T15" fmla="*/ 29 h 48"/>
                <a:gd name="T16" fmla="*/ 28 w 117"/>
                <a:gd name="T17" fmla="*/ 31 h 48"/>
                <a:gd name="T18" fmla="*/ 39 w 117"/>
                <a:gd name="T19" fmla="*/ 43 h 48"/>
                <a:gd name="T20" fmla="*/ 114 w 117"/>
                <a:gd name="T21" fmla="*/ 9 h 48"/>
                <a:gd name="T22" fmla="*/ 62 w 117"/>
                <a:gd name="T23"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48">
                  <a:moveTo>
                    <a:pt x="12" y="37"/>
                  </a:moveTo>
                  <a:cubicBezTo>
                    <a:pt x="8" y="37"/>
                    <a:pt x="4" y="38"/>
                    <a:pt x="0" y="39"/>
                  </a:cubicBezTo>
                  <a:cubicBezTo>
                    <a:pt x="4" y="44"/>
                    <a:pt x="9" y="48"/>
                    <a:pt x="12" y="46"/>
                  </a:cubicBezTo>
                  <a:cubicBezTo>
                    <a:pt x="14" y="44"/>
                    <a:pt x="16" y="40"/>
                    <a:pt x="17" y="36"/>
                  </a:cubicBezTo>
                  <a:cubicBezTo>
                    <a:pt x="15" y="36"/>
                    <a:pt x="14" y="36"/>
                    <a:pt x="12" y="37"/>
                  </a:cubicBezTo>
                  <a:cubicBezTo>
                    <a:pt x="12" y="37"/>
                    <a:pt x="12" y="37"/>
                    <a:pt x="12" y="37"/>
                  </a:cubicBezTo>
                  <a:close/>
                  <a:moveTo>
                    <a:pt x="62" y="10"/>
                  </a:moveTo>
                  <a:cubicBezTo>
                    <a:pt x="47" y="9"/>
                    <a:pt x="42" y="21"/>
                    <a:pt x="31" y="29"/>
                  </a:cubicBezTo>
                  <a:cubicBezTo>
                    <a:pt x="30" y="30"/>
                    <a:pt x="29" y="30"/>
                    <a:pt x="28" y="31"/>
                  </a:cubicBezTo>
                  <a:cubicBezTo>
                    <a:pt x="32" y="34"/>
                    <a:pt x="36" y="38"/>
                    <a:pt x="39" y="43"/>
                  </a:cubicBezTo>
                  <a:cubicBezTo>
                    <a:pt x="60" y="31"/>
                    <a:pt x="111" y="16"/>
                    <a:pt x="114" y="9"/>
                  </a:cubicBezTo>
                  <a:cubicBezTo>
                    <a:pt x="117" y="0"/>
                    <a:pt x="82" y="11"/>
                    <a:pt x="62" y="1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5" name="Freeform 179"/>
            <p:cNvSpPr>
              <a:spLocks noEditPoints="1"/>
            </p:cNvSpPr>
            <p:nvPr/>
          </p:nvSpPr>
          <p:spPr bwMode="auto">
            <a:xfrm>
              <a:off x="11995151" y="6892925"/>
              <a:ext cx="525463" cy="573088"/>
            </a:xfrm>
            <a:custGeom>
              <a:avLst/>
              <a:gdLst>
                <a:gd name="T0" fmla="*/ 282 w 406"/>
                <a:gd name="T1" fmla="*/ 383 h 442"/>
                <a:gd name="T2" fmla="*/ 239 w 406"/>
                <a:gd name="T3" fmla="*/ 383 h 442"/>
                <a:gd name="T4" fmla="*/ 209 w 406"/>
                <a:gd name="T5" fmla="*/ 397 h 442"/>
                <a:gd name="T6" fmla="*/ 246 w 406"/>
                <a:gd name="T7" fmla="*/ 416 h 442"/>
                <a:gd name="T8" fmla="*/ 286 w 406"/>
                <a:gd name="T9" fmla="*/ 441 h 442"/>
                <a:gd name="T10" fmla="*/ 295 w 406"/>
                <a:gd name="T11" fmla="*/ 417 h 442"/>
                <a:gd name="T12" fmla="*/ 310 w 406"/>
                <a:gd name="T13" fmla="*/ 385 h 442"/>
                <a:gd name="T14" fmla="*/ 282 w 406"/>
                <a:gd name="T15" fmla="*/ 383 h 442"/>
                <a:gd name="T16" fmla="*/ 80 w 406"/>
                <a:gd name="T17" fmla="*/ 265 h 442"/>
                <a:gd name="T18" fmla="*/ 55 w 406"/>
                <a:gd name="T19" fmla="*/ 271 h 442"/>
                <a:gd name="T20" fmla="*/ 68 w 406"/>
                <a:gd name="T21" fmla="*/ 316 h 442"/>
                <a:gd name="T22" fmla="*/ 82 w 406"/>
                <a:gd name="T23" fmla="*/ 350 h 442"/>
                <a:gd name="T24" fmla="*/ 107 w 406"/>
                <a:gd name="T25" fmla="*/ 335 h 442"/>
                <a:gd name="T26" fmla="*/ 113 w 406"/>
                <a:gd name="T27" fmla="*/ 278 h 442"/>
                <a:gd name="T28" fmla="*/ 80 w 406"/>
                <a:gd name="T29" fmla="*/ 265 h 442"/>
                <a:gd name="T30" fmla="*/ 335 w 406"/>
                <a:gd name="T31" fmla="*/ 248 h 442"/>
                <a:gd name="T32" fmla="*/ 309 w 406"/>
                <a:gd name="T33" fmla="*/ 227 h 442"/>
                <a:gd name="T34" fmla="*/ 255 w 406"/>
                <a:gd name="T35" fmla="*/ 171 h 442"/>
                <a:gd name="T36" fmla="*/ 205 w 406"/>
                <a:gd name="T37" fmla="*/ 121 h 442"/>
                <a:gd name="T38" fmla="*/ 206 w 406"/>
                <a:gd name="T39" fmla="*/ 85 h 442"/>
                <a:gd name="T40" fmla="*/ 221 w 406"/>
                <a:gd name="T41" fmla="*/ 65 h 442"/>
                <a:gd name="T42" fmla="*/ 223 w 406"/>
                <a:gd name="T43" fmla="*/ 19 h 442"/>
                <a:gd name="T44" fmla="*/ 205 w 406"/>
                <a:gd name="T45" fmla="*/ 15 h 442"/>
                <a:gd name="T46" fmla="*/ 198 w 406"/>
                <a:gd name="T47" fmla="*/ 0 h 442"/>
                <a:gd name="T48" fmla="*/ 170 w 406"/>
                <a:gd name="T49" fmla="*/ 4 h 442"/>
                <a:gd name="T50" fmla="*/ 148 w 406"/>
                <a:gd name="T51" fmla="*/ 11 h 442"/>
                <a:gd name="T52" fmla="*/ 144 w 406"/>
                <a:gd name="T53" fmla="*/ 9 h 442"/>
                <a:gd name="T54" fmla="*/ 137 w 406"/>
                <a:gd name="T55" fmla="*/ 15 h 442"/>
                <a:gd name="T56" fmla="*/ 132 w 406"/>
                <a:gd name="T57" fmla="*/ 23 h 442"/>
                <a:gd name="T58" fmla="*/ 121 w 406"/>
                <a:gd name="T59" fmla="*/ 27 h 442"/>
                <a:gd name="T60" fmla="*/ 105 w 406"/>
                <a:gd name="T61" fmla="*/ 32 h 442"/>
                <a:gd name="T62" fmla="*/ 92 w 406"/>
                <a:gd name="T63" fmla="*/ 39 h 442"/>
                <a:gd name="T64" fmla="*/ 83 w 406"/>
                <a:gd name="T65" fmla="*/ 51 h 442"/>
                <a:gd name="T66" fmla="*/ 63 w 406"/>
                <a:gd name="T67" fmla="*/ 27 h 442"/>
                <a:gd name="T68" fmla="*/ 46 w 406"/>
                <a:gd name="T69" fmla="*/ 52 h 442"/>
                <a:gd name="T70" fmla="*/ 16 w 406"/>
                <a:gd name="T71" fmla="*/ 55 h 442"/>
                <a:gd name="T72" fmla="*/ 20 w 406"/>
                <a:gd name="T73" fmla="*/ 71 h 442"/>
                <a:gd name="T74" fmla="*/ 13 w 406"/>
                <a:gd name="T75" fmla="*/ 85 h 442"/>
                <a:gd name="T76" fmla="*/ 6 w 406"/>
                <a:gd name="T77" fmla="*/ 94 h 442"/>
                <a:gd name="T78" fmla="*/ 16 w 406"/>
                <a:gd name="T79" fmla="*/ 112 h 442"/>
                <a:gd name="T80" fmla="*/ 23 w 406"/>
                <a:gd name="T81" fmla="*/ 129 h 442"/>
                <a:gd name="T82" fmla="*/ 40 w 406"/>
                <a:gd name="T83" fmla="*/ 134 h 442"/>
                <a:gd name="T84" fmla="*/ 36 w 406"/>
                <a:gd name="T85" fmla="*/ 146 h 442"/>
                <a:gd name="T86" fmla="*/ 53 w 406"/>
                <a:gd name="T87" fmla="*/ 141 h 442"/>
                <a:gd name="T88" fmla="*/ 77 w 406"/>
                <a:gd name="T89" fmla="*/ 121 h 442"/>
                <a:gd name="T90" fmla="*/ 127 w 406"/>
                <a:gd name="T91" fmla="*/ 141 h 442"/>
                <a:gd name="T92" fmla="*/ 138 w 406"/>
                <a:gd name="T93" fmla="*/ 162 h 442"/>
                <a:gd name="T94" fmla="*/ 171 w 406"/>
                <a:gd name="T95" fmla="*/ 205 h 442"/>
                <a:gd name="T96" fmla="*/ 219 w 406"/>
                <a:gd name="T97" fmla="*/ 246 h 442"/>
                <a:gd name="T98" fmla="*/ 253 w 406"/>
                <a:gd name="T99" fmla="*/ 260 h 442"/>
                <a:gd name="T100" fmla="*/ 283 w 406"/>
                <a:gd name="T101" fmla="*/ 281 h 442"/>
                <a:gd name="T102" fmla="*/ 308 w 406"/>
                <a:gd name="T103" fmla="*/ 302 h 442"/>
                <a:gd name="T104" fmla="*/ 320 w 406"/>
                <a:gd name="T105" fmla="*/ 322 h 442"/>
                <a:gd name="T106" fmla="*/ 321 w 406"/>
                <a:gd name="T107" fmla="*/ 360 h 442"/>
                <a:gd name="T108" fmla="*/ 323 w 406"/>
                <a:gd name="T109" fmla="*/ 388 h 442"/>
                <a:gd name="T110" fmla="*/ 340 w 406"/>
                <a:gd name="T111" fmla="*/ 359 h 442"/>
                <a:gd name="T112" fmla="*/ 361 w 406"/>
                <a:gd name="T113" fmla="*/ 338 h 442"/>
                <a:gd name="T114" fmla="*/ 345 w 406"/>
                <a:gd name="T115" fmla="*/ 311 h 442"/>
                <a:gd name="T116" fmla="*/ 378 w 406"/>
                <a:gd name="T117" fmla="*/ 296 h 442"/>
                <a:gd name="T118" fmla="*/ 405 w 406"/>
                <a:gd name="T119" fmla="*/ 297 h 442"/>
                <a:gd name="T120" fmla="*/ 335 w 406"/>
                <a:gd name="T121"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6" h="442">
                  <a:moveTo>
                    <a:pt x="282" y="383"/>
                  </a:moveTo>
                  <a:cubicBezTo>
                    <a:pt x="260" y="387"/>
                    <a:pt x="251" y="389"/>
                    <a:pt x="239" y="383"/>
                  </a:cubicBezTo>
                  <a:cubicBezTo>
                    <a:pt x="227" y="376"/>
                    <a:pt x="206" y="388"/>
                    <a:pt x="209" y="397"/>
                  </a:cubicBezTo>
                  <a:cubicBezTo>
                    <a:pt x="211" y="402"/>
                    <a:pt x="220" y="410"/>
                    <a:pt x="246" y="416"/>
                  </a:cubicBezTo>
                  <a:cubicBezTo>
                    <a:pt x="272" y="423"/>
                    <a:pt x="275" y="441"/>
                    <a:pt x="286" y="441"/>
                  </a:cubicBezTo>
                  <a:cubicBezTo>
                    <a:pt x="297" y="442"/>
                    <a:pt x="298" y="431"/>
                    <a:pt x="295" y="417"/>
                  </a:cubicBezTo>
                  <a:cubicBezTo>
                    <a:pt x="293" y="403"/>
                    <a:pt x="308" y="387"/>
                    <a:pt x="310" y="385"/>
                  </a:cubicBezTo>
                  <a:cubicBezTo>
                    <a:pt x="311" y="382"/>
                    <a:pt x="303" y="378"/>
                    <a:pt x="282" y="383"/>
                  </a:cubicBezTo>
                  <a:close/>
                  <a:moveTo>
                    <a:pt x="80" y="265"/>
                  </a:moveTo>
                  <a:cubicBezTo>
                    <a:pt x="69" y="274"/>
                    <a:pt x="60" y="263"/>
                    <a:pt x="55" y="271"/>
                  </a:cubicBezTo>
                  <a:cubicBezTo>
                    <a:pt x="49" y="281"/>
                    <a:pt x="73" y="296"/>
                    <a:pt x="68" y="316"/>
                  </a:cubicBezTo>
                  <a:cubicBezTo>
                    <a:pt x="63" y="336"/>
                    <a:pt x="71" y="362"/>
                    <a:pt x="82" y="350"/>
                  </a:cubicBezTo>
                  <a:cubicBezTo>
                    <a:pt x="94" y="338"/>
                    <a:pt x="100" y="344"/>
                    <a:pt x="107" y="335"/>
                  </a:cubicBezTo>
                  <a:cubicBezTo>
                    <a:pt x="114" y="326"/>
                    <a:pt x="108" y="293"/>
                    <a:pt x="113" y="278"/>
                  </a:cubicBezTo>
                  <a:cubicBezTo>
                    <a:pt x="117" y="262"/>
                    <a:pt x="92" y="255"/>
                    <a:pt x="80" y="265"/>
                  </a:cubicBezTo>
                  <a:close/>
                  <a:moveTo>
                    <a:pt x="335" y="248"/>
                  </a:moveTo>
                  <a:cubicBezTo>
                    <a:pt x="322" y="240"/>
                    <a:pt x="331" y="226"/>
                    <a:pt x="309" y="227"/>
                  </a:cubicBezTo>
                  <a:cubicBezTo>
                    <a:pt x="288" y="228"/>
                    <a:pt x="262" y="202"/>
                    <a:pt x="255" y="171"/>
                  </a:cubicBezTo>
                  <a:cubicBezTo>
                    <a:pt x="247" y="140"/>
                    <a:pt x="214" y="139"/>
                    <a:pt x="205" y="121"/>
                  </a:cubicBezTo>
                  <a:cubicBezTo>
                    <a:pt x="197" y="102"/>
                    <a:pt x="213" y="100"/>
                    <a:pt x="206" y="85"/>
                  </a:cubicBezTo>
                  <a:cubicBezTo>
                    <a:pt x="202" y="77"/>
                    <a:pt x="211" y="69"/>
                    <a:pt x="221" y="65"/>
                  </a:cubicBezTo>
                  <a:cubicBezTo>
                    <a:pt x="220" y="48"/>
                    <a:pt x="222" y="30"/>
                    <a:pt x="223" y="19"/>
                  </a:cubicBezTo>
                  <a:cubicBezTo>
                    <a:pt x="215" y="18"/>
                    <a:pt x="208" y="16"/>
                    <a:pt x="205" y="15"/>
                  </a:cubicBezTo>
                  <a:cubicBezTo>
                    <a:pt x="201" y="13"/>
                    <a:pt x="201" y="0"/>
                    <a:pt x="198" y="0"/>
                  </a:cubicBezTo>
                  <a:cubicBezTo>
                    <a:pt x="196" y="0"/>
                    <a:pt x="174" y="0"/>
                    <a:pt x="170" y="4"/>
                  </a:cubicBezTo>
                  <a:cubicBezTo>
                    <a:pt x="166" y="8"/>
                    <a:pt x="154" y="15"/>
                    <a:pt x="148" y="11"/>
                  </a:cubicBezTo>
                  <a:cubicBezTo>
                    <a:pt x="147" y="10"/>
                    <a:pt x="145" y="9"/>
                    <a:pt x="144" y="9"/>
                  </a:cubicBezTo>
                  <a:cubicBezTo>
                    <a:pt x="137" y="15"/>
                    <a:pt x="137" y="15"/>
                    <a:pt x="137" y="15"/>
                  </a:cubicBezTo>
                  <a:cubicBezTo>
                    <a:pt x="137" y="15"/>
                    <a:pt x="136" y="23"/>
                    <a:pt x="132" y="23"/>
                  </a:cubicBezTo>
                  <a:cubicBezTo>
                    <a:pt x="128" y="23"/>
                    <a:pt x="121" y="20"/>
                    <a:pt x="121" y="27"/>
                  </a:cubicBezTo>
                  <a:cubicBezTo>
                    <a:pt x="121" y="35"/>
                    <a:pt x="110" y="33"/>
                    <a:pt x="105" y="32"/>
                  </a:cubicBezTo>
                  <a:cubicBezTo>
                    <a:pt x="100" y="31"/>
                    <a:pt x="92" y="33"/>
                    <a:pt x="92" y="39"/>
                  </a:cubicBezTo>
                  <a:cubicBezTo>
                    <a:pt x="92" y="45"/>
                    <a:pt x="91" y="59"/>
                    <a:pt x="83" y="51"/>
                  </a:cubicBezTo>
                  <a:cubicBezTo>
                    <a:pt x="75" y="44"/>
                    <a:pt x="66" y="25"/>
                    <a:pt x="63" y="27"/>
                  </a:cubicBezTo>
                  <a:cubicBezTo>
                    <a:pt x="60" y="30"/>
                    <a:pt x="53" y="52"/>
                    <a:pt x="46" y="52"/>
                  </a:cubicBezTo>
                  <a:cubicBezTo>
                    <a:pt x="41" y="52"/>
                    <a:pt x="26" y="54"/>
                    <a:pt x="16" y="55"/>
                  </a:cubicBezTo>
                  <a:cubicBezTo>
                    <a:pt x="13" y="63"/>
                    <a:pt x="16" y="69"/>
                    <a:pt x="20" y="71"/>
                  </a:cubicBezTo>
                  <a:cubicBezTo>
                    <a:pt x="23" y="73"/>
                    <a:pt x="17" y="83"/>
                    <a:pt x="13" y="85"/>
                  </a:cubicBezTo>
                  <a:cubicBezTo>
                    <a:pt x="8" y="88"/>
                    <a:pt x="0" y="85"/>
                    <a:pt x="6" y="94"/>
                  </a:cubicBezTo>
                  <a:cubicBezTo>
                    <a:pt x="11" y="102"/>
                    <a:pt x="21" y="103"/>
                    <a:pt x="16" y="112"/>
                  </a:cubicBezTo>
                  <a:cubicBezTo>
                    <a:pt x="10" y="120"/>
                    <a:pt x="16" y="128"/>
                    <a:pt x="23" y="129"/>
                  </a:cubicBezTo>
                  <a:cubicBezTo>
                    <a:pt x="31" y="130"/>
                    <a:pt x="42" y="128"/>
                    <a:pt x="40" y="134"/>
                  </a:cubicBezTo>
                  <a:cubicBezTo>
                    <a:pt x="38" y="138"/>
                    <a:pt x="36" y="142"/>
                    <a:pt x="36" y="146"/>
                  </a:cubicBezTo>
                  <a:cubicBezTo>
                    <a:pt x="42" y="144"/>
                    <a:pt x="47" y="144"/>
                    <a:pt x="53" y="141"/>
                  </a:cubicBezTo>
                  <a:cubicBezTo>
                    <a:pt x="64" y="136"/>
                    <a:pt x="59" y="126"/>
                    <a:pt x="77" y="121"/>
                  </a:cubicBezTo>
                  <a:cubicBezTo>
                    <a:pt x="95" y="115"/>
                    <a:pt x="119" y="130"/>
                    <a:pt x="127" y="141"/>
                  </a:cubicBezTo>
                  <a:cubicBezTo>
                    <a:pt x="134" y="152"/>
                    <a:pt x="136" y="153"/>
                    <a:pt x="138" y="162"/>
                  </a:cubicBezTo>
                  <a:cubicBezTo>
                    <a:pt x="139" y="171"/>
                    <a:pt x="146" y="189"/>
                    <a:pt x="171" y="205"/>
                  </a:cubicBezTo>
                  <a:cubicBezTo>
                    <a:pt x="196" y="221"/>
                    <a:pt x="206" y="239"/>
                    <a:pt x="219" y="246"/>
                  </a:cubicBezTo>
                  <a:cubicBezTo>
                    <a:pt x="232" y="253"/>
                    <a:pt x="245" y="251"/>
                    <a:pt x="253" y="260"/>
                  </a:cubicBezTo>
                  <a:cubicBezTo>
                    <a:pt x="260" y="270"/>
                    <a:pt x="271" y="275"/>
                    <a:pt x="283" y="281"/>
                  </a:cubicBezTo>
                  <a:cubicBezTo>
                    <a:pt x="296" y="286"/>
                    <a:pt x="296" y="300"/>
                    <a:pt x="308" y="302"/>
                  </a:cubicBezTo>
                  <a:cubicBezTo>
                    <a:pt x="320" y="303"/>
                    <a:pt x="312" y="313"/>
                    <a:pt x="320" y="322"/>
                  </a:cubicBezTo>
                  <a:cubicBezTo>
                    <a:pt x="327" y="331"/>
                    <a:pt x="329" y="350"/>
                    <a:pt x="321" y="360"/>
                  </a:cubicBezTo>
                  <a:cubicBezTo>
                    <a:pt x="313" y="371"/>
                    <a:pt x="318" y="388"/>
                    <a:pt x="323" y="388"/>
                  </a:cubicBezTo>
                  <a:cubicBezTo>
                    <a:pt x="328" y="388"/>
                    <a:pt x="339" y="370"/>
                    <a:pt x="340" y="359"/>
                  </a:cubicBezTo>
                  <a:cubicBezTo>
                    <a:pt x="342" y="349"/>
                    <a:pt x="352" y="349"/>
                    <a:pt x="361" y="338"/>
                  </a:cubicBezTo>
                  <a:cubicBezTo>
                    <a:pt x="369" y="328"/>
                    <a:pt x="348" y="325"/>
                    <a:pt x="345" y="311"/>
                  </a:cubicBezTo>
                  <a:cubicBezTo>
                    <a:pt x="341" y="297"/>
                    <a:pt x="360" y="284"/>
                    <a:pt x="378" y="296"/>
                  </a:cubicBezTo>
                  <a:cubicBezTo>
                    <a:pt x="397" y="307"/>
                    <a:pt x="404" y="315"/>
                    <a:pt x="405" y="297"/>
                  </a:cubicBezTo>
                  <a:cubicBezTo>
                    <a:pt x="406" y="280"/>
                    <a:pt x="349" y="256"/>
                    <a:pt x="335" y="248"/>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6" name="Freeform 180"/>
            <p:cNvSpPr>
              <a:spLocks/>
            </p:cNvSpPr>
            <p:nvPr/>
          </p:nvSpPr>
          <p:spPr bwMode="auto">
            <a:xfrm>
              <a:off x="12520613" y="7102475"/>
              <a:ext cx="53975" cy="74613"/>
            </a:xfrm>
            <a:custGeom>
              <a:avLst/>
              <a:gdLst>
                <a:gd name="T0" fmla="*/ 14 w 42"/>
                <a:gd name="T1" fmla="*/ 0 h 57"/>
                <a:gd name="T2" fmla="*/ 1 w 42"/>
                <a:gd name="T3" fmla="*/ 26 h 57"/>
                <a:gd name="T4" fmla="*/ 0 w 42"/>
                <a:gd name="T5" fmla="*/ 37 h 57"/>
                <a:gd name="T6" fmla="*/ 24 w 42"/>
                <a:gd name="T7" fmla="*/ 56 h 57"/>
                <a:gd name="T8" fmla="*/ 26 w 42"/>
                <a:gd name="T9" fmla="*/ 57 h 57"/>
                <a:gd name="T10" fmla="*/ 42 w 42"/>
                <a:gd name="T11" fmla="*/ 32 h 57"/>
                <a:gd name="T12" fmla="*/ 14 w 42"/>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2" h="57">
                  <a:moveTo>
                    <a:pt x="14" y="0"/>
                  </a:moveTo>
                  <a:cubicBezTo>
                    <a:pt x="7" y="10"/>
                    <a:pt x="0" y="22"/>
                    <a:pt x="1" y="26"/>
                  </a:cubicBezTo>
                  <a:cubicBezTo>
                    <a:pt x="1" y="28"/>
                    <a:pt x="1" y="32"/>
                    <a:pt x="0" y="37"/>
                  </a:cubicBezTo>
                  <a:cubicBezTo>
                    <a:pt x="9" y="45"/>
                    <a:pt x="18" y="52"/>
                    <a:pt x="24" y="56"/>
                  </a:cubicBezTo>
                  <a:cubicBezTo>
                    <a:pt x="25" y="56"/>
                    <a:pt x="26" y="56"/>
                    <a:pt x="26" y="57"/>
                  </a:cubicBezTo>
                  <a:cubicBezTo>
                    <a:pt x="28" y="45"/>
                    <a:pt x="36" y="33"/>
                    <a:pt x="42" y="32"/>
                  </a:cubicBezTo>
                  <a:cubicBezTo>
                    <a:pt x="34" y="22"/>
                    <a:pt x="22" y="8"/>
                    <a:pt x="14" y="0"/>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sp>
          <p:nvSpPr>
            <p:cNvPr id="177" name="Freeform 181"/>
            <p:cNvSpPr>
              <a:spLocks/>
            </p:cNvSpPr>
            <p:nvPr/>
          </p:nvSpPr>
          <p:spPr bwMode="auto">
            <a:xfrm>
              <a:off x="12533313" y="6940550"/>
              <a:ext cx="188913" cy="227013"/>
            </a:xfrm>
            <a:custGeom>
              <a:avLst/>
              <a:gdLst>
                <a:gd name="T0" fmla="*/ 128 w 146"/>
                <a:gd name="T1" fmla="*/ 117 h 175"/>
                <a:gd name="T2" fmla="*/ 128 w 146"/>
                <a:gd name="T3" fmla="*/ 93 h 175"/>
                <a:gd name="T4" fmla="*/ 128 w 146"/>
                <a:gd name="T5" fmla="*/ 74 h 175"/>
                <a:gd name="T6" fmla="*/ 89 w 146"/>
                <a:gd name="T7" fmla="*/ 62 h 175"/>
                <a:gd name="T8" fmla="*/ 85 w 146"/>
                <a:gd name="T9" fmla="*/ 40 h 175"/>
                <a:gd name="T10" fmla="*/ 73 w 146"/>
                <a:gd name="T11" fmla="*/ 28 h 175"/>
                <a:gd name="T12" fmla="*/ 61 w 146"/>
                <a:gd name="T13" fmla="*/ 8 h 175"/>
                <a:gd name="T14" fmla="*/ 62 w 146"/>
                <a:gd name="T15" fmla="*/ 6 h 175"/>
                <a:gd name="T16" fmla="*/ 52 w 146"/>
                <a:gd name="T17" fmla="*/ 4 h 175"/>
                <a:gd name="T18" fmla="*/ 37 w 146"/>
                <a:gd name="T19" fmla="*/ 0 h 175"/>
                <a:gd name="T20" fmla="*/ 0 w 146"/>
                <a:gd name="T21" fmla="*/ 11 h 175"/>
                <a:gd name="T22" fmla="*/ 9 w 146"/>
                <a:gd name="T23" fmla="*/ 33 h 175"/>
                <a:gd name="T24" fmla="*/ 20 w 146"/>
                <a:gd name="T25" fmla="*/ 58 h 175"/>
                <a:gd name="T26" fmla="*/ 18 w 146"/>
                <a:gd name="T27" fmla="*/ 112 h 175"/>
                <a:gd name="T28" fmla="*/ 4 w 146"/>
                <a:gd name="T29" fmla="*/ 125 h 175"/>
                <a:gd name="T30" fmla="*/ 32 w 146"/>
                <a:gd name="T31" fmla="*/ 157 h 175"/>
                <a:gd name="T32" fmla="*/ 33 w 146"/>
                <a:gd name="T33" fmla="*/ 157 h 175"/>
                <a:gd name="T34" fmla="*/ 66 w 146"/>
                <a:gd name="T35" fmla="*/ 175 h 175"/>
                <a:gd name="T36" fmla="*/ 126 w 146"/>
                <a:gd name="T37" fmla="*/ 164 h 175"/>
                <a:gd name="T38" fmla="*/ 127 w 146"/>
                <a:gd name="T39" fmla="*/ 153 h 175"/>
                <a:gd name="T40" fmla="*/ 139 w 146"/>
                <a:gd name="T41" fmla="*/ 139 h 175"/>
                <a:gd name="T42" fmla="*/ 128 w 146"/>
                <a:gd name="T4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 h="175">
                  <a:moveTo>
                    <a:pt x="128" y="117"/>
                  </a:moveTo>
                  <a:cubicBezTo>
                    <a:pt x="120" y="110"/>
                    <a:pt x="121" y="97"/>
                    <a:pt x="128" y="93"/>
                  </a:cubicBezTo>
                  <a:cubicBezTo>
                    <a:pt x="135" y="88"/>
                    <a:pt x="128" y="82"/>
                    <a:pt x="128" y="74"/>
                  </a:cubicBezTo>
                  <a:cubicBezTo>
                    <a:pt x="128" y="66"/>
                    <a:pt x="95" y="64"/>
                    <a:pt x="89" y="62"/>
                  </a:cubicBezTo>
                  <a:cubicBezTo>
                    <a:pt x="84" y="61"/>
                    <a:pt x="93" y="40"/>
                    <a:pt x="85" y="40"/>
                  </a:cubicBezTo>
                  <a:cubicBezTo>
                    <a:pt x="76" y="40"/>
                    <a:pt x="73" y="34"/>
                    <a:pt x="73" y="28"/>
                  </a:cubicBezTo>
                  <a:cubicBezTo>
                    <a:pt x="73" y="22"/>
                    <a:pt x="60" y="12"/>
                    <a:pt x="61" y="8"/>
                  </a:cubicBezTo>
                  <a:cubicBezTo>
                    <a:pt x="61" y="7"/>
                    <a:pt x="61" y="7"/>
                    <a:pt x="62" y="6"/>
                  </a:cubicBezTo>
                  <a:cubicBezTo>
                    <a:pt x="57" y="5"/>
                    <a:pt x="53" y="5"/>
                    <a:pt x="52" y="4"/>
                  </a:cubicBezTo>
                  <a:cubicBezTo>
                    <a:pt x="46" y="3"/>
                    <a:pt x="37" y="0"/>
                    <a:pt x="37" y="0"/>
                  </a:cubicBezTo>
                  <a:cubicBezTo>
                    <a:pt x="37" y="0"/>
                    <a:pt x="15" y="7"/>
                    <a:pt x="0" y="11"/>
                  </a:cubicBezTo>
                  <a:cubicBezTo>
                    <a:pt x="1" y="20"/>
                    <a:pt x="3" y="30"/>
                    <a:pt x="9" y="33"/>
                  </a:cubicBezTo>
                  <a:cubicBezTo>
                    <a:pt x="20" y="37"/>
                    <a:pt x="16" y="48"/>
                    <a:pt x="20" y="58"/>
                  </a:cubicBezTo>
                  <a:cubicBezTo>
                    <a:pt x="25" y="68"/>
                    <a:pt x="23" y="112"/>
                    <a:pt x="18" y="112"/>
                  </a:cubicBezTo>
                  <a:cubicBezTo>
                    <a:pt x="15" y="112"/>
                    <a:pt x="10" y="118"/>
                    <a:pt x="4" y="125"/>
                  </a:cubicBezTo>
                  <a:cubicBezTo>
                    <a:pt x="12" y="133"/>
                    <a:pt x="24" y="147"/>
                    <a:pt x="32" y="157"/>
                  </a:cubicBezTo>
                  <a:cubicBezTo>
                    <a:pt x="32" y="157"/>
                    <a:pt x="33" y="157"/>
                    <a:pt x="33" y="157"/>
                  </a:cubicBezTo>
                  <a:cubicBezTo>
                    <a:pt x="40" y="157"/>
                    <a:pt x="66" y="175"/>
                    <a:pt x="66" y="175"/>
                  </a:cubicBezTo>
                  <a:cubicBezTo>
                    <a:pt x="66" y="175"/>
                    <a:pt x="102" y="168"/>
                    <a:pt x="126" y="164"/>
                  </a:cubicBezTo>
                  <a:cubicBezTo>
                    <a:pt x="127" y="160"/>
                    <a:pt x="127" y="156"/>
                    <a:pt x="127" y="153"/>
                  </a:cubicBezTo>
                  <a:cubicBezTo>
                    <a:pt x="126" y="149"/>
                    <a:pt x="132" y="139"/>
                    <a:pt x="139" y="139"/>
                  </a:cubicBezTo>
                  <a:cubicBezTo>
                    <a:pt x="146" y="139"/>
                    <a:pt x="136" y="124"/>
                    <a:pt x="128" y="117"/>
                  </a:cubicBezTo>
                  <a:close/>
                </a:path>
              </a:pathLst>
            </a:custGeom>
            <a:grpFill/>
            <a:ln w="3175" cap="flat">
              <a:solidFill>
                <a:schemeClr val="accent5"/>
              </a:solidFill>
              <a:prstDash val="solid"/>
              <a:miter lim="800000"/>
              <a:headEnd/>
              <a:tailEnd/>
            </a:ln>
          </p:spPr>
          <p:txBody>
            <a:bodyPr vert="horz" wrap="square" lIns="34290" tIns="17145" rIns="34290" bIns="17145" numCol="1" anchor="t" anchorCtr="0" compatLnSpc="1">
              <a:prstTxWarp prst="textNoShape">
                <a:avLst/>
              </a:prstTxWarp>
            </a:bodyPr>
            <a:lstStyle/>
            <a:p>
              <a:endParaRPr lang="en-US" sz="506"/>
            </a:p>
          </p:txBody>
        </p:sp>
      </p:grpSp>
      <p:sp>
        <p:nvSpPr>
          <p:cNvPr id="222" name="Rectangle 221"/>
          <p:cNvSpPr/>
          <p:nvPr/>
        </p:nvSpPr>
        <p:spPr>
          <a:xfrm>
            <a:off x="6726227" y="2299712"/>
            <a:ext cx="1206750" cy="1801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6229" y="2299712"/>
            <a:ext cx="205833"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6726227" y="1701873"/>
            <a:ext cx="1206750" cy="1801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6726228" y="1701873"/>
            <a:ext cx="875395"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726227" y="2897551"/>
            <a:ext cx="1206750" cy="1801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6726229" y="2897551"/>
            <a:ext cx="45720"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26227" y="4093228"/>
            <a:ext cx="1206750" cy="1801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726228" y="4093227"/>
            <a:ext cx="27432"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726227" y="3495390"/>
            <a:ext cx="1206750" cy="1801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6726229" y="3495390"/>
            <a:ext cx="27432" cy="1801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t>AI INVESTMENT </a:t>
            </a:r>
            <a:r>
              <a:rPr lang="en-US" dirty="0">
                <a:solidFill>
                  <a:schemeClr val="accent2"/>
                </a:solidFill>
              </a:rPr>
              <a:t>BY</a:t>
            </a:r>
            <a:r>
              <a:rPr lang="en-US" dirty="0"/>
              <a:t> </a:t>
            </a:r>
            <a:r>
              <a:rPr lang="en-US" dirty="0">
                <a:solidFill>
                  <a:schemeClr val="accent2"/>
                </a:solidFill>
              </a:rPr>
              <a:t>COUNTRY </a:t>
            </a:r>
            <a:r>
              <a:rPr lang="en-US" dirty="0"/>
              <a:t>(2013-2024)</a:t>
            </a:r>
          </a:p>
        </p:txBody>
      </p:sp>
      <p:sp>
        <p:nvSpPr>
          <p:cNvPr id="243" name="TextBox 242"/>
          <p:cNvSpPr txBox="1"/>
          <p:nvPr/>
        </p:nvSpPr>
        <p:spPr>
          <a:xfrm>
            <a:off x="7960775" y="2328254"/>
            <a:ext cx="699130" cy="123111"/>
          </a:xfrm>
          <a:prstGeom prst="rect">
            <a:avLst/>
          </a:prstGeom>
          <a:noFill/>
        </p:spPr>
        <p:txBody>
          <a:bodyPr wrap="square" lIns="0" tIns="0" rIns="0" bIns="0" rtlCol="0">
            <a:spAutoFit/>
          </a:bodyPr>
          <a:lstStyle/>
          <a:p>
            <a:pPr>
              <a:spcAft>
                <a:spcPts val="600"/>
              </a:spcAft>
            </a:pPr>
            <a:r>
              <a:rPr lang="en-US" sz="800" dirty="0">
                <a:solidFill>
                  <a:schemeClr val="accent1"/>
                </a:solidFill>
                <a:latin typeface="Lato Black" panose="020F0A02020204030203" pitchFamily="34" charset="0"/>
              </a:rPr>
              <a:t>$119.3 Billion</a:t>
            </a:r>
          </a:p>
        </p:txBody>
      </p:sp>
      <p:sp>
        <p:nvSpPr>
          <p:cNvPr id="249" name="TextBox 248"/>
          <p:cNvSpPr txBox="1"/>
          <p:nvPr/>
        </p:nvSpPr>
        <p:spPr>
          <a:xfrm>
            <a:off x="6726228" y="2123124"/>
            <a:ext cx="1197224" cy="123111"/>
          </a:xfrm>
          <a:prstGeom prst="rect">
            <a:avLst/>
          </a:prstGeom>
          <a:noFill/>
        </p:spPr>
        <p:txBody>
          <a:bodyPr wrap="square" lIns="0" tIns="0" rIns="0" bIns="0" rtlCol="0">
            <a:spAutoFit/>
          </a:bodyPr>
          <a:lstStyle/>
          <a:p>
            <a:pPr>
              <a:spcAft>
                <a:spcPts val="600"/>
              </a:spcAft>
            </a:pPr>
            <a:r>
              <a:rPr lang="en-US" sz="800" b="1" cap="all" spc="20" dirty="0">
                <a:solidFill>
                  <a:schemeClr val="accent1"/>
                </a:solidFill>
                <a:latin typeface="Lato" panose="020F0502020204030203" pitchFamily="34" charset="0"/>
              </a:rPr>
              <a:t>CHINA</a:t>
            </a:r>
          </a:p>
        </p:txBody>
      </p:sp>
      <p:sp>
        <p:nvSpPr>
          <p:cNvPr id="255" name="TextBox 254"/>
          <p:cNvSpPr txBox="1"/>
          <p:nvPr/>
        </p:nvSpPr>
        <p:spPr>
          <a:xfrm>
            <a:off x="7960774" y="1735540"/>
            <a:ext cx="699131" cy="123111"/>
          </a:xfrm>
          <a:prstGeom prst="rect">
            <a:avLst/>
          </a:prstGeom>
          <a:noFill/>
        </p:spPr>
        <p:txBody>
          <a:bodyPr wrap="square" lIns="0" tIns="0" rIns="0" bIns="0" rtlCol="0">
            <a:spAutoFit/>
          </a:bodyPr>
          <a:lstStyle/>
          <a:p>
            <a:pPr>
              <a:spcAft>
                <a:spcPts val="600"/>
              </a:spcAft>
            </a:pPr>
            <a:r>
              <a:rPr lang="en-US" sz="800" dirty="0">
                <a:solidFill>
                  <a:schemeClr val="accent1"/>
                </a:solidFill>
                <a:latin typeface="Lato Black" panose="020F0A02020204030203" pitchFamily="34" charset="0"/>
              </a:rPr>
              <a:t>$470.9 Billion</a:t>
            </a:r>
          </a:p>
        </p:txBody>
      </p:sp>
      <p:sp>
        <p:nvSpPr>
          <p:cNvPr id="256" name="TextBox 255"/>
          <p:cNvSpPr txBox="1"/>
          <p:nvPr/>
        </p:nvSpPr>
        <p:spPr>
          <a:xfrm>
            <a:off x="6726228" y="1525285"/>
            <a:ext cx="1197224" cy="123111"/>
          </a:xfrm>
          <a:prstGeom prst="rect">
            <a:avLst/>
          </a:prstGeom>
          <a:noFill/>
        </p:spPr>
        <p:txBody>
          <a:bodyPr wrap="square" lIns="0" tIns="0" rIns="0" bIns="0" rtlCol="0">
            <a:spAutoFit/>
          </a:bodyPr>
          <a:lstStyle/>
          <a:p>
            <a:pPr>
              <a:spcAft>
                <a:spcPts val="600"/>
              </a:spcAft>
            </a:pPr>
            <a:r>
              <a:rPr lang="en-US" sz="800" b="1" cap="all" spc="20" dirty="0">
                <a:solidFill>
                  <a:schemeClr val="accent1"/>
                </a:solidFill>
                <a:latin typeface="Lato" panose="020F0502020204030203" pitchFamily="34" charset="0"/>
              </a:rPr>
              <a:t>United States</a:t>
            </a:r>
          </a:p>
        </p:txBody>
      </p:sp>
      <p:sp>
        <p:nvSpPr>
          <p:cNvPr id="261" name="TextBox 260"/>
          <p:cNvSpPr txBox="1"/>
          <p:nvPr/>
        </p:nvSpPr>
        <p:spPr>
          <a:xfrm>
            <a:off x="7960775" y="2920968"/>
            <a:ext cx="576801" cy="123111"/>
          </a:xfrm>
          <a:prstGeom prst="rect">
            <a:avLst/>
          </a:prstGeom>
          <a:noFill/>
        </p:spPr>
        <p:txBody>
          <a:bodyPr wrap="square" lIns="0" tIns="0" rIns="0" bIns="0" rtlCol="0">
            <a:spAutoFit/>
          </a:bodyPr>
          <a:lstStyle/>
          <a:p>
            <a:pPr>
              <a:spcAft>
                <a:spcPts val="600"/>
              </a:spcAft>
            </a:pPr>
            <a:r>
              <a:rPr lang="en-US" sz="800" dirty="0">
                <a:solidFill>
                  <a:schemeClr val="accent1"/>
                </a:solidFill>
                <a:latin typeface="Lato Black" panose="020F0A02020204030203" pitchFamily="34" charset="0"/>
              </a:rPr>
              <a:t>$28.2 Billion</a:t>
            </a:r>
          </a:p>
        </p:txBody>
      </p:sp>
      <p:sp>
        <p:nvSpPr>
          <p:cNvPr id="262" name="TextBox 261"/>
          <p:cNvSpPr txBox="1"/>
          <p:nvPr/>
        </p:nvSpPr>
        <p:spPr>
          <a:xfrm>
            <a:off x="6726228" y="2720963"/>
            <a:ext cx="1197224" cy="123111"/>
          </a:xfrm>
          <a:prstGeom prst="rect">
            <a:avLst/>
          </a:prstGeom>
          <a:noFill/>
        </p:spPr>
        <p:txBody>
          <a:bodyPr wrap="square" lIns="0" tIns="0" rIns="0" bIns="0" rtlCol="0">
            <a:spAutoFit/>
          </a:bodyPr>
          <a:lstStyle/>
          <a:p>
            <a:pPr>
              <a:spcAft>
                <a:spcPts val="600"/>
              </a:spcAft>
            </a:pPr>
            <a:r>
              <a:rPr lang="en-US" sz="800" b="1" cap="all" spc="20" dirty="0">
                <a:solidFill>
                  <a:schemeClr val="accent1"/>
                </a:solidFill>
                <a:latin typeface="Lato" panose="020F0502020204030203" pitchFamily="34" charset="0"/>
              </a:rPr>
              <a:t>United Kingdom</a:t>
            </a:r>
          </a:p>
        </p:txBody>
      </p:sp>
      <p:sp>
        <p:nvSpPr>
          <p:cNvPr id="267" name="TextBox 266"/>
          <p:cNvSpPr txBox="1"/>
          <p:nvPr/>
        </p:nvSpPr>
        <p:spPr>
          <a:xfrm>
            <a:off x="7965814" y="4121771"/>
            <a:ext cx="666659" cy="123111"/>
          </a:xfrm>
          <a:prstGeom prst="rect">
            <a:avLst/>
          </a:prstGeom>
          <a:noFill/>
        </p:spPr>
        <p:txBody>
          <a:bodyPr wrap="square" lIns="0" tIns="0" rIns="0" bIns="0" rtlCol="0">
            <a:spAutoFit/>
          </a:bodyPr>
          <a:lstStyle/>
          <a:p>
            <a:pPr>
              <a:spcAft>
                <a:spcPts val="600"/>
              </a:spcAft>
            </a:pPr>
            <a:r>
              <a:rPr lang="en-US" sz="800" dirty="0">
                <a:solidFill>
                  <a:schemeClr val="accent1"/>
                </a:solidFill>
                <a:latin typeface="Lato Black" panose="020F0A02020204030203" pitchFamily="34" charset="0"/>
              </a:rPr>
              <a:t>$15.0 Billion</a:t>
            </a:r>
          </a:p>
        </p:txBody>
      </p:sp>
      <p:sp>
        <p:nvSpPr>
          <p:cNvPr id="268" name="TextBox 267"/>
          <p:cNvSpPr txBox="1"/>
          <p:nvPr/>
        </p:nvSpPr>
        <p:spPr>
          <a:xfrm>
            <a:off x="6726228" y="3916640"/>
            <a:ext cx="1197224" cy="123111"/>
          </a:xfrm>
          <a:prstGeom prst="rect">
            <a:avLst/>
          </a:prstGeom>
          <a:noFill/>
        </p:spPr>
        <p:txBody>
          <a:bodyPr wrap="square" lIns="0" tIns="0" rIns="0" bIns="0" rtlCol="0">
            <a:spAutoFit/>
          </a:bodyPr>
          <a:lstStyle/>
          <a:p>
            <a:pPr>
              <a:spcAft>
                <a:spcPts val="600"/>
              </a:spcAft>
            </a:pPr>
            <a:r>
              <a:rPr lang="en-US" sz="800" b="1" cap="all" spc="20" dirty="0">
                <a:solidFill>
                  <a:schemeClr val="accent1"/>
                </a:solidFill>
                <a:latin typeface="Lato" panose="020F0502020204030203" pitchFamily="34" charset="0"/>
              </a:rPr>
              <a:t>ISRAEL</a:t>
            </a:r>
          </a:p>
        </p:txBody>
      </p:sp>
      <p:sp>
        <p:nvSpPr>
          <p:cNvPr id="273" name="TextBox 272"/>
          <p:cNvSpPr txBox="1"/>
          <p:nvPr/>
        </p:nvSpPr>
        <p:spPr>
          <a:xfrm>
            <a:off x="7960775" y="3523932"/>
            <a:ext cx="671698" cy="123111"/>
          </a:xfrm>
          <a:prstGeom prst="rect">
            <a:avLst/>
          </a:prstGeom>
          <a:noFill/>
        </p:spPr>
        <p:txBody>
          <a:bodyPr wrap="square" lIns="0" tIns="0" rIns="0" bIns="0" rtlCol="0">
            <a:spAutoFit/>
          </a:bodyPr>
          <a:lstStyle/>
          <a:p>
            <a:pPr>
              <a:spcAft>
                <a:spcPts val="600"/>
              </a:spcAft>
            </a:pPr>
            <a:r>
              <a:rPr lang="en-US" sz="800" dirty="0">
                <a:solidFill>
                  <a:schemeClr val="accent1"/>
                </a:solidFill>
                <a:latin typeface="Lato Black" panose="020F0A02020204030203" pitchFamily="34" charset="0"/>
              </a:rPr>
              <a:t>$15.3 Billion</a:t>
            </a:r>
          </a:p>
        </p:txBody>
      </p:sp>
      <p:sp>
        <p:nvSpPr>
          <p:cNvPr id="274" name="TextBox 273"/>
          <p:cNvSpPr txBox="1"/>
          <p:nvPr/>
        </p:nvSpPr>
        <p:spPr>
          <a:xfrm>
            <a:off x="6726228" y="3318802"/>
            <a:ext cx="1197224" cy="123111"/>
          </a:xfrm>
          <a:prstGeom prst="rect">
            <a:avLst/>
          </a:prstGeom>
          <a:noFill/>
        </p:spPr>
        <p:txBody>
          <a:bodyPr wrap="square" lIns="0" tIns="0" rIns="0" bIns="0" rtlCol="0">
            <a:spAutoFit/>
          </a:bodyPr>
          <a:lstStyle/>
          <a:p>
            <a:pPr>
              <a:spcAft>
                <a:spcPts val="600"/>
              </a:spcAft>
            </a:pPr>
            <a:r>
              <a:rPr lang="en-US" sz="800" b="1" cap="all" spc="20" dirty="0">
                <a:solidFill>
                  <a:schemeClr val="accent1"/>
                </a:solidFill>
                <a:latin typeface="Lato" panose="020F0502020204030203" pitchFamily="34" charset="0"/>
              </a:rPr>
              <a:t>Canada</a:t>
            </a:r>
          </a:p>
        </p:txBody>
      </p:sp>
      <p:sp>
        <p:nvSpPr>
          <p:cNvPr id="282" name="Teardrop 281"/>
          <p:cNvSpPr/>
          <p:nvPr/>
        </p:nvSpPr>
        <p:spPr>
          <a:xfrm rot="8100000">
            <a:off x="2944929" y="1913805"/>
            <a:ext cx="422275" cy="42227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xtBox 282"/>
          <p:cNvSpPr txBox="1"/>
          <p:nvPr/>
        </p:nvSpPr>
        <p:spPr>
          <a:xfrm>
            <a:off x="2990966" y="2047998"/>
            <a:ext cx="330200" cy="153888"/>
          </a:xfrm>
          <a:prstGeom prst="rect">
            <a:avLst/>
          </a:prstGeom>
          <a:noFill/>
        </p:spPr>
        <p:txBody>
          <a:bodyPr wrap="square" lIns="0" tIns="0" rIns="0" bIns="0" rtlCol="0">
            <a:spAutoFit/>
          </a:bodyPr>
          <a:lstStyle/>
          <a:p>
            <a:pPr algn="ctr"/>
            <a:r>
              <a:rPr lang="en-US" sz="1000" cap="all" dirty="0">
                <a:solidFill>
                  <a:schemeClr val="bg1"/>
                </a:solidFill>
                <a:latin typeface="Lato Black" panose="020F0A02020204030203" pitchFamily="34" charset="0"/>
              </a:rPr>
              <a:t>4.3%</a:t>
            </a:r>
          </a:p>
        </p:txBody>
      </p:sp>
      <p:sp>
        <p:nvSpPr>
          <p:cNvPr id="302" name="Teardrop 301"/>
          <p:cNvSpPr/>
          <p:nvPr/>
        </p:nvSpPr>
        <p:spPr>
          <a:xfrm rot="8100000">
            <a:off x="4478176" y="2268772"/>
            <a:ext cx="422275" cy="42227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p:cNvSpPr txBox="1"/>
          <p:nvPr/>
        </p:nvSpPr>
        <p:spPr>
          <a:xfrm>
            <a:off x="4503598" y="2408242"/>
            <a:ext cx="371429" cy="153888"/>
          </a:xfrm>
          <a:prstGeom prst="rect">
            <a:avLst/>
          </a:prstGeom>
          <a:noFill/>
        </p:spPr>
        <p:txBody>
          <a:bodyPr wrap="square" lIns="0" tIns="0" rIns="0" bIns="0" rtlCol="0">
            <a:spAutoFit/>
          </a:bodyPr>
          <a:lstStyle/>
          <a:p>
            <a:pPr algn="ctr"/>
            <a:r>
              <a:rPr lang="en-US" sz="1000" cap="all" dirty="0">
                <a:solidFill>
                  <a:schemeClr val="bg1"/>
                </a:solidFill>
                <a:latin typeface="Lato Black" panose="020F0A02020204030203" pitchFamily="34" charset="0"/>
              </a:rPr>
              <a:t>18.4%</a:t>
            </a:r>
          </a:p>
        </p:txBody>
      </p:sp>
      <p:sp>
        <p:nvSpPr>
          <p:cNvPr id="304" name="Teardrop 303"/>
          <p:cNvSpPr/>
          <p:nvPr/>
        </p:nvSpPr>
        <p:spPr>
          <a:xfrm rot="8100000">
            <a:off x="3492142" y="2306778"/>
            <a:ext cx="422275" cy="42227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extBox 304"/>
          <p:cNvSpPr txBox="1"/>
          <p:nvPr/>
        </p:nvSpPr>
        <p:spPr>
          <a:xfrm>
            <a:off x="3538179" y="2440971"/>
            <a:ext cx="330200" cy="153888"/>
          </a:xfrm>
          <a:prstGeom prst="rect">
            <a:avLst/>
          </a:prstGeom>
          <a:noFill/>
        </p:spPr>
        <p:txBody>
          <a:bodyPr wrap="square" lIns="0" tIns="0" rIns="0" bIns="0" rtlCol="0">
            <a:spAutoFit/>
          </a:bodyPr>
          <a:lstStyle/>
          <a:p>
            <a:pPr algn="ctr"/>
            <a:r>
              <a:rPr lang="en-US" sz="1000" cap="all" dirty="0">
                <a:solidFill>
                  <a:schemeClr val="bg1"/>
                </a:solidFill>
                <a:latin typeface="Lato Black" panose="020F0A02020204030203" pitchFamily="34" charset="0"/>
              </a:rPr>
              <a:t>2.3%</a:t>
            </a:r>
          </a:p>
        </p:txBody>
      </p:sp>
      <p:sp>
        <p:nvSpPr>
          <p:cNvPr id="306" name="Teardrop 305"/>
          <p:cNvSpPr/>
          <p:nvPr/>
        </p:nvSpPr>
        <p:spPr>
          <a:xfrm rot="8100000">
            <a:off x="1130663" y="1887659"/>
            <a:ext cx="422275" cy="42227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extBox 306"/>
          <p:cNvSpPr txBox="1"/>
          <p:nvPr/>
        </p:nvSpPr>
        <p:spPr>
          <a:xfrm>
            <a:off x="1176700" y="2021852"/>
            <a:ext cx="330200" cy="153888"/>
          </a:xfrm>
          <a:prstGeom prst="rect">
            <a:avLst/>
          </a:prstGeom>
          <a:noFill/>
        </p:spPr>
        <p:txBody>
          <a:bodyPr wrap="square" lIns="0" tIns="0" rIns="0" bIns="0" rtlCol="0">
            <a:spAutoFit/>
          </a:bodyPr>
          <a:lstStyle/>
          <a:p>
            <a:pPr algn="ctr"/>
            <a:r>
              <a:rPr lang="en-US" sz="1000" cap="all" dirty="0">
                <a:solidFill>
                  <a:schemeClr val="bg1"/>
                </a:solidFill>
                <a:latin typeface="Lato Black" panose="020F0A02020204030203" pitchFamily="34" charset="0"/>
              </a:rPr>
              <a:t>2.4%</a:t>
            </a:r>
          </a:p>
        </p:txBody>
      </p:sp>
      <p:sp>
        <p:nvSpPr>
          <p:cNvPr id="230" name="Teardrop 229"/>
          <p:cNvSpPr/>
          <p:nvPr/>
        </p:nvSpPr>
        <p:spPr>
          <a:xfrm rot="8100000">
            <a:off x="1447039" y="2314573"/>
            <a:ext cx="422275" cy="42227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extBox 230"/>
          <p:cNvSpPr txBox="1"/>
          <p:nvPr/>
        </p:nvSpPr>
        <p:spPr>
          <a:xfrm>
            <a:off x="1448959" y="2453152"/>
            <a:ext cx="418434" cy="153888"/>
          </a:xfrm>
          <a:prstGeom prst="rect">
            <a:avLst/>
          </a:prstGeom>
          <a:noFill/>
        </p:spPr>
        <p:txBody>
          <a:bodyPr wrap="square" lIns="0" tIns="0" rIns="0" bIns="0" rtlCol="0">
            <a:spAutoFit/>
          </a:bodyPr>
          <a:lstStyle/>
          <a:p>
            <a:pPr algn="ctr"/>
            <a:r>
              <a:rPr lang="en-US" sz="1000" cap="all" dirty="0">
                <a:solidFill>
                  <a:schemeClr val="bg1"/>
                </a:solidFill>
                <a:latin typeface="Lato Black" panose="020F0A02020204030203" pitchFamily="34" charset="0"/>
              </a:rPr>
              <a:t>72.6%</a:t>
            </a:r>
          </a:p>
        </p:txBody>
      </p:sp>
      <p:sp>
        <p:nvSpPr>
          <p:cNvPr id="180" name="Text Placeholder 2">
            <a:extLst>
              <a:ext uri="{FF2B5EF4-FFF2-40B4-BE49-F238E27FC236}">
                <a16:creationId xmlns:a16="http://schemas.microsoft.com/office/drawing/2014/main" id="{F2F64B76-F543-181C-D1CA-24448C052766}"/>
              </a:ext>
            </a:extLst>
          </p:cNvPr>
          <p:cNvSpPr txBox="1">
            <a:spLocks/>
          </p:cNvSpPr>
          <p:nvPr/>
        </p:nvSpPr>
        <p:spPr>
          <a:xfrm>
            <a:off x="6592513" y="4260135"/>
            <a:ext cx="1464653" cy="19788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dirty="0">
                <a:solidFill>
                  <a:schemeClr val="accent1"/>
                </a:solidFill>
              </a:rPr>
              <a:t>Source</a:t>
            </a:r>
            <a:r>
              <a:rPr lang="en-US" sz="800" dirty="0">
                <a:solidFill>
                  <a:schemeClr val="accent2"/>
                </a:solidFill>
              </a:rPr>
              <a:t>: </a:t>
            </a:r>
            <a:r>
              <a:rPr lang="en-US" sz="800" dirty="0">
                <a:solidFill>
                  <a:schemeClr val="accent2"/>
                </a:solidFill>
                <a:hlinkClick r:id="rId3">
                  <a:extLst>
                    <a:ext uri="{A12FA001-AC4F-418D-AE19-62706E023703}">
                      <ahyp:hlinkClr xmlns:ahyp="http://schemas.microsoft.com/office/drawing/2018/hyperlinkcolor" val="tx"/>
                    </a:ext>
                  </a:extLst>
                </a:hlinkClick>
              </a:rPr>
              <a:t>Stanford</a:t>
            </a:r>
            <a:endParaRPr lang="en-US" sz="800" dirty="0">
              <a:solidFill>
                <a:schemeClr val="accent2"/>
              </a:solidFill>
            </a:endParaRPr>
          </a:p>
        </p:txBody>
      </p:sp>
    </p:spTree>
    <p:extLst>
      <p:ext uri="{BB962C8B-B14F-4D97-AF65-F5344CB8AC3E}">
        <p14:creationId xmlns:p14="http://schemas.microsoft.com/office/powerpoint/2010/main" val="253109768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00B47-0150-8656-0AC6-DFBE2A5AD5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C7884A-C8C4-F3CB-1912-DD02608DA30E}"/>
              </a:ext>
            </a:extLst>
          </p:cNvPr>
          <p:cNvSpPr>
            <a:spLocks noGrp="1"/>
          </p:cNvSpPr>
          <p:nvPr>
            <p:ph type="body" sz="quarter" idx="10"/>
          </p:nvPr>
        </p:nvSpPr>
        <p:spPr/>
        <p:txBody>
          <a:bodyPr/>
          <a:lstStyle/>
          <a:p>
            <a:r>
              <a:rPr lang="en-US" dirty="0"/>
              <a:t>Consequences of Lagging </a:t>
            </a:r>
            <a:r>
              <a:rPr lang="en-US" dirty="0">
                <a:solidFill>
                  <a:schemeClr val="accent2"/>
                </a:solidFill>
              </a:rPr>
              <a:t>Allies</a:t>
            </a:r>
          </a:p>
        </p:txBody>
      </p:sp>
      <p:grpSp>
        <p:nvGrpSpPr>
          <p:cNvPr id="14" name="Group 13">
            <a:extLst>
              <a:ext uri="{FF2B5EF4-FFF2-40B4-BE49-F238E27FC236}">
                <a16:creationId xmlns:a16="http://schemas.microsoft.com/office/drawing/2014/main" id="{8ADCC94C-D7C4-74EF-AE21-2EE39D5DD1EC}"/>
              </a:ext>
            </a:extLst>
          </p:cNvPr>
          <p:cNvGrpSpPr/>
          <p:nvPr/>
        </p:nvGrpSpPr>
        <p:grpSpPr>
          <a:xfrm>
            <a:off x="2760988" y="1536069"/>
            <a:ext cx="4079562" cy="2375568"/>
            <a:chOff x="5671712" y="1543050"/>
            <a:chExt cx="2865864" cy="2375568"/>
          </a:xfrm>
        </p:grpSpPr>
        <p:sp>
          <p:nvSpPr>
            <p:cNvPr id="36" name="Title 2">
              <a:extLst>
                <a:ext uri="{FF2B5EF4-FFF2-40B4-BE49-F238E27FC236}">
                  <a16:creationId xmlns:a16="http://schemas.microsoft.com/office/drawing/2014/main" id="{93F52CC0-2D06-2CAE-CDC8-EA064D783881}"/>
                </a:ext>
              </a:extLst>
            </p:cNvPr>
            <p:cNvSpPr txBox="1">
              <a:spLocks/>
            </p:cNvSpPr>
            <p:nvPr/>
          </p:nvSpPr>
          <p:spPr>
            <a:xfrm>
              <a:off x="5671712" y="1543050"/>
              <a:ext cx="2865864"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Increased European reliance on U.S. digital and energy resources.</a:t>
              </a:r>
            </a:p>
          </p:txBody>
        </p:sp>
        <p:sp>
          <p:nvSpPr>
            <p:cNvPr id="40" name="Title 2">
              <a:extLst>
                <a:ext uri="{FF2B5EF4-FFF2-40B4-BE49-F238E27FC236}">
                  <a16:creationId xmlns:a16="http://schemas.microsoft.com/office/drawing/2014/main" id="{8284DAFC-E258-DA16-E3BB-3C54FD670E11}"/>
                </a:ext>
              </a:extLst>
            </p:cNvPr>
            <p:cNvSpPr txBox="1">
              <a:spLocks/>
            </p:cNvSpPr>
            <p:nvPr/>
          </p:nvSpPr>
          <p:spPr>
            <a:xfrm>
              <a:off x="5671712" y="2583489"/>
              <a:ext cx="2865864"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Challenges to interoperability and collective security posture.</a:t>
              </a:r>
            </a:p>
          </p:txBody>
        </p:sp>
        <p:sp>
          <p:nvSpPr>
            <p:cNvPr id="44" name="Title 2">
              <a:extLst>
                <a:ext uri="{FF2B5EF4-FFF2-40B4-BE49-F238E27FC236}">
                  <a16:creationId xmlns:a16="http://schemas.microsoft.com/office/drawing/2014/main" id="{AC503E72-E105-34D1-5F27-3D51FF241926}"/>
                </a:ext>
              </a:extLst>
            </p:cNvPr>
            <p:cNvSpPr txBox="1">
              <a:spLocks/>
            </p:cNvSpPr>
            <p:nvPr/>
          </p:nvSpPr>
          <p:spPr>
            <a:xfrm>
              <a:off x="5671712" y="3610841"/>
              <a:ext cx="2865864" cy="307777"/>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Reduced NATO resilience to cyber threats and adversaries.</a:t>
              </a:r>
            </a:p>
          </p:txBody>
        </p:sp>
      </p:grpSp>
      <p:sp>
        <p:nvSpPr>
          <p:cNvPr id="28" name="Freeform 27">
            <a:extLst>
              <a:ext uri="{FF2B5EF4-FFF2-40B4-BE49-F238E27FC236}">
                <a16:creationId xmlns:a16="http://schemas.microsoft.com/office/drawing/2014/main" id="{29B52A54-513B-815F-1E56-E95A86DDE573}"/>
              </a:ext>
            </a:extLst>
          </p:cNvPr>
          <p:cNvSpPr>
            <a:spLocks/>
          </p:cNvSpPr>
          <p:nvPr/>
        </p:nvSpPr>
        <p:spPr bwMode="auto">
          <a:xfrm>
            <a:off x="2226912" y="1536069"/>
            <a:ext cx="304314" cy="304314"/>
          </a:xfrm>
          <a:custGeom>
            <a:avLst/>
            <a:gdLst>
              <a:gd name="T0" fmla="*/ 156 w 289"/>
              <a:gd name="T1" fmla="*/ 145 h 289"/>
              <a:gd name="T2" fmla="*/ 287 w 289"/>
              <a:gd name="T3" fmla="*/ 14 h 289"/>
              <a:gd name="T4" fmla="*/ 289 w 289"/>
              <a:gd name="T5" fmla="*/ 8 h 289"/>
              <a:gd name="T6" fmla="*/ 281 w 289"/>
              <a:gd name="T7" fmla="*/ 0 h 289"/>
              <a:gd name="T8" fmla="*/ 275 w 289"/>
              <a:gd name="T9" fmla="*/ 3 h 289"/>
              <a:gd name="T10" fmla="*/ 144 w 289"/>
              <a:gd name="T11" fmla="*/ 133 h 289"/>
              <a:gd name="T12" fmla="*/ 14 w 289"/>
              <a:gd name="T13" fmla="*/ 3 h 289"/>
              <a:gd name="T14" fmla="*/ 8 w 289"/>
              <a:gd name="T15" fmla="*/ 0 h 289"/>
              <a:gd name="T16" fmla="*/ 0 w 289"/>
              <a:gd name="T17" fmla="*/ 8 h 289"/>
              <a:gd name="T18" fmla="*/ 2 w 289"/>
              <a:gd name="T19" fmla="*/ 14 h 289"/>
              <a:gd name="T20" fmla="*/ 133 w 289"/>
              <a:gd name="T21" fmla="*/ 145 h 289"/>
              <a:gd name="T22" fmla="*/ 2 w 289"/>
              <a:gd name="T23" fmla="*/ 276 h 289"/>
              <a:gd name="T24" fmla="*/ 0 w 289"/>
              <a:gd name="T25" fmla="*/ 281 h 289"/>
              <a:gd name="T26" fmla="*/ 8 w 289"/>
              <a:gd name="T27" fmla="*/ 289 h 289"/>
              <a:gd name="T28" fmla="*/ 14 w 289"/>
              <a:gd name="T29" fmla="*/ 287 h 289"/>
              <a:gd name="T30" fmla="*/ 144 w 289"/>
              <a:gd name="T31" fmla="*/ 156 h 289"/>
              <a:gd name="T32" fmla="*/ 275 w 289"/>
              <a:gd name="T33" fmla="*/ 287 h 289"/>
              <a:gd name="T34" fmla="*/ 281 w 289"/>
              <a:gd name="T35" fmla="*/ 289 h 289"/>
              <a:gd name="T36" fmla="*/ 289 w 289"/>
              <a:gd name="T37" fmla="*/ 281 h 289"/>
              <a:gd name="T38" fmla="*/ 287 w 289"/>
              <a:gd name="T39" fmla="*/ 276 h 289"/>
              <a:gd name="T40" fmla="*/ 156 w 289"/>
              <a:gd name="T41" fmla="*/ 14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289">
                <a:moveTo>
                  <a:pt x="156" y="145"/>
                </a:moveTo>
                <a:cubicBezTo>
                  <a:pt x="287" y="14"/>
                  <a:pt x="287" y="14"/>
                  <a:pt x="287" y="14"/>
                </a:cubicBezTo>
                <a:cubicBezTo>
                  <a:pt x="288" y="12"/>
                  <a:pt x="289" y="10"/>
                  <a:pt x="289" y="8"/>
                </a:cubicBezTo>
                <a:cubicBezTo>
                  <a:pt x="289" y="4"/>
                  <a:pt x="285" y="0"/>
                  <a:pt x="281" y="0"/>
                </a:cubicBezTo>
                <a:cubicBezTo>
                  <a:pt x="279" y="0"/>
                  <a:pt x="277" y="1"/>
                  <a:pt x="275" y="3"/>
                </a:cubicBezTo>
                <a:cubicBezTo>
                  <a:pt x="144" y="133"/>
                  <a:pt x="144" y="133"/>
                  <a:pt x="144" y="133"/>
                </a:cubicBezTo>
                <a:cubicBezTo>
                  <a:pt x="14" y="3"/>
                  <a:pt x="14" y="3"/>
                  <a:pt x="14" y="3"/>
                </a:cubicBezTo>
                <a:cubicBezTo>
                  <a:pt x="12" y="1"/>
                  <a:pt x="10" y="0"/>
                  <a:pt x="8" y="0"/>
                </a:cubicBezTo>
                <a:cubicBezTo>
                  <a:pt x="4" y="0"/>
                  <a:pt x="0" y="4"/>
                  <a:pt x="0" y="8"/>
                </a:cubicBezTo>
                <a:cubicBezTo>
                  <a:pt x="0" y="10"/>
                  <a:pt x="1" y="12"/>
                  <a:pt x="2" y="14"/>
                </a:cubicBezTo>
                <a:cubicBezTo>
                  <a:pt x="133" y="145"/>
                  <a:pt x="133" y="145"/>
                  <a:pt x="133" y="145"/>
                </a:cubicBezTo>
                <a:cubicBezTo>
                  <a:pt x="2" y="276"/>
                  <a:pt x="2" y="276"/>
                  <a:pt x="2" y="276"/>
                </a:cubicBezTo>
                <a:cubicBezTo>
                  <a:pt x="1" y="277"/>
                  <a:pt x="0" y="279"/>
                  <a:pt x="0" y="281"/>
                </a:cubicBezTo>
                <a:cubicBezTo>
                  <a:pt x="0" y="286"/>
                  <a:pt x="4" y="289"/>
                  <a:pt x="8" y="289"/>
                </a:cubicBezTo>
                <a:cubicBezTo>
                  <a:pt x="10" y="289"/>
                  <a:pt x="12" y="288"/>
                  <a:pt x="14" y="287"/>
                </a:cubicBezTo>
                <a:cubicBezTo>
                  <a:pt x="144" y="156"/>
                  <a:pt x="144" y="156"/>
                  <a:pt x="144" y="156"/>
                </a:cubicBezTo>
                <a:cubicBezTo>
                  <a:pt x="275" y="287"/>
                  <a:pt x="275" y="287"/>
                  <a:pt x="275" y="287"/>
                </a:cubicBezTo>
                <a:cubicBezTo>
                  <a:pt x="277" y="288"/>
                  <a:pt x="279" y="289"/>
                  <a:pt x="281" y="289"/>
                </a:cubicBezTo>
                <a:cubicBezTo>
                  <a:pt x="285" y="289"/>
                  <a:pt x="289" y="286"/>
                  <a:pt x="289" y="281"/>
                </a:cubicBezTo>
                <a:cubicBezTo>
                  <a:pt x="289" y="279"/>
                  <a:pt x="288" y="277"/>
                  <a:pt x="287" y="276"/>
                </a:cubicBezTo>
                <a:lnTo>
                  <a:pt x="156" y="145"/>
                </a:lnTo>
                <a:close/>
              </a:path>
            </a:pathLst>
          </a:custGeom>
          <a:solidFill>
            <a:schemeClr val="accent1"/>
          </a:solidFill>
          <a:ln>
            <a:noFill/>
          </a:ln>
        </p:spPr>
        <p:txBody>
          <a:bodyPr vert="horz" wrap="square" lIns="34290" tIns="17145" rIns="34290" bIns="17145" numCol="1" anchor="ctr" anchorCtr="0" compatLnSpc="1">
            <a:prstTxWarp prst="textNoShape">
              <a:avLst/>
            </a:prstTxWarp>
          </a:bodyPr>
          <a:lstStyle/>
          <a:p>
            <a:endParaRPr lang="en-US" sz="506"/>
          </a:p>
        </p:txBody>
      </p:sp>
      <p:sp>
        <p:nvSpPr>
          <p:cNvPr id="29" name="Freeform 28">
            <a:extLst>
              <a:ext uri="{FF2B5EF4-FFF2-40B4-BE49-F238E27FC236}">
                <a16:creationId xmlns:a16="http://schemas.microsoft.com/office/drawing/2014/main" id="{94126BB2-254E-5997-FB36-F1A76423BCC7}"/>
              </a:ext>
            </a:extLst>
          </p:cNvPr>
          <p:cNvSpPr>
            <a:spLocks/>
          </p:cNvSpPr>
          <p:nvPr/>
        </p:nvSpPr>
        <p:spPr bwMode="auto">
          <a:xfrm>
            <a:off x="2228485" y="2578240"/>
            <a:ext cx="304314" cy="304314"/>
          </a:xfrm>
          <a:custGeom>
            <a:avLst/>
            <a:gdLst>
              <a:gd name="T0" fmla="*/ 156 w 289"/>
              <a:gd name="T1" fmla="*/ 145 h 289"/>
              <a:gd name="T2" fmla="*/ 287 w 289"/>
              <a:gd name="T3" fmla="*/ 14 h 289"/>
              <a:gd name="T4" fmla="*/ 289 w 289"/>
              <a:gd name="T5" fmla="*/ 8 h 289"/>
              <a:gd name="T6" fmla="*/ 281 w 289"/>
              <a:gd name="T7" fmla="*/ 0 h 289"/>
              <a:gd name="T8" fmla="*/ 275 w 289"/>
              <a:gd name="T9" fmla="*/ 3 h 289"/>
              <a:gd name="T10" fmla="*/ 144 w 289"/>
              <a:gd name="T11" fmla="*/ 133 h 289"/>
              <a:gd name="T12" fmla="*/ 14 w 289"/>
              <a:gd name="T13" fmla="*/ 3 h 289"/>
              <a:gd name="T14" fmla="*/ 8 w 289"/>
              <a:gd name="T15" fmla="*/ 0 h 289"/>
              <a:gd name="T16" fmla="*/ 0 w 289"/>
              <a:gd name="T17" fmla="*/ 8 h 289"/>
              <a:gd name="T18" fmla="*/ 2 w 289"/>
              <a:gd name="T19" fmla="*/ 14 h 289"/>
              <a:gd name="T20" fmla="*/ 133 w 289"/>
              <a:gd name="T21" fmla="*/ 145 h 289"/>
              <a:gd name="T22" fmla="*/ 2 w 289"/>
              <a:gd name="T23" fmla="*/ 276 h 289"/>
              <a:gd name="T24" fmla="*/ 0 w 289"/>
              <a:gd name="T25" fmla="*/ 281 h 289"/>
              <a:gd name="T26" fmla="*/ 8 w 289"/>
              <a:gd name="T27" fmla="*/ 289 h 289"/>
              <a:gd name="T28" fmla="*/ 14 w 289"/>
              <a:gd name="T29" fmla="*/ 287 h 289"/>
              <a:gd name="T30" fmla="*/ 144 w 289"/>
              <a:gd name="T31" fmla="*/ 156 h 289"/>
              <a:gd name="T32" fmla="*/ 275 w 289"/>
              <a:gd name="T33" fmla="*/ 287 h 289"/>
              <a:gd name="T34" fmla="*/ 281 w 289"/>
              <a:gd name="T35" fmla="*/ 289 h 289"/>
              <a:gd name="T36" fmla="*/ 289 w 289"/>
              <a:gd name="T37" fmla="*/ 281 h 289"/>
              <a:gd name="T38" fmla="*/ 287 w 289"/>
              <a:gd name="T39" fmla="*/ 276 h 289"/>
              <a:gd name="T40" fmla="*/ 156 w 289"/>
              <a:gd name="T41" fmla="*/ 14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289">
                <a:moveTo>
                  <a:pt x="156" y="145"/>
                </a:moveTo>
                <a:cubicBezTo>
                  <a:pt x="287" y="14"/>
                  <a:pt x="287" y="14"/>
                  <a:pt x="287" y="14"/>
                </a:cubicBezTo>
                <a:cubicBezTo>
                  <a:pt x="288" y="12"/>
                  <a:pt x="289" y="10"/>
                  <a:pt x="289" y="8"/>
                </a:cubicBezTo>
                <a:cubicBezTo>
                  <a:pt x="289" y="4"/>
                  <a:pt x="285" y="0"/>
                  <a:pt x="281" y="0"/>
                </a:cubicBezTo>
                <a:cubicBezTo>
                  <a:pt x="279" y="0"/>
                  <a:pt x="277" y="1"/>
                  <a:pt x="275" y="3"/>
                </a:cubicBezTo>
                <a:cubicBezTo>
                  <a:pt x="144" y="133"/>
                  <a:pt x="144" y="133"/>
                  <a:pt x="144" y="133"/>
                </a:cubicBezTo>
                <a:cubicBezTo>
                  <a:pt x="14" y="3"/>
                  <a:pt x="14" y="3"/>
                  <a:pt x="14" y="3"/>
                </a:cubicBezTo>
                <a:cubicBezTo>
                  <a:pt x="12" y="1"/>
                  <a:pt x="10" y="0"/>
                  <a:pt x="8" y="0"/>
                </a:cubicBezTo>
                <a:cubicBezTo>
                  <a:pt x="4" y="0"/>
                  <a:pt x="0" y="4"/>
                  <a:pt x="0" y="8"/>
                </a:cubicBezTo>
                <a:cubicBezTo>
                  <a:pt x="0" y="10"/>
                  <a:pt x="1" y="12"/>
                  <a:pt x="2" y="14"/>
                </a:cubicBezTo>
                <a:cubicBezTo>
                  <a:pt x="133" y="145"/>
                  <a:pt x="133" y="145"/>
                  <a:pt x="133" y="145"/>
                </a:cubicBezTo>
                <a:cubicBezTo>
                  <a:pt x="2" y="276"/>
                  <a:pt x="2" y="276"/>
                  <a:pt x="2" y="276"/>
                </a:cubicBezTo>
                <a:cubicBezTo>
                  <a:pt x="1" y="277"/>
                  <a:pt x="0" y="279"/>
                  <a:pt x="0" y="281"/>
                </a:cubicBezTo>
                <a:cubicBezTo>
                  <a:pt x="0" y="286"/>
                  <a:pt x="4" y="289"/>
                  <a:pt x="8" y="289"/>
                </a:cubicBezTo>
                <a:cubicBezTo>
                  <a:pt x="10" y="289"/>
                  <a:pt x="12" y="288"/>
                  <a:pt x="14" y="287"/>
                </a:cubicBezTo>
                <a:cubicBezTo>
                  <a:pt x="144" y="156"/>
                  <a:pt x="144" y="156"/>
                  <a:pt x="144" y="156"/>
                </a:cubicBezTo>
                <a:cubicBezTo>
                  <a:pt x="275" y="287"/>
                  <a:pt x="275" y="287"/>
                  <a:pt x="275" y="287"/>
                </a:cubicBezTo>
                <a:cubicBezTo>
                  <a:pt x="277" y="288"/>
                  <a:pt x="279" y="289"/>
                  <a:pt x="281" y="289"/>
                </a:cubicBezTo>
                <a:cubicBezTo>
                  <a:pt x="285" y="289"/>
                  <a:pt x="289" y="286"/>
                  <a:pt x="289" y="281"/>
                </a:cubicBezTo>
                <a:cubicBezTo>
                  <a:pt x="289" y="279"/>
                  <a:pt x="288" y="277"/>
                  <a:pt x="287" y="276"/>
                </a:cubicBezTo>
                <a:lnTo>
                  <a:pt x="156" y="145"/>
                </a:lnTo>
                <a:close/>
              </a:path>
            </a:pathLst>
          </a:custGeom>
          <a:solidFill>
            <a:schemeClr val="accent1"/>
          </a:solidFill>
          <a:ln>
            <a:noFill/>
          </a:ln>
        </p:spPr>
        <p:txBody>
          <a:bodyPr vert="horz" wrap="square" lIns="34290" tIns="17145" rIns="34290" bIns="17145" numCol="1" anchor="ctr" anchorCtr="0" compatLnSpc="1">
            <a:prstTxWarp prst="textNoShape">
              <a:avLst/>
            </a:prstTxWarp>
          </a:bodyPr>
          <a:lstStyle/>
          <a:p>
            <a:endParaRPr lang="en-US" sz="506"/>
          </a:p>
        </p:txBody>
      </p:sp>
      <p:sp>
        <p:nvSpPr>
          <p:cNvPr id="30" name="Freeform 29">
            <a:extLst>
              <a:ext uri="{FF2B5EF4-FFF2-40B4-BE49-F238E27FC236}">
                <a16:creationId xmlns:a16="http://schemas.microsoft.com/office/drawing/2014/main" id="{11DA039D-BCFF-92D5-0C41-B29F7845AAD3}"/>
              </a:ext>
            </a:extLst>
          </p:cNvPr>
          <p:cNvSpPr>
            <a:spLocks/>
          </p:cNvSpPr>
          <p:nvPr/>
        </p:nvSpPr>
        <p:spPr bwMode="auto">
          <a:xfrm>
            <a:off x="2226912" y="3605592"/>
            <a:ext cx="304314" cy="304314"/>
          </a:xfrm>
          <a:custGeom>
            <a:avLst/>
            <a:gdLst>
              <a:gd name="T0" fmla="*/ 156 w 289"/>
              <a:gd name="T1" fmla="*/ 145 h 289"/>
              <a:gd name="T2" fmla="*/ 287 w 289"/>
              <a:gd name="T3" fmla="*/ 14 h 289"/>
              <a:gd name="T4" fmla="*/ 289 w 289"/>
              <a:gd name="T5" fmla="*/ 8 h 289"/>
              <a:gd name="T6" fmla="*/ 281 w 289"/>
              <a:gd name="T7" fmla="*/ 0 h 289"/>
              <a:gd name="T8" fmla="*/ 275 w 289"/>
              <a:gd name="T9" fmla="*/ 3 h 289"/>
              <a:gd name="T10" fmla="*/ 144 w 289"/>
              <a:gd name="T11" fmla="*/ 133 h 289"/>
              <a:gd name="T12" fmla="*/ 14 w 289"/>
              <a:gd name="T13" fmla="*/ 3 h 289"/>
              <a:gd name="T14" fmla="*/ 8 w 289"/>
              <a:gd name="T15" fmla="*/ 0 h 289"/>
              <a:gd name="T16" fmla="*/ 0 w 289"/>
              <a:gd name="T17" fmla="*/ 8 h 289"/>
              <a:gd name="T18" fmla="*/ 2 w 289"/>
              <a:gd name="T19" fmla="*/ 14 h 289"/>
              <a:gd name="T20" fmla="*/ 133 w 289"/>
              <a:gd name="T21" fmla="*/ 145 h 289"/>
              <a:gd name="T22" fmla="*/ 2 w 289"/>
              <a:gd name="T23" fmla="*/ 276 h 289"/>
              <a:gd name="T24" fmla="*/ 0 w 289"/>
              <a:gd name="T25" fmla="*/ 281 h 289"/>
              <a:gd name="T26" fmla="*/ 8 w 289"/>
              <a:gd name="T27" fmla="*/ 289 h 289"/>
              <a:gd name="T28" fmla="*/ 14 w 289"/>
              <a:gd name="T29" fmla="*/ 287 h 289"/>
              <a:gd name="T30" fmla="*/ 144 w 289"/>
              <a:gd name="T31" fmla="*/ 156 h 289"/>
              <a:gd name="T32" fmla="*/ 275 w 289"/>
              <a:gd name="T33" fmla="*/ 287 h 289"/>
              <a:gd name="T34" fmla="*/ 281 w 289"/>
              <a:gd name="T35" fmla="*/ 289 h 289"/>
              <a:gd name="T36" fmla="*/ 289 w 289"/>
              <a:gd name="T37" fmla="*/ 281 h 289"/>
              <a:gd name="T38" fmla="*/ 287 w 289"/>
              <a:gd name="T39" fmla="*/ 276 h 289"/>
              <a:gd name="T40" fmla="*/ 156 w 289"/>
              <a:gd name="T41" fmla="*/ 14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289">
                <a:moveTo>
                  <a:pt x="156" y="145"/>
                </a:moveTo>
                <a:cubicBezTo>
                  <a:pt x="287" y="14"/>
                  <a:pt x="287" y="14"/>
                  <a:pt x="287" y="14"/>
                </a:cubicBezTo>
                <a:cubicBezTo>
                  <a:pt x="288" y="12"/>
                  <a:pt x="289" y="10"/>
                  <a:pt x="289" y="8"/>
                </a:cubicBezTo>
                <a:cubicBezTo>
                  <a:pt x="289" y="4"/>
                  <a:pt x="285" y="0"/>
                  <a:pt x="281" y="0"/>
                </a:cubicBezTo>
                <a:cubicBezTo>
                  <a:pt x="279" y="0"/>
                  <a:pt x="277" y="1"/>
                  <a:pt x="275" y="3"/>
                </a:cubicBezTo>
                <a:cubicBezTo>
                  <a:pt x="144" y="133"/>
                  <a:pt x="144" y="133"/>
                  <a:pt x="144" y="133"/>
                </a:cubicBezTo>
                <a:cubicBezTo>
                  <a:pt x="14" y="3"/>
                  <a:pt x="14" y="3"/>
                  <a:pt x="14" y="3"/>
                </a:cubicBezTo>
                <a:cubicBezTo>
                  <a:pt x="12" y="1"/>
                  <a:pt x="10" y="0"/>
                  <a:pt x="8" y="0"/>
                </a:cubicBezTo>
                <a:cubicBezTo>
                  <a:pt x="4" y="0"/>
                  <a:pt x="0" y="4"/>
                  <a:pt x="0" y="8"/>
                </a:cubicBezTo>
                <a:cubicBezTo>
                  <a:pt x="0" y="10"/>
                  <a:pt x="1" y="12"/>
                  <a:pt x="2" y="14"/>
                </a:cubicBezTo>
                <a:cubicBezTo>
                  <a:pt x="133" y="145"/>
                  <a:pt x="133" y="145"/>
                  <a:pt x="133" y="145"/>
                </a:cubicBezTo>
                <a:cubicBezTo>
                  <a:pt x="2" y="276"/>
                  <a:pt x="2" y="276"/>
                  <a:pt x="2" y="276"/>
                </a:cubicBezTo>
                <a:cubicBezTo>
                  <a:pt x="1" y="277"/>
                  <a:pt x="0" y="279"/>
                  <a:pt x="0" y="281"/>
                </a:cubicBezTo>
                <a:cubicBezTo>
                  <a:pt x="0" y="286"/>
                  <a:pt x="4" y="289"/>
                  <a:pt x="8" y="289"/>
                </a:cubicBezTo>
                <a:cubicBezTo>
                  <a:pt x="10" y="289"/>
                  <a:pt x="12" y="288"/>
                  <a:pt x="14" y="287"/>
                </a:cubicBezTo>
                <a:cubicBezTo>
                  <a:pt x="144" y="156"/>
                  <a:pt x="144" y="156"/>
                  <a:pt x="144" y="156"/>
                </a:cubicBezTo>
                <a:cubicBezTo>
                  <a:pt x="275" y="287"/>
                  <a:pt x="275" y="287"/>
                  <a:pt x="275" y="287"/>
                </a:cubicBezTo>
                <a:cubicBezTo>
                  <a:pt x="277" y="288"/>
                  <a:pt x="279" y="289"/>
                  <a:pt x="281" y="289"/>
                </a:cubicBezTo>
                <a:cubicBezTo>
                  <a:pt x="285" y="289"/>
                  <a:pt x="289" y="286"/>
                  <a:pt x="289" y="281"/>
                </a:cubicBezTo>
                <a:cubicBezTo>
                  <a:pt x="289" y="279"/>
                  <a:pt x="288" y="277"/>
                  <a:pt x="287" y="276"/>
                </a:cubicBezTo>
                <a:lnTo>
                  <a:pt x="156" y="145"/>
                </a:lnTo>
                <a:close/>
              </a:path>
            </a:pathLst>
          </a:custGeom>
          <a:solidFill>
            <a:schemeClr val="accent1"/>
          </a:solidFill>
          <a:ln>
            <a:noFill/>
          </a:ln>
        </p:spPr>
        <p:txBody>
          <a:bodyPr vert="horz" wrap="square" lIns="34290" tIns="17145" rIns="34290" bIns="17145" numCol="1" anchor="ctr" anchorCtr="0" compatLnSpc="1">
            <a:prstTxWarp prst="textNoShape">
              <a:avLst/>
            </a:prstTxWarp>
          </a:bodyPr>
          <a:lstStyle/>
          <a:p>
            <a:endParaRPr lang="en-US" sz="506"/>
          </a:p>
        </p:txBody>
      </p:sp>
    </p:spTree>
    <p:extLst>
      <p:ext uri="{BB962C8B-B14F-4D97-AF65-F5344CB8AC3E}">
        <p14:creationId xmlns:p14="http://schemas.microsoft.com/office/powerpoint/2010/main" val="2465007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1810-BD40-D8C9-F427-DB7AEFC1B729}"/>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0410D7D-0642-E24A-F769-BBE526B6B651}"/>
              </a:ext>
            </a:extLst>
          </p:cNvPr>
          <p:cNvCxnSpPr/>
          <p:nvPr/>
        </p:nvCxnSpPr>
        <p:spPr>
          <a:xfrm>
            <a:off x="593725" y="1125952"/>
            <a:ext cx="0" cy="22989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26B493-5476-3C97-45A8-697FD361C7DB}"/>
              </a:ext>
            </a:extLst>
          </p:cNvPr>
          <p:cNvSpPr txBox="1"/>
          <p:nvPr/>
        </p:nvSpPr>
        <p:spPr>
          <a:xfrm>
            <a:off x="1007939" y="1031389"/>
            <a:ext cx="2635693" cy="2488053"/>
          </a:xfrm>
          <a:prstGeom prst="rect">
            <a:avLst/>
          </a:prstGeom>
          <a:noFill/>
          <a:ln>
            <a:noFill/>
          </a:ln>
        </p:spPr>
        <p:txBody>
          <a:bodyPr wrap="square" lIns="0" tIns="0" rIns="0" bIns="0" rtlCol="0">
            <a:spAutoFit/>
          </a:bodyPr>
          <a:lstStyle/>
          <a:p>
            <a:pPr>
              <a:lnSpc>
                <a:spcPct val="130000"/>
              </a:lnSpc>
            </a:pPr>
            <a:r>
              <a:rPr lang="en-US" sz="3200" cap="all" spc="80" dirty="0">
                <a:solidFill>
                  <a:schemeClr val="accent2"/>
                </a:solidFill>
                <a:latin typeface="Lato Black" panose="020F0A02020204030203" pitchFamily="34" charset="0"/>
                <a:ea typeface="Open Sans Light" panose="020B0306030504020204" pitchFamily="34" charset="0"/>
                <a:cs typeface="Open Sans Light" panose="020B0306030504020204" pitchFamily="34" charset="0"/>
              </a:rPr>
              <a:t>CHINA’S APPROACH?</a:t>
            </a:r>
          </a:p>
          <a:p>
            <a:pPr>
              <a:lnSpc>
                <a:spcPct val="130000"/>
              </a:lnSpc>
            </a:pPr>
            <a:r>
              <a:rPr lang="en-US" sz="32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ALL OF THE ABOVE</a:t>
            </a:r>
            <a:endParaRPr lang="en-US" sz="3200" cap="all" spc="80" dirty="0">
              <a:solidFill>
                <a:schemeClr val="accent2"/>
              </a:solidFill>
              <a:latin typeface="Lato Black" panose="020F0A02020204030203" pitchFamily="34" charset="0"/>
              <a:ea typeface="Open Sans Light" panose="020B0306030504020204" pitchFamily="34" charset="0"/>
              <a:cs typeface="Open Sans Light" panose="020B0306030504020204" pitchFamily="34" charset="0"/>
            </a:endParaRPr>
          </a:p>
        </p:txBody>
      </p:sp>
      <p:sp>
        <p:nvSpPr>
          <p:cNvPr id="17" name="Title 2">
            <a:extLst>
              <a:ext uri="{FF2B5EF4-FFF2-40B4-BE49-F238E27FC236}">
                <a16:creationId xmlns:a16="http://schemas.microsoft.com/office/drawing/2014/main" id="{17B33185-8EDF-8149-0971-C835377BC671}"/>
              </a:ext>
            </a:extLst>
          </p:cNvPr>
          <p:cNvSpPr txBox="1">
            <a:spLocks/>
          </p:cNvSpPr>
          <p:nvPr/>
        </p:nvSpPr>
        <p:spPr>
          <a:xfrm>
            <a:off x="4241489" y="1530801"/>
            <a:ext cx="3894571" cy="1846659"/>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171450" indent="-171450" algn="l">
              <a:buFont typeface="Arial" panose="020B0604020202020204" pitchFamily="34" charset="0"/>
              <a:buChar char="•"/>
            </a:pPr>
            <a:r>
              <a:rPr lang="en-US" sz="1200" cap="all" spc="20" dirty="0">
                <a:solidFill>
                  <a:schemeClr val="accent1"/>
                </a:solidFill>
                <a:latin typeface="Lato" panose="020F0502020204030203" pitchFamily="34" charset="0"/>
              </a:rPr>
              <a:t>China aggressively addressing energy demand, prioritizing AI leadership.</a:t>
            </a:r>
            <a:br>
              <a:rPr lang="en-US" sz="1200" cap="all" spc="20" dirty="0">
                <a:solidFill>
                  <a:schemeClr val="accent1"/>
                </a:solidFill>
                <a:latin typeface="Lato" panose="020F0502020204030203" pitchFamily="34" charset="0"/>
              </a:rPr>
            </a:br>
            <a:endParaRPr lang="en-US" sz="1200" cap="all" spc="20" dirty="0">
              <a:solidFill>
                <a:schemeClr val="accent1"/>
              </a:solidFill>
              <a:latin typeface="Lato" panose="020F0502020204030203" pitchFamily="34" charset="0"/>
            </a:endParaRPr>
          </a:p>
          <a:p>
            <a:pPr marL="171450" indent="-171450" algn="l">
              <a:buFont typeface="Arial" panose="020B0604020202020204" pitchFamily="34" charset="0"/>
              <a:buChar char="•"/>
            </a:pPr>
            <a:r>
              <a:rPr lang="en-US" sz="1200" cap="all" spc="20" dirty="0">
                <a:solidFill>
                  <a:schemeClr val="accent1"/>
                </a:solidFill>
                <a:latin typeface="Lato" panose="020F0502020204030203" pitchFamily="34" charset="0"/>
              </a:rPr>
              <a:t>Rapid construction of data centers powered by coal alongside renewables and nuclear.</a:t>
            </a:r>
          </a:p>
          <a:p>
            <a:pPr marL="171450" indent="-171450" algn="l">
              <a:buFont typeface="Arial" panose="020B0604020202020204" pitchFamily="34" charset="0"/>
              <a:buChar char="•"/>
            </a:pPr>
            <a:endParaRPr lang="en-US" sz="1200" cap="all" spc="20" dirty="0">
              <a:solidFill>
                <a:schemeClr val="accent1"/>
              </a:solidFill>
              <a:latin typeface="Lato" panose="020F0502020204030203" pitchFamily="34" charset="0"/>
            </a:endParaRPr>
          </a:p>
          <a:p>
            <a:pPr marL="171450" indent="-171450" algn="l">
              <a:buFont typeface="Arial" panose="020B0604020202020204" pitchFamily="34" charset="0"/>
              <a:buChar char="•"/>
            </a:pPr>
            <a:r>
              <a:rPr lang="en-US" sz="1200" cap="all" spc="20" dirty="0">
                <a:solidFill>
                  <a:schemeClr val="accent1"/>
                </a:solidFill>
                <a:latin typeface="Lato" panose="020F0502020204030203" pitchFamily="34" charset="0"/>
              </a:rPr>
              <a:t>Raises global environmental concerns and geopolitical pressures on sustainability goals.</a:t>
            </a:r>
          </a:p>
        </p:txBody>
      </p:sp>
    </p:spTree>
    <p:extLst>
      <p:ext uri="{BB962C8B-B14F-4D97-AF65-F5344CB8AC3E}">
        <p14:creationId xmlns:p14="http://schemas.microsoft.com/office/powerpoint/2010/main" val="234330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AD2E-9131-E60E-04EA-1A1E0632C9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B927CE-C350-DAE3-29CF-AEC3DFA147CC}"/>
              </a:ext>
            </a:extLst>
          </p:cNvPr>
          <p:cNvSpPr>
            <a:spLocks noGrp="1"/>
          </p:cNvSpPr>
          <p:nvPr>
            <p:ph type="body" sz="quarter" idx="10"/>
          </p:nvPr>
        </p:nvSpPr>
        <p:spPr/>
        <p:txBody>
          <a:bodyPr/>
          <a:lstStyle/>
          <a:p>
            <a:r>
              <a:rPr lang="en-US" dirty="0" err="1"/>
              <a:t>WE’ve</a:t>
            </a:r>
            <a:r>
              <a:rPr lang="en-US" dirty="0"/>
              <a:t> Been Here </a:t>
            </a:r>
            <a:r>
              <a:rPr lang="en-US" dirty="0">
                <a:solidFill>
                  <a:schemeClr val="accent2"/>
                </a:solidFill>
              </a:rPr>
              <a:t>before</a:t>
            </a:r>
          </a:p>
        </p:txBody>
      </p:sp>
      <p:sp>
        <p:nvSpPr>
          <p:cNvPr id="44" name="Title 2">
            <a:extLst>
              <a:ext uri="{FF2B5EF4-FFF2-40B4-BE49-F238E27FC236}">
                <a16:creationId xmlns:a16="http://schemas.microsoft.com/office/drawing/2014/main" id="{656652BE-6CA8-2B1D-0D84-4E3CB8A6B53A}"/>
              </a:ext>
            </a:extLst>
          </p:cNvPr>
          <p:cNvSpPr txBox="1">
            <a:spLocks/>
          </p:cNvSpPr>
          <p:nvPr/>
        </p:nvSpPr>
        <p:spPr>
          <a:xfrm>
            <a:off x="544445" y="2888348"/>
            <a:ext cx="4079562"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ARTIFICIAL INTELLIGENCE</a:t>
            </a:r>
          </a:p>
        </p:txBody>
      </p:sp>
      <p:sp>
        <p:nvSpPr>
          <p:cNvPr id="5" name="Title 2">
            <a:extLst>
              <a:ext uri="{FF2B5EF4-FFF2-40B4-BE49-F238E27FC236}">
                <a16:creationId xmlns:a16="http://schemas.microsoft.com/office/drawing/2014/main" id="{E4892A58-DAA2-91A0-191E-02E1F7746329}"/>
              </a:ext>
            </a:extLst>
          </p:cNvPr>
          <p:cNvSpPr txBox="1">
            <a:spLocks/>
          </p:cNvSpPr>
          <p:nvPr/>
        </p:nvSpPr>
        <p:spPr>
          <a:xfrm>
            <a:off x="544445" y="1159647"/>
            <a:ext cx="4079562"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1"/>
                </a:solidFill>
                <a:latin typeface="Lato" panose="020F0502020204030203" pitchFamily="34" charset="0"/>
              </a:rPr>
              <a:t>THE INTERNET</a:t>
            </a:r>
          </a:p>
        </p:txBody>
      </p:sp>
      <p:grpSp>
        <p:nvGrpSpPr>
          <p:cNvPr id="33" name="Group 32">
            <a:extLst>
              <a:ext uri="{FF2B5EF4-FFF2-40B4-BE49-F238E27FC236}">
                <a16:creationId xmlns:a16="http://schemas.microsoft.com/office/drawing/2014/main" id="{67D1D81E-84C3-681B-AB16-E8DACCBC5705}"/>
              </a:ext>
            </a:extLst>
          </p:cNvPr>
          <p:cNvGrpSpPr/>
          <p:nvPr/>
        </p:nvGrpSpPr>
        <p:grpSpPr>
          <a:xfrm>
            <a:off x="491991" y="1427373"/>
            <a:ext cx="8144143" cy="575029"/>
            <a:chOff x="491991" y="1335273"/>
            <a:chExt cx="8144143" cy="575029"/>
          </a:xfrm>
        </p:grpSpPr>
        <p:grpSp>
          <p:nvGrpSpPr>
            <p:cNvPr id="12" name="Group 11">
              <a:extLst>
                <a:ext uri="{FF2B5EF4-FFF2-40B4-BE49-F238E27FC236}">
                  <a16:creationId xmlns:a16="http://schemas.microsoft.com/office/drawing/2014/main" id="{4A164223-0299-42A4-2EFF-F3D4D37844CC}"/>
                </a:ext>
              </a:extLst>
            </p:cNvPr>
            <p:cNvGrpSpPr/>
            <p:nvPr/>
          </p:nvGrpSpPr>
          <p:grpSpPr>
            <a:xfrm>
              <a:off x="491991" y="1335273"/>
              <a:ext cx="8144143" cy="107449"/>
              <a:chOff x="491991" y="1335273"/>
              <a:chExt cx="8144143" cy="107449"/>
            </a:xfrm>
          </p:grpSpPr>
          <p:sp>
            <p:nvSpPr>
              <p:cNvPr id="8" name="Rectangle 20">
                <a:extLst>
                  <a:ext uri="{FF2B5EF4-FFF2-40B4-BE49-F238E27FC236}">
                    <a16:creationId xmlns:a16="http://schemas.microsoft.com/office/drawing/2014/main" id="{02E27B35-B6B2-1C92-849C-8084BADAB47A}"/>
                  </a:ext>
                </a:extLst>
              </p:cNvPr>
              <p:cNvSpPr>
                <a:spLocks noChangeArrowheads="1"/>
              </p:cNvSpPr>
              <p:nvPr/>
            </p:nvSpPr>
            <p:spPr bwMode="auto">
              <a:xfrm>
                <a:off x="584202" y="1368043"/>
                <a:ext cx="7953374" cy="45719"/>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10" name="Oval 9">
                <a:extLst>
                  <a:ext uri="{FF2B5EF4-FFF2-40B4-BE49-F238E27FC236}">
                    <a16:creationId xmlns:a16="http://schemas.microsoft.com/office/drawing/2014/main" id="{29DDDA4A-F73F-C406-93B2-652FF818B0B9}"/>
                  </a:ext>
                </a:extLst>
              </p:cNvPr>
              <p:cNvSpPr/>
              <p:nvPr/>
            </p:nvSpPr>
            <p:spPr>
              <a:xfrm>
                <a:off x="491991" y="1335273"/>
                <a:ext cx="104908" cy="1049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6404A84-909D-9C9D-9BCB-8958214B66BB}"/>
                  </a:ext>
                </a:extLst>
              </p:cNvPr>
              <p:cNvSpPr/>
              <p:nvPr/>
            </p:nvSpPr>
            <p:spPr>
              <a:xfrm>
                <a:off x="8531226" y="1337814"/>
                <a:ext cx="104908" cy="1049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D227B062-10B9-6886-ECD2-A096051BFBA2}"/>
                </a:ext>
              </a:extLst>
            </p:cNvPr>
            <p:cNvGrpSpPr/>
            <p:nvPr/>
          </p:nvGrpSpPr>
          <p:grpSpPr>
            <a:xfrm>
              <a:off x="1311956" y="1413762"/>
              <a:ext cx="45720" cy="496540"/>
              <a:chOff x="2947233" y="1688374"/>
              <a:chExt cx="45720" cy="496540"/>
            </a:xfrm>
          </p:grpSpPr>
          <p:sp>
            <p:nvSpPr>
              <p:cNvPr id="13" name="Rectangle 20">
                <a:extLst>
                  <a:ext uri="{FF2B5EF4-FFF2-40B4-BE49-F238E27FC236}">
                    <a16:creationId xmlns:a16="http://schemas.microsoft.com/office/drawing/2014/main" id="{EEB5ACBD-2ED9-176D-AC8B-6D9EE81701EA}"/>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16" name="Oval 15">
                <a:extLst>
                  <a:ext uri="{FF2B5EF4-FFF2-40B4-BE49-F238E27FC236}">
                    <a16:creationId xmlns:a16="http://schemas.microsoft.com/office/drawing/2014/main" id="{57066B9E-B9EA-4D5D-E232-1084B2259D11}"/>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DE730CA5-A9A3-668A-58D8-B8743CAF4C9C}"/>
                </a:ext>
              </a:extLst>
            </p:cNvPr>
            <p:cNvGrpSpPr/>
            <p:nvPr/>
          </p:nvGrpSpPr>
          <p:grpSpPr>
            <a:xfrm>
              <a:off x="7832044" y="1413762"/>
              <a:ext cx="45720" cy="496540"/>
              <a:chOff x="2947233" y="1688374"/>
              <a:chExt cx="45720" cy="496540"/>
            </a:xfrm>
          </p:grpSpPr>
          <p:sp>
            <p:nvSpPr>
              <p:cNvPr id="19" name="Rectangle 20">
                <a:extLst>
                  <a:ext uri="{FF2B5EF4-FFF2-40B4-BE49-F238E27FC236}">
                    <a16:creationId xmlns:a16="http://schemas.microsoft.com/office/drawing/2014/main" id="{C5CF9ACB-EA7B-0572-4804-F07867107D62}"/>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20" name="Oval 19">
                <a:extLst>
                  <a:ext uri="{FF2B5EF4-FFF2-40B4-BE49-F238E27FC236}">
                    <a16:creationId xmlns:a16="http://schemas.microsoft.com/office/drawing/2014/main" id="{6DDB4DDB-50CA-F413-BAF2-2DAEE76B032D}"/>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997D7037-932F-C504-AC7D-00B124BF2FFC}"/>
                </a:ext>
              </a:extLst>
            </p:cNvPr>
            <p:cNvGrpSpPr/>
            <p:nvPr/>
          </p:nvGrpSpPr>
          <p:grpSpPr>
            <a:xfrm>
              <a:off x="4549140" y="1413762"/>
              <a:ext cx="45720" cy="496540"/>
              <a:chOff x="2947233" y="1688374"/>
              <a:chExt cx="45720" cy="496540"/>
            </a:xfrm>
          </p:grpSpPr>
          <p:sp>
            <p:nvSpPr>
              <p:cNvPr id="22" name="Rectangle 20">
                <a:extLst>
                  <a:ext uri="{FF2B5EF4-FFF2-40B4-BE49-F238E27FC236}">
                    <a16:creationId xmlns:a16="http://schemas.microsoft.com/office/drawing/2014/main" id="{FABB1113-42B4-05C1-4D2B-1468A5FD8674}"/>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23" name="Oval 22">
                <a:extLst>
                  <a:ext uri="{FF2B5EF4-FFF2-40B4-BE49-F238E27FC236}">
                    <a16:creationId xmlns:a16="http://schemas.microsoft.com/office/drawing/2014/main" id="{567792C6-5246-8DC0-62EB-E9DBFD0E000B}"/>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6731B188-1B1A-F2F2-D023-B2D59034DB9A}"/>
                </a:ext>
              </a:extLst>
            </p:cNvPr>
            <p:cNvGrpSpPr/>
            <p:nvPr/>
          </p:nvGrpSpPr>
          <p:grpSpPr>
            <a:xfrm>
              <a:off x="2930548" y="1413762"/>
              <a:ext cx="45720" cy="496540"/>
              <a:chOff x="2947233" y="1688374"/>
              <a:chExt cx="45720" cy="496540"/>
            </a:xfrm>
          </p:grpSpPr>
          <p:sp>
            <p:nvSpPr>
              <p:cNvPr id="25" name="Rectangle 20">
                <a:extLst>
                  <a:ext uri="{FF2B5EF4-FFF2-40B4-BE49-F238E27FC236}">
                    <a16:creationId xmlns:a16="http://schemas.microsoft.com/office/drawing/2014/main" id="{44722495-9036-E4BB-089D-E002E0D06EE9}"/>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26" name="Oval 25">
                <a:extLst>
                  <a:ext uri="{FF2B5EF4-FFF2-40B4-BE49-F238E27FC236}">
                    <a16:creationId xmlns:a16="http://schemas.microsoft.com/office/drawing/2014/main" id="{498C8A3D-04E5-494B-4986-1CD3EAED1B81}"/>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8363D575-40BB-D236-0B1E-07E5EFF47373}"/>
                </a:ext>
              </a:extLst>
            </p:cNvPr>
            <p:cNvGrpSpPr/>
            <p:nvPr/>
          </p:nvGrpSpPr>
          <p:grpSpPr>
            <a:xfrm>
              <a:off x="6240884" y="1413762"/>
              <a:ext cx="45720" cy="496540"/>
              <a:chOff x="2947233" y="1688374"/>
              <a:chExt cx="45720" cy="496540"/>
            </a:xfrm>
          </p:grpSpPr>
          <p:sp>
            <p:nvSpPr>
              <p:cNvPr id="31" name="Rectangle 20">
                <a:extLst>
                  <a:ext uri="{FF2B5EF4-FFF2-40B4-BE49-F238E27FC236}">
                    <a16:creationId xmlns:a16="http://schemas.microsoft.com/office/drawing/2014/main" id="{46700F0A-9445-917A-6FCA-7CF945DE4166}"/>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32" name="Oval 31">
                <a:extLst>
                  <a:ext uri="{FF2B5EF4-FFF2-40B4-BE49-F238E27FC236}">
                    <a16:creationId xmlns:a16="http://schemas.microsoft.com/office/drawing/2014/main" id="{58034958-4984-494E-277E-7CC09E5A141D}"/>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 name="Group 33">
            <a:extLst>
              <a:ext uri="{FF2B5EF4-FFF2-40B4-BE49-F238E27FC236}">
                <a16:creationId xmlns:a16="http://schemas.microsoft.com/office/drawing/2014/main" id="{E481E41A-AD67-18BF-6436-2F25DDE32599}"/>
              </a:ext>
            </a:extLst>
          </p:cNvPr>
          <p:cNvGrpSpPr/>
          <p:nvPr/>
        </p:nvGrpSpPr>
        <p:grpSpPr>
          <a:xfrm>
            <a:off x="477068" y="3135565"/>
            <a:ext cx="8144143" cy="575029"/>
            <a:chOff x="491991" y="1335273"/>
            <a:chExt cx="8144143" cy="575029"/>
          </a:xfrm>
        </p:grpSpPr>
        <p:grpSp>
          <p:nvGrpSpPr>
            <p:cNvPr id="35" name="Group 34">
              <a:extLst>
                <a:ext uri="{FF2B5EF4-FFF2-40B4-BE49-F238E27FC236}">
                  <a16:creationId xmlns:a16="http://schemas.microsoft.com/office/drawing/2014/main" id="{AF02DE4C-6EA9-DE29-57AD-07CE596E164F}"/>
                </a:ext>
              </a:extLst>
            </p:cNvPr>
            <p:cNvGrpSpPr/>
            <p:nvPr/>
          </p:nvGrpSpPr>
          <p:grpSpPr>
            <a:xfrm>
              <a:off x="491991" y="1335273"/>
              <a:ext cx="8144143" cy="107449"/>
              <a:chOff x="491991" y="1335273"/>
              <a:chExt cx="8144143" cy="107449"/>
            </a:xfrm>
          </p:grpSpPr>
          <p:sp>
            <p:nvSpPr>
              <p:cNvPr id="54" name="Rectangle 20">
                <a:extLst>
                  <a:ext uri="{FF2B5EF4-FFF2-40B4-BE49-F238E27FC236}">
                    <a16:creationId xmlns:a16="http://schemas.microsoft.com/office/drawing/2014/main" id="{8BF4BE34-33E2-C740-0590-4166988CB47B}"/>
                  </a:ext>
                </a:extLst>
              </p:cNvPr>
              <p:cNvSpPr>
                <a:spLocks noChangeArrowheads="1"/>
              </p:cNvSpPr>
              <p:nvPr/>
            </p:nvSpPr>
            <p:spPr bwMode="auto">
              <a:xfrm>
                <a:off x="584202" y="1368043"/>
                <a:ext cx="7953374" cy="45719"/>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55" name="Oval 54">
                <a:extLst>
                  <a:ext uri="{FF2B5EF4-FFF2-40B4-BE49-F238E27FC236}">
                    <a16:creationId xmlns:a16="http://schemas.microsoft.com/office/drawing/2014/main" id="{97E62030-28AF-AB87-AE30-9C5C9F0A215D}"/>
                  </a:ext>
                </a:extLst>
              </p:cNvPr>
              <p:cNvSpPr/>
              <p:nvPr/>
            </p:nvSpPr>
            <p:spPr>
              <a:xfrm>
                <a:off x="491991" y="1335273"/>
                <a:ext cx="104908" cy="1049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1D428E47-005D-7B73-A9F6-306844680796}"/>
                  </a:ext>
                </a:extLst>
              </p:cNvPr>
              <p:cNvSpPr/>
              <p:nvPr/>
            </p:nvSpPr>
            <p:spPr>
              <a:xfrm>
                <a:off x="8531226" y="1337814"/>
                <a:ext cx="104908" cy="1049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A350BDBE-23D3-5A55-0145-B1ED1B21579F}"/>
                </a:ext>
              </a:extLst>
            </p:cNvPr>
            <p:cNvGrpSpPr/>
            <p:nvPr/>
          </p:nvGrpSpPr>
          <p:grpSpPr>
            <a:xfrm>
              <a:off x="1311956" y="1413762"/>
              <a:ext cx="45720" cy="496540"/>
              <a:chOff x="2947233" y="1688374"/>
              <a:chExt cx="45720" cy="496540"/>
            </a:xfrm>
          </p:grpSpPr>
          <p:sp>
            <p:nvSpPr>
              <p:cNvPr id="52" name="Rectangle 20">
                <a:extLst>
                  <a:ext uri="{FF2B5EF4-FFF2-40B4-BE49-F238E27FC236}">
                    <a16:creationId xmlns:a16="http://schemas.microsoft.com/office/drawing/2014/main" id="{65F0D435-1017-0850-F0A9-D9222DA9D762}"/>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53" name="Oval 52">
                <a:extLst>
                  <a:ext uri="{FF2B5EF4-FFF2-40B4-BE49-F238E27FC236}">
                    <a16:creationId xmlns:a16="http://schemas.microsoft.com/office/drawing/2014/main" id="{C19DD98E-EB8F-5363-8EBF-13EAC88495A7}"/>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ED15AD39-FC06-A776-E2A3-ED9A335AFAD3}"/>
                </a:ext>
              </a:extLst>
            </p:cNvPr>
            <p:cNvGrpSpPr/>
            <p:nvPr/>
          </p:nvGrpSpPr>
          <p:grpSpPr>
            <a:xfrm>
              <a:off x="7832044" y="1413762"/>
              <a:ext cx="45720" cy="496540"/>
              <a:chOff x="2947233" y="1688374"/>
              <a:chExt cx="45720" cy="496540"/>
            </a:xfrm>
          </p:grpSpPr>
          <p:sp>
            <p:nvSpPr>
              <p:cNvPr id="50" name="Rectangle 20">
                <a:extLst>
                  <a:ext uri="{FF2B5EF4-FFF2-40B4-BE49-F238E27FC236}">
                    <a16:creationId xmlns:a16="http://schemas.microsoft.com/office/drawing/2014/main" id="{18502A84-9250-BB3B-143A-9F618B167411}"/>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51" name="Oval 50">
                <a:extLst>
                  <a:ext uri="{FF2B5EF4-FFF2-40B4-BE49-F238E27FC236}">
                    <a16:creationId xmlns:a16="http://schemas.microsoft.com/office/drawing/2014/main" id="{7FB31A76-9C3F-7DF0-40EB-9167837E3FAF}"/>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21C6A7DB-E163-F9D1-D2D6-D733C6B096B0}"/>
                </a:ext>
              </a:extLst>
            </p:cNvPr>
            <p:cNvGrpSpPr/>
            <p:nvPr/>
          </p:nvGrpSpPr>
          <p:grpSpPr>
            <a:xfrm>
              <a:off x="4549140" y="1413762"/>
              <a:ext cx="45720" cy="496540"/>
              <a:chOff x="2947233" y="1688374"/>
              <a:chExt cx="45720" cy="496540"/>
            </a:xfrm>
          </p:grpSpPr>
          <p:sp>
            <p:nvSpPr>
              <p:cNvPr id="48" name="Rectangle 20">
                <a:extLst>
                  <a:ext uri="{FF2B5EF4-FFF2-40B4-BE49-F238E27FC236}">
                    <a16:creationId xmlns:a16="http://schemas.microsoft.com/office/drawing/2014/main" id="{C8A116EA-17A5-55E0-90E7-E15A3EBAF0A6}"/>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49" name="Oval 48">
                <a:extLst>
                  <a:ext uri="{FF2B5EF4-FFF2-40B4-BE49-F238E27FC236}">
                    <a16:creationId xmlns:a16="http://schemas.microsoft.com/office/drawing/2014/main" id="{5880B408-8FF2-CA53-3F49-BC53214BB3A6}"/>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6DC4E082-BDB1-5689-A674-13311C6F7F68}"/>
                </a:ext>
              </a:extLst>
            </p:cNvPr>
            <p:cNvGrpSpPr/>
            <p:nvPr/>
          </p:nvGrpSpPr>
          <p:grpSpPr>
            <a:xfrm>
              <a:off x="2930548" y="1413762"/>
              <a:ext cx="45720" cy="496540"/>
              <a:chOff x="2947233" y="1688374"/>
              <a:chExt cx="45720" cy="496540"/>
            </a:xfrm>
          </p:grpSpPr>
          <p:sp>
            <p:nvSpPr>
              <p:cNvPr id="46" name="Rectangle 20">
                <a:extLst>
                  <a:ext uri="{FF2B5EF4-FFF2-40B4-BE49-F238E27FC236}">
                    <a16:creationId xmlns:a16="http://schemas.microsoft.com/office/drawing/2014/main" id="{2B6456D9-8A2B-C3F1-3D21-FFBF4545670F}"/>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47" name="Oval 46">
                <a:extLst>
                  <a:ext uri="{FF2B5EF4-FFF2-40B4-BE49-F238E27FC236}">
                    <a16:creationId xmlns:a16="http://schemas.microsoft.com/office/drawing/2014/main" id="{4EA95C60-A050-4F2B-4D4C-F5BA82394152}"/>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CB164A8F-A525-FB6C-3F8B-7A6F9E941699}"/>
                </a:ext>
              </a:extLst>
            </p:cNvPr>
            <p:cNvGrpSpPr/>
            <p:nvPr/>
          </p:nvGrpSpPr>
          <p:grpSpPr>
            <a:xfrm>
              <a:off x="6240884" y="1413762"/>
              <a:ext cx="45720" cy="496540"/>
              <a:chOff x="2947233" y="1688374"/>
              <a:chExt cx="45720" cy="496540"/>
            </a:xfrm>
          </p:grpSpPr>
          <p:sp>
            <p:nvSpPr>
              <p:cNvPr id="43" name="Rectangle 20">
                <a:extLst>
                  <a:ext uri="{FF2B5EF4-FFF2-40B4-BE49-F238E27FC236}">
                    <a16:creationId xmlns:a16="http://schemas.microsoft.com/office/drawing/2014/main" id="{1674F203-6362-61FD-EBFA-ADC4ADAF2513}"/>
                  </a:ext>
                </a:extLst>
              </p:cNvPr>
              <p:cNvSpPr>
                <a:spLocks noChangeArrowheads="1"/>
              </p:cNvSpPr>
              <p:nvPr/>
            </p:nvSpPr>
            <p:spPr bwMode="auto">
              <a:xfrm rot="5400000" flipV="1">
                <a:off x="2741874" y="1907830"/>
                <a:ext cx="457200" cy="18288"/>
              </a:xfrm>
              <a:prstGeom prst="rect">
                <a:avLst/>
              </a:pr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45" name="Oval 44">
                <a:extLst>
                  <a:ext uri="{FF2B5EF4-FFF2-40B4-BE49-F238E27FC236}">
                    <a16:creationId xmlns:a16="http://schemas.microsoft.com/office/drawing/2014/main" id="{2B1B159C-099B-80F9-03D4-C4C8987242A2}"/>
                  </a:ext>
                </a:extLst>
              </p:cNvPr>
              <p:cNvSpPr/>
              <p:nvPr/>
            </p:nvSpPr>
            <p:spPr>
              <a:xfrm>
                <a:off x="2947233" y="2139194"/>
                <a:ext cx="45720" cy="457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7" name="Title 2">
            <a:extLst>
              <a:ext uri="{FF2B5EF4-FFF2-40B4-BE49-F238E27FC236}">
                <a16:creationId xmlns:a16="http://schemas.microsoft.com/office/drawing/2014/main" id="{E5D97E15-61A8-865A-EFBF-466BC31C90F6}"/>
              </a:ext>
            </a:extLst>
          </p:cNvPr>
          <p:cNvSpPr txBox="1">
            <a:spLocks/>
          </p:cNvSpPr>
          <p:nvPr/>
        </p:nvSpPr>
        <p:spPr>
          <a:xfrm>
            <a:off x="1311130" y="2054049"/>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1995</a:t>
            </a:r>
          </a:p>
        </p:txBody>
      </p:sp>
      <p:sp>
        <p:nvSpPr>
          <p:cNvPr id="58" name="Title 2">
            <a:extLst>
              <a:ext uri="{FF2B5EF4-FFF2-40B4-BE49-F238E27FC236}">
                <a16:creationId xmlns:a16="http://schemas.microsoft.com/office/drawing/2014/main" id="{6765552A-ED2E-C757-4477-AAD0808CB42D}"/>
              </a:ext>
            </a:extLst>
          </p:cNvPr>
          <p:cNvSpPr txBox="1">
            <a:spLocks/>
          </p:cNvSpPr>
          <p:nvPr/>
        </p:nvSpPr>
        <p:spPr>
          <a:xfrm>
            <a:off x="2963112" y="2049953"/>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1996</a:t>
            </a:r>
          </a:p>
        </p:txBody>
      </p:sp>
      <p:sp>
        <p:nvSpPr>
          <p:cNvPr id="59" name="Title 2">
            <a:extLst>
              <a:ext uri="{FF2B5EF4-FFF2-40B4-BE49-F238E27FC236}">
                <a16:creationId xmlns:a16="http://schemas.microsoft.com/office/drawing/2014/main" id="{A5371D10-E586-3874-FA84-A141D3C8CBC3}"/>
              </a:ext>
            </a:extLst>
          </p:cNvPr>
          <p:cNvSpPr txBox="1">
            <a:spLocks/>
          </p:cNvSpPr>
          <p:nvPr/>
        </p:nvSpPr>
        <p:spPr>
          <a:xfrm>
            <a:off x="4545966" y="2049953"/>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1997</a:t>
            </a:r>
          </a:p>
        </p:txBody>
      </p:sp>
      <p:sp>
        <p:nvSpPr>
          <p:cNvPr id="60" name="Title 2">
            <a:extLst>
              <a:ext uri="{FF2B5EF4-FFF2-40B4-BE49-F238E27FC236}">
                <a16:creationId xmlns:a16="http://schemas.microsoft.com/office/drawing/2014/main" id="{C63C9037-8DC3-F970-A13F-A4A703F3270B}"/>
              </a:ext>
            </a:extLst>
          </p:cNvPr>
          <p:cNvSpPr txBox="1">
            <a:spLocks/>
          </p:cNvSpPr>
          <p:nvPr/>
        </p:nvSpPr>
        <p:spPr>
          <a:xfrm>
            <a:off x="6258346" y="2049953"/>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1998</a:t>
            </a:r>
          </a:p>
        </p:txBody>
      </p:sp>
      <p:sp>
        <p:nvSpPr>
          <p:cNvPr id="61" name="Title 2">
            <a:extLst>
              <a:ext uri="{FF2B5EF4-FFF2-40B4-BE49-F238E27FC236}">
                <a16:creationId xmlns:a16="http://schemas.microsoft.com/office/drawing/2014/main" id="{BC2E0E3A-464F-28CA-62CE-7055DF98E3DC}"/>
              </a:ext>
            </a:extLst>
          </p:cNvPr>
          <p:cNvSpPr txBox="1">
            <a:spLocks/>
          </p:cNvSpPr>
          <p:nvPr/>
        </p:nvSpPr>
        <p:spPr>
          <a:xfrm>
            <a:off x="7852333" y="2049953"/>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1999</a:t>
            </a:r>
          </a:p>
        </p:txBody>
      </p:sp>
      <p:sp>
        <p:nvSpPr>
          <p:cNvPr id="62" name="Title 2">
            <a:extLst>
              <a:ext uri="{FF2B5EF4-FFF2-40B4-BE49-F238E27FC236}">
                <a16:creationId xmlns:a16="http://schemas.microsoft.com/office/drawing/2014/main" id="{258D8FFE-DD34-327F-2421-21CB6FE5D163}"/>
              </a:ext>
            </a:extLst>
          </p:cNvPr>
          <p:cNvSpPr txBox="1">
            <a:spLocks/>
          </p:cNvSpPr>
          <p:nvPr/>
        </p:nvSpPr>
        <p:spPr>
          <a:xfrm>
            <a:off x="1278745" y="3787166"/>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2022</a:t>
            </a:r>
          </a:p>
        </p:txBody>
      </p:sp>
      <p:sp>
        <p:nvSpPr>
          <p:cNvPr id="63" name="Title 2">
            <a:extLst>
              <a:ext uri="{FF2B5EF4-FFF2-40B4-BE49-F238E27FC236}">
                <a16:creationId xmlns:a16="http://schemas.microsoft.com/office/drawing/2014/main" id="{8FEA9975-2EDB-7B7A-812C-FFF60DB7F640}"/>
              </a:ext>
            </a:extLst>
          </p:cNvPr>
          <p:cNvSpPr txBox="1">
            <a:spLocks/>
          </p:cNvSpPr>
          <p:nvPr/>
        </p:nvSpPr>
        <p:spPr>
          <a:xfrm>
            <a:off x="2930727" y="3783070"/>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2023</a:t>
            </a:r>
          </a:p>
        </p:txBody>
      </p:sp>
      <p:sp>
        <p:nvSpPr>
          <p:cNvPr id="64" name="Title 2">
            <a:extLst>
              <a:ext uri="{FF2B5EF4-FFF2-40B4-BE49-F238E27FC236}">
                <a16:creationId xmlns:a16="http://schemas.microsoft.com/office/drawing/2014/main" id="{7E4A6ED8-5F0A-F5B2-6328-CBDD9043718E}"/>
              </a:ext>
            </a:extLst>
          </p:cNvPr>
          <p:cNvSpPr txBox="1">
            <a:spLocks/>
          </p:cNvSpPr>
          <p:nvPr/>
        </p:nvSpPr>
        <p:spPr>
          <a:xfrm>
            <a:off x="4513581" y="3783070"/>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2024</a:t>
            </a:r>
          </a:p>
        </p:txBody>
      </p:sp>
      <p:sp>
        <p:nvSpPr>
          <p:cNvPr id="65" name="Title 2">
            <a:extLst>
              <a:ext uri="{FF2B5EF4-FFF2-40B4-BE49-F238E27FC236}">
                <a16:creationId xmlns:a16="http://schemas.microsoft.com/office/drawing/2014/main" id="{BDBC7AAA-EA18-31B0-48B0-A206B839A56C}"/>
              </a:ext>
            </a:extLst>
          </p:cNvPr>
          <p:cNvSpPr txBox="1">
            <a:spLocks/>
          </p:cNvSpPr>
          <p:nvPr/>
        </p:nvSpPr>
        <p:spPr>
          <a:xfrm>
            <a:off x="6225961" y="3783070"/>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2025</a:t>
            </a:r>
          </a:p>
        </p:txBody>
      </p:sp>
      <p:sp>
        <p:nvSpPr>
          <p:cNvPr id="66" name="Title 2">
            <a:extLst>
              <a:ext uri="{FF2B5EF4-FFF2-40B4-BE49-F238E27FC236}">
                <a16:creationId xmlns:a16="http://schemas.microsoft.com/office/drawing/2014/main" id="{7F751B9A-4EC7-1479-2381-9C047059585D}"/>
              </a:ext>
            </a:extLst>
          </p:cNvPr>
          <p:cNvSpPr txBox="1">
            <a:spLocks/>
          </p:cNvSpPr>
          <p:nvPr/>
        </p:nvSpPr>
        <p:spPr>
          <a:xfrm>
            <a:off x="7819948" y="3783070"/>
            <a:ext cx="456280" cy="153888"/>
          </a:xfrm>
          <a:prstGeom prst="rect">
            <a:avLst/>
          </a:prstGeom>
        </p:spPr>
        <p:txBody>
          <a:bodyPr wrap="square" lIns="0" tIns="0" rIns="0" bIns="0" anchor="ctr">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dirty="0">
                <a:solidFill>
                  <a:schemeClr val="accent2"/>
                </a:solidFill>
                <a:latin typeface="Lato" panose="020F0502020204030203" pitchFamily="34" charset="0"/>
              </a:rPr>
              <a:t>2026(?)</a:t>
            </a:r>
          </a:p>
        </p:txBody>
      </p:sp>
      <p:sp>
        <p:nvSpPr>
          <p:cNvPr id="67" name="Text Placeholder 2">
            <a:extLst>
              <a:ext uri="{FF2B5EF4-FFF2-40B4-BE49-F238E27FC236}">
                <a16:creationId xmlns:a16="http://schemas.microsoft.com/office/drawing/2014/main" id="{3DE7EFE0-DB6A-8B6D-A649-8943B9809494}"/>
              </a:ext>
            </a:extLst>
          </p:cNvPr>
          <p:cNvSpPr>
            <a:spLocks noGrp="1"/>
          </p:cNvSpPr>
          <p:nvPr>
            <p:ph type="body" sz="quarter" idx="11"/>
          </p:nvPr>
        </p:nvSpPr>
        <p:spPr>
          <a:xfrm>
            <a:off x="1319893" y="2284509"/>
            <a:ext cx="1164452" cy="296748"/>
          </a:xfrm>
        </p:spPr>
        <p:txBody>
          <a:bodyPr lIns="0" tIns="0" rIns="0" bIns="0" anchor="t"/>
          <a:lstStyle/>
          <a:p>
            <a:r>
              <a:rPr lang="en-US" b="1" dirty="0">
                <a:solidFill>
                  <a:schemeClr val="accent1"/>
                </a:solidFill>
                <a:latin typeface="Lato"/>
                <a:ea typeface="Roboto"/>
                <a:cs typeface="Open Sans"/>
              </a:rPr>
              <a:t>Netscape</a:t>
            </a:r>
            <a:endParaRPr lang="en-US" b="1" dirty="0">
              <a:solidFill>
                <a:schemeClr val="accent1"/>
              </a:solidFill>
            </a:endParaRPr>
          </a:p>
        </p:txBody>
      </p:sp>
      <p:sp>
        <p:nvSpPr>
          <p:cNvPr id="68" name="Text Placeholder 2">
            <a:extLst>
              <a:ext uri="{FF2B5EF4-FFF2-40B4-BE49-F238E27FC236}">
                <a16:creationId xmlns:a16="http://schemas.microsoft.com/office/drawing/2014/main" id="{8F37DA24-7341-28F8-BD67-8020A6015021}"/>
              </a:ext>
            </a:extLst>
          </p:cNvPr>
          <p:cNvSpPr txBox="1">
            <a:spLocks/>
          </p:cNvSpPr>
          <p:nvPr/>
        </p:nvSpPr>
        <p:spPr>
          <a:xfrm>
            <a:off x="2948010" y="2274670"/>
            <a:ext cx="1267704"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First major awareness of the internet</a:t>
            </a:r>
            <a:endParaRPr lang="en-US" dirty="0">
              <a:solidFill>
                <a:schemeClr val="accent1"/>
              </a:solidFill>
            </a:endParaRPr>
          </a:p>
        </p:txBody>
      </p:sp>
      <p:sp>
        <p:nvSpPr>
          <p:cNvPr id="69" name="Text Placeholder 2">
            <a:extLst>
              <a:ext uri="{FF2B5EF4-FFF2-40B4-BE49-F238E27FC236}">
                <a16:creationId xmlns:a16="http://schemas.microsoft.com/office/drawing/2014/main" id="{3342AB01-653D-09DB-58FE-6E43F28BDE3A}"/>
              </a:ext>
            </a:extLst>
          </p:cNvPr>
          <p:cNvSpPr txBox="1">
            <a:spLocks/>
          </p:cNvSpPr>
          <p:nvPr/>
        </p:nvSpPr>
        <p:spPr>
          <a:xfrm>
            <a:off x="4566602" y="2261730"/>
            <a:ext cx="1347395"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First major internet-related investment</a:t>
            </a:r>
            <a:endParaRPr lang="en-US" dirty="0">
              <a:solidFill>
                <a:schemeClr val="accent1"/>
              </a:solidFill>
            </a:endParaRPr>
          </a:p>
        </p:txBody>
      </p:sp>
      <p:sp>
        <p:nvSpPr>
          <p:cNvPr id="71" name="Text Placeholder 2">
            <a:extLst>
              <a:ext uri="{FF2B5EF4-FFF2-40B4-BE49-F238E27FC236}">
                <a16:creationId xmlns:a16="http://schemas.microsoft.com/office/drawing/2014/main" id="{9F3727CA-F0A8-E75A-BB42-F03621A74A51}"/>
              </a:ext>
            </a:extLst>
          </p:cNvPr>
          <p:cNvSpPr txBox="1">
            <a:spLocks/>
          </p:cNvSpPr>
          <p:nvPr/>
        </p:nvSpPr>
        <p:spPr>
          <a:xfrm>
            <a:off x="6264885" y="2254596"/>
            <a:ext cx="1208197"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Most companies have internet-related budgets</a:t>
            </a:r>
            <a:endParaRPr lang="en-US" dirty="0">
              <a:solidFill>
                <a:schemeClr val="accent1"/>
              </a:solidFill>
            </a:endParaRPr>
          </a:p>
        </p:txBody>
      </p:sp>
      <p:sp>
        <p:nvSpPr>
          <p:cNvPr id="72" name="Text Placeholder 2">
            <a:extLst>
              <a:ext uri="{FF2B5EF4-FFF2-40B4-BE49-F238E27FC236}">
                <a16:creationId xmlns:a16="http://schemas.microsoft.com/office/drawing/2014/main" id="{8A345ADB-35F7-2C78-1697-524E1B36EDD1}"/>
              </a:ext>
            </a:extLst>
          </p:cNvPr>
          <p:cNvSpPr txBox="1">
            <a:spLocks/>
          </p:cNvSpPr>
          <p:nvPr/>
        </p:nvSpPr>
        <p:spPr>
          <a:xfrm>
            <a:off x="7877764" y="2254596"/>
            <a:ext cx="1068883"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Most internet budgets double or triple in size </a:t>
            </a:r>
          </a:p>
        </p:txBody>
      </p:sp>
      <p:sp>
        <p:nvSpPr>
          <p:cNvPr id="73" name="Text Placeholder 2">
            <a:extLst>
              <a:ext uri="{FF2B5EF4-FFF2-40B4-BE49-F238E27FC236}">
                <a16:creationId xmlns:a16="http://schemas.microsoft.com/office/drawing/2014/main" id="{A3E1D04D-3184-978D-9471-08ED4F4D7666}"/>
              </a:ext>
            </a:extLst>
          </p:cNvPr>
          <p:cNvSpPr txBox="1">
            <a:spLocks/>
          </p:cNvSpPr>
          <p:nvPr/>
        </p:nvSpPr>
        <p:spPr>
          <a:xfrm>
            <a:off x="1299257" y="4026418"/>
            <a:ext cx="1164452" cy="296748"/>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solidFill>
                  <a:schemeClr val="accent1"/>
                </a:solidFill>
                <a:latin typeface="Lato"/>
                <a:ea typeface="Roboto"/>
                <a:cs typeface="Open Sans"/>
              </a:rPr>
              <a:t>ChatGPT Launches</a:t>
            </a:r>
            <a:endParaRPr lang="en-US" b="1" dirty="0">
              <a:solidFill>
                <a:schemeClr val="accent1"/>
              </a:solidFill>
            </a:endParaRPr>
          </a:p>
        </p:txBody>
      </p:sp>
      <p:sp>
        <p:nvSpPr>
          <p:cNvPr id="74" name="Text Placeholder 2">
            <a:extLst>
              <a:ext uri="{FF2B5EF4-FFF2-40B4-BE49-F238E27FC236}">
                <a16:creationId xmlns:a16="http://schemas.microsoft.com/office/drawing/2014/main" id="{7AAE8432-C9D1-FFA4-6DF6-68EAEB9F23C9}"/>
              </a:ext>
            </a:extLst>
          </p:cNvPr>
          <p:cNvSpPr txBox="1">
            <a:spLocks/>
          </p:cNvSpPr>
          <p:nvPr/>
        </p:nvSpPr>
        <p:spPr>
          <a:xfrm>
            <a:off x="2927374" y="4016579"/>
            <a:ext cx="1267704"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First major awareness of AI</a:t>
            </a:r>
            <a:endParaRPr lang="en-US" dirty="0">
              <a:solidFill>
                <a:schemeClr val="accent1"/>
              </a:solidFill>
            </a:endParaRPr>
          </a:p>
        </p:txBody>
      </p:sp>
      <p:sp>
        <p:nvSpPr>
          <p:cNvPr id="75" name="Text Placeholder 2">
            <a:extLst>
              <a:ext uri="{FF2B5EF4-FFF2-40B4-BE49-F238E27FC236}">
                <a16:creationId xmlns:a16="http://schemas.microsoft.com/office/drawing/2014/main" id="{8CA2AB94-6411-704D-5A0C-36713CF4F7F5}"/>
              </a:ext>
            </a:extLst>
          </p:cNvPr>
          <p:cNvSpPr txBox="1">
            <a:spLocks/>
          </p:cNvSpPr>
          <p:nvPr/>
        </p:nvSpPr>
        <p:spPr>
          <a:xfrm>
            <a:off x="4545966" y="4003639"/>
            <a:ext cx="1347395"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First major AI-related investment</a:t>
            </a:r>
            <a:endParaRPr lang="en-US" dirty="0">
              <a:solidFill>
                <a:schemeClr val="accent1"/>
              </a:solidFill>
            </a:endParaRPr>
          </a:p>
        </p:txBody>
      </p:sp>
      <p:sp>
        <p:nvSpPr>
          <p:cNvPr id="76" name="Text Placeholder 2">
            <a:extLst>
              <a:ext uri="{FF2B5EF4-FFF2-40B4-BE49-F238E27FC236}">
                <a16:creationId xmlns:a16="http://schemas.microsoft.com/office/drawing/2014/main" id="{1D0857E1-AC41-A89D-C296-3E4A7ACA101F}"/>
              </a:ext>
            </a:extLst>
          </p:cNvPr>
          <p:cNvSpPr txBox="1">
            <a:spLocks/>
          </p:cNvSpPr>
          <p:nvPr/>
        </p:nvSpPr>
        <p:spPr>
          <a:xfrm>
            <a:off x="6244249" y="3996505"/>
            <a:ext cx="1208197"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Most companies have AI-related budgets</a:t>
            </a:r>
            <a:endParaRPr lang="en-US" dirty="0">
              <a:solidFill>
                <a:schemeClr val="accent1"/>
              </a:solidFill>
            </a:endParaRPr>
          </a:p>
        </p:txBody>
      </p:sp>
      <p:sp>
        <p:nvSpPr>
          <p:cNvPr id="77" name="Text Placeholder 2">
            <a:extLst>
              <a:ext uri="{FF2B5EF4-FFF2-40B4-BE49-F238E27FC236}">
                <a16:creationId xmlns:a16="http://schemas.microsoft.com/office/drawing/2014/main" id="{A46EE5A2-B160-7A38-5508-F6C1C73AAB86}"/>
              </a:ext>
            </a:extLst>
          </p:cNvPr>
          <p:cNvSpPr txBox="1">
            <a:spLocks/>
          </p:cNvSpPr>
          <p:nvPr/>
        </p:nvSpPr>
        <p:spPr>
          <a:xfrm>
            <a:off x="7857128" y="3996505"/>
            <a:ext cx="1068883" cy="473262"/>
          </a:xfrm>
          <a:prstGeom prst="rect">
            <a:avLst/>
          </a:prstGeom>
        </p:spPr>
        <p:txBody>
          <a:bodyPr lIns="0" tIns="0" rIns="0" bIns="0" anchor="t"/>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accent1"/>
                </a:solidFill>
                <a:latin typeface="Lato"/>
                <a:ea typeface="Roboto"/>
                <a:cs typeface="Open Sans"/>
              </a:rPr>
              <a:t>Most AI budgets double or triple in size?</a:t>
            </a:r>
          </a:p>
        </p:txBody>
      </p:sp>
    </p:spTree>
    <p:extLst>
      <p:ext uri="{BB962C8B-B14F-4D97-AF65-F5344CB8AC3E}">
        <p14:creationId xmlns:p14="http://schemas.microsoft.com/office/powerpoint/2010/main" val="2978064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8E8C0-D63A-03F4-BEA3-440A98C5A9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A90E0F-2DA1-8ABB-2E85-A46775DB4F42}"/>
              </a:ext>
            </a:extLst>
          </p:cNvPr>
          <p:cNvSpPr txBox="1"/>
          <p:nvPr/>
        </p:nvSpPr>
        <p:spPr>
          <a:xfrm>
            <a:off x="970869" y="807498"/>
            <a:ext cx="7576231" cy="984885"/>
          </a:xfrm>
          <a:prstGeom prst="rect">
            <a:avLst/>
          </a:prstGeom>
          <a:noFill/>
          <a:ln>
            <a:noFill/>
          </a:ln>
        </p:spPr>
        <p:txBody>
          <a:bodyPr wrap="square" lIns="0" tIns="0" rIns="0" bIns="0" rtlCol="0">
            <a:spAutoFit/>
          </a:bodyPr>
          <a:lstStyle/>
          <a:p>
            <a:r>
              <a:rPr lang="en-US" sz="32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Bridging Energy Demand –</a:t>
            </a:r>
            <a:r>
              <a:rPr lang="en-US" sz="3200" cap="all" spc="80" dirty="0">
                <a:solidFill>
                  <a:schemeClr val="accent2"/>
                </a:solidFill>
                <a:latin typeface="Lato Black" panose="020F0A02020204030203" pitchFamily="34" charset="0"/>
                <a:ea typeface="Open Sans Light" panose="020B0306030504020204" pitchFamily="34" charset="0"/>
                <a:cs typeface="Open Sans Light" panose="020B0306030504020204" pitchFamily="34" charset="0"/>
              </a:rPr>
              <a:t>Natural Gas and Nuclear</a:t>
            </a:r>
          </a:p>
        </p:txBody>
      </p:sp>
      <p:cxnSp>
        <p:nvCxnSpPr>
          <p:cNvPr id="5" name="Straight Connector 4">
            <a:extLst>
              <a:ext uri="{FF2B5EF4-FFF2-40B4-BE49-F238E27FC236}">
                <a16:creationId xmlns:a16="http://schemas.microsoft.com/office/drawing/2014/main" id="{72F4DA65-8C9E-D72C-71D7-38E22C2D10DE}"/>
              </a:ext>
            </a:extLst>
          </p:cNvPr>
          <p:cNvCxnSpPr/>
          <p:nvPr/>
        </p:nvCxnSpPr>
        <p:spPr>
          <a:xfrm>
            <a:off x="593725" y="912517"/>
            <a:ext cx="0" cy="142344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BFEDB1A-7821-C2E5-F7E2-416C1F0ACCED}"/>
              </a:ext>
            </a:extLst>
          </p:cNvPr>
          <p:cNvGrpSpPr/>
          <p:nvPr/>
        </p:nvGrpSpPr>
        <p:grpSpPr>
          <a:xfrm>
            <a:off x="2248237" y="2571750"/>
            <a:ext cx="2157413" cy="1210900"/>
            <a:chOff x="970869" y="2782003"/>
            <a:chExt cx="2157413" cy="1210900"/>
          </a:xfrm>
        </p:grpSpPr>
        <p:sp>
          <p:nvSpPr>
            <p:cNvPr id="16" name="TextBox 15">
              <a:extLst>
                <a:ext uri="{FF2B5EF4-FFF2-40B4-BE49-F238E27FC236}">
                  <a16:creationId xmlns:a16="http://schemas.microsoft.com/office/drawing/2014/main" id="{F2A1CC68-1C92-93A2-B4F2-8DA6AE670FCE}"/>
                </a:ext>
              </a:extLst>
            </p:cNvPr>
            <p:cNvSpPr txBox="1"/>
            <p:nvPr/>
          </p:nvSpPr>
          <p:spPr>
            <a:xfrm>
              <a:off x="970869" y="3137604"/>
              <a:ext cx="2157413" cy="855299"/>
            </a:xfrm>
            <a:prstGeom prst="rect">
              <a:avLst/>
            </a:prstGeom>
            <a:noFill/>
          </p:spPr>
          <p:txBody>
            <a:bodyPr wrap="square" lIns="0" tIns="0" rIns="0" bIns="0" rtlCol="0">
              <a:spAutoFit/>
            </a:bodyPr>
            <a:lstStyle/>
            <a:p>
              <a:pPr>
                <a:lnSpc>
                  <a:spcPct val="130000"/>
                </a:lnSpc>
              </a:pPr>
              <a:r>
                <a:rPr lang="en-US" sz="1100" dirty="0">
                  <a:solidFill>
                    <a:schemeClr val="accent1"/>
                  </a:solidFill>
                  <a:latin typeface="Lato" panose="020F0502020204030203" pitchFamily="34" charset="0"/>
                  <a:ea typeface="Open Sans Light" panose="020B0306030504020204" pitchFamily="34" charset="0"/>
                  <a:cs typeface="Open Sans Light" panose="020B0306030504020204" pitchFamily="34" charset="0"/>
                </a:rPr>
                <a:t>South Dakota planning data centers powered by natural gas, serving as stable, scalable power source.</a:t>
              </a:r>
            </a:p>
          </p:txBody>
        </p:sp>
        <p:sp>
          <p:nvSpPr>
            <p:cNvPr id="17" name="Title 2">
              <a:extLst>
                <a:ext uri="{FF2B5EF4-FFF2-40B4-BE49-F238E27FC236}">
                  <a16:creationId xmlns:a16="http://schemas.microsoft.com/office/drawing/2014/main" id="{488C8D07-284C-906C-ED5F-9D1CD7368177}"/>
                </a:ext>
              </a:extLst>
            </p:cNvPr>
            <p:cNvSpPr txBox="1">
              <a:spLocks/>
            </p:cNvSpPr>
            <p:nvPr/>
          </p:nvSpPr>
          <p:spPr>
            <a:xfrm>
              <a:off x="970869" y="2782003"/>
              <a:ext cx="2157413" cy="30777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000" cap="all" spc="20" dirty="0">
                  <a:solidFill>
                    <a:schemeClr val="accent2"/>
                  </a:solidFill>
                  <a:latin typeface="Lato" panose="020F0502020204030203" pitchFamily="34" charset="0"/>
                </a:rPr>
                <a:t>Natural Gas</a:t>
              </a:r>
            </a:p>
          </p:txBody>
        </p:sp>
      </p:grpSp>
      <p:grpSp>
        <p:nvGrpSpPr>
          <p:cNvPr id="6" name="Group 5">
            <a:extLst>
              <a:ext uri="{FF2B5EF4-FFF2-40B4-BE49-F238E27FC236}">
                <a16:creationId xmlns:a16="http://schemas.microsoft.com/office/drawing/2014/main" id="{58298F56-476D-34A5-E9DB-C08FD32C7980}"/>
              </a:ext>
            </a:extLst>
          </p:cNvPr>
          <p:cNvGrpSpPr/>
          <p:nvPr/>
        </p:nvGrpSpPr>
        <p:grpSpPr>
          <a:xfrm>
            <a:off x="4957645" y="2571750"/>
            <a:ext cx="2157413" cy="990840"/>
            <a:chOff x="3680277" y="2782003"/>
            <a:chExt cx="2157413" cy="990840"/>
          </a:xfrm>
        </p:grpSpPr>
        <p:sp>
          <p:nvSpPr>
            <p:cNvPr id="30" name="TextBox 29">
              <a:extLst>
                <a:ext uri="{FF2B5EF4-FFF2-40B4-BE49-F238E27FC236}">
                  <a16:creationId xmlns:a16="http://schemas.microsoft.com/office/drawing/2014/main" id="{DB9E93A4-04FE-619F-C4D5-A2553C18E98B}"/>
                </a:ext>
              </a:extLst>
            </p:cNvPr>
            <p:cNvSpPr txBox="1"/>
            <p:nvPr/>
          </p:nvSpPr>
          <p:spPr>
            <a:xfrm>
              <a:off x="3680277" y="3137604"/>
              <a:ext cx="2157413" cy="635239"/>
            </a:xfrm>
            <a:prstGeom prst="rect">
              <a:avLst/>
            </a:prstGeom>
            <a:noFill/>
          </p:spPr>
          <p:txBody>
            <a:bodyPr wrap="square" lIns="0" tIns="0" rIns="0" bIns="0" rtlCol="0">
              <a:spAutoFit/>
            </a:bodyPr>
            <a:lstStyle/>
            <a:p>
              <a:pPr>
                <a:lnSpc>
                  <a:spcPct val="130000"/>
                </a:lnSpc>
              </a:pPr>
              <a:r>
                <a:rPr lang="en-US" sz="1100" dirty="0">
                  <a:solidFill>
                    <a:schemeClr val="accent1"/>
                  </a:solidFill>
                  <a:latin typeface="Lato" panose="020F0502020204030203" pitchFamily="34" charset="0"/>
                  <a:ea typeface="Open Sans Light" panose="020B0306030504020204" pitchFamily="34" charset="0"/>
                  <a:cs typeface="Open Sans Light" panose="020B0306030504020204" pitchFamily="34" charset="0"/>
                </a:rPr>
                <a:t>Texas announced plans for new nuclear reactors, providing carbon-free, reliable, large-scale power.</a:t>
              </a:r>
            </a:p>
          </p:txBody>
        </p:sp>
        <p:sp>
          <p:nvSpPr>
            <p:cNvPr id="31" name="Title 2">
              <a:extLst>
                <a:ext uri="{FF2B5EF4-FFF2-40B4-BE49-F238E27FC236}">
                  <a16:creationId xmlns:a16="http://schemas.microsoft.com/office/drawing/2014/main" id="{77D185FC-FD45-8A78-74BD-5EDFA70D5DC2}"/>
                </a:ext>
              </a:extLst>
            </p:cNvPr>
            <p:cNvSpPr txBox="1">
              <a:spLocks/>
            </p:cNvSpPr>
            <p:nvPr/>
          </p:nvSpPr>
          <p:spPr>
            <a:xfrm>
              <a:off x="3680277" y="2782003"/>
              <a:ext cx="2157413" cy="30777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2000" cap="all" spc="20" dirty="0">
                  <a:solidFill>
                    <a:schemeClr val="accent2"/>
                  </a:solidFill>
                  <a:latin typeface="Lato" panose="020F0502020204030203" pitchFamily="34" charset="0"/>
                </a:rPr>
                <a:t>NUCLEAR</a:t>
              </a:r>
            </a:p>
          </p:txBody>
        </p:sp>
      </p:grpSp>
    </p:spTree>
    <p:extLst>
      <p:ext uri="{BB962C8B-B14F-4D97-AF65-F5344CB8AC3E}">
        <p14:creationId xmlns:p14="http://schemas.microsoft.com/office/powerpoint/2010/main" val="373764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Policy Implications and </a:t>
            </a:r>
            <a:r>
              <a:rPr lang="en-US" dirty="0">
                <a:solidFill>
                  <a:schemeClr val="accent2"/>
                </a:solidFill>
              </a:rPr>
              <a:t>RECOMMENDATIONS</a:t>
            </a:r>
          </a:p>
        </p:txBody>
      </p:sp>
      <p:grpSp>
        <p:nvGrpSpPr>
          <p:cNvPr id="22" name="Group 21"/>
          <p:cNvGrpSpPr/>
          <p:nvPr/>
        </p:nvGrpSpPr>
        <p:grpSpPr>
          <a:xfrm>
            <a:off x="1840708" y="3209924"/>
            <a:ext cx="5462587" cy="495862"/>
            <a:chOff x="1840708" y="3209924"/>
            <a:chExt cx="5462587" cy="495862"/>
          </a:xfrm>
        </p:grpSpPr>
        <p:cxnSp>
          <p:nvCxnSpPr>
            <p:cNvPr id="9" name="Elbow Connector 8"/>
            <p:cNvCxnSpPr>
              <a:stCxn id="5" idx="4"/>
              <a:endCxn id="4" idx="0"/>
            </p:cNvCxnSpPr>
            <p:nvPr/>
          </p:nvCxnSpPr>
          <p:spPr>
            <a:xfrm rot="16200000" flipH="1">
              <a:off x="2958424" y="2092208"/>
              <a:ext cx="495861" cy="2731294"/>
            </a:xfrm>
            <a:prstGeom prst="bentConnector3">
              <a:avLst/>
            </a:prstGeom>
            <a:ln w="6350">
              <a:solidFill>
                <a:schemeClr val="accent5"/>
              </a:solidFill>
              <a:headEnd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7" idx="4"/>
              <a:endCxn id="4" idx="0"/>
            </p:cNvCxnSpPr>
            <p:nvPr/>
          </p:nvCxnSpPr>
          <p:spPr>
            <a:xfrm rot="5400000">
              <a:off x="5689718" y="2092209"/>
              <a:ext cx="495861" cy="2731293"/>
            </a:xfrm>
            <a:prstGeom prst="bentConnector3">
              <a:avLst>
                <a:gd name="adj1" fmla="val 50000"/>
              </a:avLst>
            </a:prstGeom>
            <a:ln w="6350">
              <a:solidFill>
                <a:schemeClr val="accent5"/>
              </a:solidFill>
              <a:headEnd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4"/>
              <a:endCxn id="4" idx="0"/>
            </p:cNvCxnSpPr>
            <p:nvPr/>
          </p:nvCxnSpPr>
          <p:spPr>
            <a:xfrm>
              <a:off x="4572001" y="3209925"/>
              <a:ext cx="0" cy="495861"/>
            </a:xfrm>
            <a:prstGeom prst="straightConnector1">
              <a:avLst/>
            </a:prstGeom>
            <a:ln w="6350">
              <a:solidFill>
                <a:schemeClr val="accent5"/>
              </a:solidFill>
              <a:headEnd w="sm" len="sm"/>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007269" y="1543050"/>
            <a:ext cx="1666875" cy="1666875"/>
            <a:chOff x="1007269" y="1543050"/>
            <a:chExt cx="1666875" cy="1666875"/>
          </a:xfrm>
        </p:grpSpPr>
        <p:sp>
          <p:nvSpPr>
            <p:cNvPr id="5" name="Oval 4"/>
            <p:cNvSpPr/>
            <p:nvPr/>
          </p:nvSpPr>
          <p:spPr>
            <a:xfrm>
              <a:off x="1007269" y="1543050"/>
              <a:ext cx="1666875" cy="16668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4" name="Title 2"/>
            <p:cNvSpPr txBox="1">
              <a:spLocks/>
            </p:cNvSpPr>
            <p:nvPr/>
          </p:nvSpPr>
          <p:spPr>
            <a:xfrm>
              <a:off x="1185862" y="2027087"/>
              <a:ext cx="1309688" cy="69249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900" cap="all" spc="20" dirty="0">
                  <a:solidFill>
                    <a:schemeClr val="bg1"/>
                  </a:solidFill>
                  <a:latin typeface="Lato" panose="020F0502020204030203" pitchFamily="34" charset="0"/>
                </a:rPr>
                <a:t>Promote joint transatlantic energy &amp; tech infrastructure projects.</a:t>
              </a:r>
            </a:p>
          </p:txBody>
        </p:sp>
      </p:grpSp>
      <p:grpSp>
        <p:nvGrpSpPr>
          <p:cNvPr id="20" name="Group 19"/>
          <p:cNvGrpSpPr/>
          <p:nvPr/>
        </p:nvGrpSpPr>
        <p:grpSpPr>
          <a:xfrm>
            <a:off x="3738563" y="1543050"/>
            <a:ext cx="1666875" cy="1666875"/>
            <a:chOff x="3738563" y="1543050"/>
            <a:chExt cx="1666875" cy="1666875"/>
          </a:xfrm>
        </p:grpSpPr>
        <p:sp>
          <p:nvSpPr>
            <p:cNvPr id="6" name="Oval 5"/>
            <p:cNvSpPr/>
            <p:nvPr/>
          </p:nvSpPr>
          <p:spPr>
            <a:xfrm>
              <a:off x="3738563" y="1543050"/>
              <a:ext cx="1666875" cy="1666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6" name="Title 2"/>
            <p:cNvSpPr txBox="1">
              <a:spLocks/>
            </p:cNvSpPr>
            <p:nvPr/>
          </p:nvSpPr>
          <p:spPr>
            <a:xfrm>
              <a:off x="3917156" y="2098032"/>
              <a:ext cx="1309688" cy="553998"/>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900" cap="all" spc="20" dirty="0">
                  <a:solidFill>
                    <a:schemeClr val="bg1"/>
                  </a:solidFill>
                  <a:latin typeface="Lato" panose="020F0502020204030203" pitchFamily="34" charset="0"/>
                </a:rPr>
                <a:t>Encourage AI standardization &amp; interoperability within NATO.</a:t>
              </a:r>
            </a:p>
          </p:txBody>
        </p:sp>
      </p:grpSp>
      <p:grpSp>
        <p:nvGrpSpPr>
          <p:cNvPr id="21" name="Group 20"/>
          <p:cNvGrpSpPr/>
          <p:nvPr/>
        </p:nvGrpSpPr>
        <p:grpSpPr>
          <a:xfrm>
            <a:off x="6469856" y="1543050"/>
            <a:ext cx="1666875" cy="1666875"/>
            <a:chOff x="6469856" y="1543050"/>
            <a:chExt cx="1666875" cy="1666875"/>
          </a:xfrm>
        </p:grpSpPr>
        <p:sp>
          <p:nvSpPr>
            <p:cNvPr id="7" name="Oval 6"/>
            <p:cNvSpPr/>
            <p:nvPr/>
          </p:nvSpPr>
          <p:spPr>
            <a:xfrm>
              <a:off x="6469856" y="1543050"/>
              <a:ext cx="1666875" cy="16668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8" name="Title 2"/>
            <p:cNvSpPr txBox="1">
              <a:spLocks/>
            </p:cNvSpPr>
            <p:nvPr/>
          </p:nvSpPr>
          <p:spPr>
            <a:xfrm>
              <a:off x="6648450" y="1960083"/>
              <a:ext cx="1309688" cy="830997"/>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900" cap="all" spc="20" dirty="0">
                  <a:solidFill>
                    <a:schemeClr val="bg1"/>
                  </a:solidFill>
                  <a:latin typeface="Lato" panose="020F0502020204030203" pitchFamily="34" charset="0"/>
                </a:rPr>
                <a:t>Strategic incentives for Europe to accelerate AI/data center infrastructure.</a:t>
              </a:r>
            </a:p>
          </p:txBody>
        </p:sp>
      </p:grpSp>
      <p:grpSp>
        <p:nvGrpSpPr>
          <p:cNvPr id="23" name="Group 22"/>
          <p:cNvGrpSpPr/>
          <p:nvPr/>
        </p:nvGrpSpPr>
        <p:grpSpPr>
          <a:xfrm>
            <a:off x="3251201" y="3705786"/>
            <a:ext cx="2641600" cy="472515"/>
            <a:chOff x="3251201" y="3705786"/>
            <a:chExt cx="2641600" cy="472515"/>
          </a:xfrm>
        </p:grpSpPr>
        <p:sp>
          <p:nvSpPr>
            <p:cNvPr id="4" name="Flowchart: Alternate Process 3"/>
            <p:cNvSpPr/>
            <p:nvPr/>
          </p:nvSpPr>
          <p:spPr>
            <a:xfrm>
              <a:off x="3251201" y="3705786"/>
              <a:ext cx="2641600" cy="472515"/>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8" name="Rounded Rectangle 7"/>
            <p:cNvSpPr/>
            <p:nvPr/>
          </p:nvSpPr>
          <p:spPr>
            <a:xfrm>
              <a:off x="3314701" y="3773831"/>
              <a:ext cx="2514600" cy="33642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19" name="Title 2"/>
            <p:cNvSpPr txBox="1">
              <a:spLocks/>
            </p:cNvSpPr>
            <p:nvPr/>
          </p:nvSpPr>
          <p:spPr>
            <a:xfrm>
              <a:off x="3492501" y="3849710"/>
              <a:ext cx="2159000" cy="184666"/>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1200" cap="all" spc="40" dirty="0">
                  <a:solidFill>
                    <a:schemeClr val="bg1"/>
                  </a:solidFill>
                  <a:latin typeface="Lato" panose="020F0502020204030203" pitchFamily="34" charset="0"/>
                  <a:ea typeface="Open Sans Light" panose="020B0306030504020204" pitchFamily="34" charset="0"/>
                  <a:cs typeface="Open Sans Light" panose="020B0306030504020204" pitchFamily="34" charset="0"/>
                </a:rPr>
                <a:t>AI Superiority</a:t>
              </a:r>
            </a:p>
          </p:txBody>
        </p:sp>
      </p:grpSp>
    </p:spTree>
    <p:extLst>
      <p:ext uri="{BB962C8B-B14F-4D97-AF65-F5344CB8AC3E}">
        <p14:creationId xmlns:p14="http://schemas.microsoft.com/office/powerpoint/2010/main" val="4011415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stCxn id="12" idx="2"/>
          </p:cNvCxnSpPr>
          <p:nvPr/>
        </p:nvCxnSpPr>
        <p:spPr>
          <a:xfrm flipH="1">
            <a:off x="5222237" y="2883558"/>
            <a:ext cx="586825"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809062" y="2627648"/>
            <a:ext cx="511821" cy="511821"/>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cxnSp>
        <p:nvCxnSpPr>
          <p:cNvPr id="16" name="Straight Connector 15"/>
          <p:cNvCxnSpPr>
            <a:stCxn id="10" idx="2"/>
          </p:cNvCxnSpPr>
          <p:nvPr/>
        </p:nvCxnSpPr>
        <p:spPr>
          <a:xfrm flipH="1">
            <a:off x="5158627" y="1801588"/>
            <a:ext cx="650435"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p:txBody>
          <a:bodyPr/>
          <a:lstStyle/>
          <a:p>
            <a:r>
              <a:rPr lang="en-US" dirty="0"/>
              <a:t>Future Scenarios and </a:t>
            </a:r>
            <a:r>
              <a:rPr lang="en-US" dirty="0">
                <a:solidFill>
                  <a:schemeClr val="accent2"/>
                </a:solidFill>
              </a:rPr>
              <a:t>STRATEGIC PLANNING</a:t>
            </a:r>
          </a:p>
        </p:txBody>
      </p:sp>
      <p:sp>
        <p:nvSpPr>
          <p:cNvPr id="4" name="AutoShape 3"/>
          <p:cNvSpPr>
            <a:spLocks noChangeAspect="1" noChangeArrowheads="1" noTextEdit="1"/>
          </p:cNvSpPr>
          <p:nvPr/>
        </p:nvSpPr>
        <p:spPr bwMode="auto">
          <a:xfrm>
            <a:off x="3755340" y="1540964"/>
            <a:ext cx="1633321" cy="27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en-US" sz="506"/>
          </a:p>
        </p:txBody>
      </p:sp>
      <p:sp>
        <p:nvSpPr>
          <p:cNvPr id="5" name="Freeform 4"/>
          <p:cNvSpPr>
            <a:spLocks/>
          </p:cNvSpPr>
          <p:nvPr/>
        </p:nvSpPr>
        <p:spPr bwMode="auto">
          <a:xfrm>
            <a:off x="4230730" y="3717925"/>
            <a:ext cx="682540" cy="574505"/>
          </a:xfrm>
          <a:custGeom>
            <a:avLst/>
            <a:gdLst>
              <a:gd name="connsiteX0" fmla="*/ 196850 w 1898650"/>
              <a:gd name="connsiteY0" fmla="*/ 1414462 h 1752600"/>
              <a:gd name="connsiteX1" fmla="*/ 1701800 w 1898650"/>
              <a:gd name="connsiteY1" fmla="*/ 1414462 h 1752600"/>
              <a:gd name="connsiteX2" fmla="*/ 1352753 w 1898650"/>
              <a:gd name="connsiteY2" fmla="*/ 1752600 h 1752600"/>
              <a:gd name="connsiteX3" fmla="*/ 545897 w 1898650"/>
              <a:gd name="connsiteY3" fmla="*/ 1752600 h 1752600"/>
              <a:gd name="connsiteX4" fmla="*/ 196850 w 1898650"/>
              <a:gd name="connsiteY4" fmla="*/ 1414462 h 1752600"/>
              <a:gd name="connsiteX5" fmla="*/ 0 w 1898650"/>
              <a:gd name="connsiteY5" fmla="*/ 957262 h 1752600"/>
              <a:gd name="connsiteX6" fmla="*/ 1898650 w 1898650"/>
              <a:gd name="connsiteY6" fmla="*/ 957262 h 1752600"/>
              <a:gd name="connsiteX7" fmla="*/ 1898650 w 1898650"/>
              <a:gd name="connsiteY7" fmla="*/ 1050640 h 1752600"/>
              <a:gd name="connsiteX8" fmla="*/ 1696397 w 1898650"/>
              <a:gd name="connsiteY8" fmla="*/ 1252537 h 1752600"/>
              <a:gd name="connsiteX9" fmla="*/ 202253 w 1898650"/>
              <a:gd name="connsiteY9" fmla="*/ 1252537 h 1752600"/>
              <a:gd name="connsiteX10" fmla="*/ 0 w 1898650"/>
              <a:gd name="connsiteY10" fmla="*/ 1050640 h 1752600"/>
              <a:gd name="connsiteX11" fmla="*/ 0 w 1898650"/>
              <a:gd name="connsiteY11" fmla="*/ 957262 h 1752600"/>
              <a:gd name="connsiteX12" fmla="*/ 0 w 1898650"/>
              <a:gd name="connsiteY12" fmla="*/ 500062 h 1752600"/>
              <a:gd name="connsiteX13" fmla="*/ 1898650 w 1898650"/>
              <a:gd name="connsiteY13" fmla="*/ 500062 h 1752600"/>
              <a:gd name="connsiteX14" fmla="*/ 1898650 w 1898650"/>
              <a:gd name="connsiteY14" fmla="*/ 795337 h 1752600"/>
              <a:gd name="connsiteX15" fmla="*/ 0 w 1898650"/>
              <a:gd name="connsiteY15" fmla="*/ 795337 h 1752600"/>
              <a:gd name="connsiteX16" fmla="*/ 202253 w 1898650"/>
              <a:gd name="connsiteY16" fmla="*/ 0 h 1752600"/>
              <a:gd name="connsiteX17" fmla="*/ 1696397 w 1898650"/>
              <a:gd name="connsiteY17" fmla="*/ 0 h 1752600"/>
              <a:gd name="connsiteX18" fmla="*/ 1898650 w 1898650"/>
              <a:gd name="connsiteY18" fmla="*/ 201873 h 1752600"/>
              <a:gd name="connsiteX19" fmla="*/ 1898650 w 1898650"/>
              <a:gd name="connsiteY19" fmla="*/ 338138 h 1752600"/>
              <a:gd name="connsiteX20" fmla="*/ 0 w 1898650"/>
              <a:gd name="connsiteY20" fmla="*/ 338138 h 1752600"/>
              <a:gd name="connsiteX21" fmla="*/ 0 w 1898650"/>
              <a:gd name="connsiteY21" fmla="*/ 201873 h 1752600"/>
              <a:gd name="connsiteX22" fmla="*/ 202253 w 1898650"/>
              <a:gd name="connsiteY2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8650" h="1752600">
                <a:moveTo>
                  <a:pt x="196850" y="1414462"/>
                </a:moveTo>
                <a:lnTo>
                  <a:pt x="1701800" y="1414462"/>
                </a:lnTo>
                <a:cubicBezTo>
                  <a:pt x="1696741" y="1601195"/>
                  <a:pt x="1542452" y="1752600"/>
                  <a:pt x="1352753" y="1752600"/>
                </a:cubicBezTo>
                <a:cubicBezTo>
                  <a:pt x="1352753" y="1752600"/>
                  <a:pt x="1352753" y="1752600"/>
                  <a:pt x="545897" y="1752600"/>
                </a:cubicBezTo>
                <a:cubicBezTo>
                  <a:pt x="356198" y="1752600"/>
                  <a:pt x="201909" y="1601195"/>
                  <a:pt x="196850" y="1414462"/>
                </a:cubicBezTo>
                <a:close/>
                <a:moveTo>
                  <a:pt x="0" y="957262"/>
                </a:moveTo>
                <a:lnTo>
                  <a:pt x="1898650" y="957262"/>
                </a:lnTo>
                <a:cubicBezTo>
                  <a:pt x="1898650" y="957262"/>
                  <a:pt x="1898650" y="957262"/>
                  <a:pt x="1898650" y="1050640"/>
                </a:cubicBezTo>
                <a:cubicBezTo>
                  <a:pt x="1898650" y="1161683"/>
                  <a:pt x="1810164" y="1252537"/>
                  <a:pt x="1696397" y="1252537"/>
                </a:cubicBezTo>
                <a:cubicBezTo>
                  <a:pt x="1696397" y="1252537"/>
                  <a:pt x="1696397" y="1252537"/>
                  <a:pt x="202253" y="1252537"/>
                </a:cubicBezTo>
                <a:cubicBezTo>
                  <a:pt x="88486" y="1252537"/>
                  <a:pt x="0" y="1161683"/>
                  <a:pt x="0" y="1050640"/>
                </a:cubicBezTo>
                <a:cubicBezTo>
                  <a:pt x="0" y="1050640"/>
                  <a:pt x="0" y="1050640"/>
                  <a:pt x="0" y="957262"/>
                </a:cubicBezTo>
                <a:close/>
                <a:moveTo>
                  <a:pt x="0" y="500062"/>
                </a:moveTo>
                <a:lnTo>
                  <a:pt x="1898650" y="500062"/>
                </a:lnTo>
                <a:lnTo>
                  <a:pt x="1898650" y="795337"/>
                </a:lnTo>
                <a:lnTo>
                  <a:pt x="0" y="795337"/>
                </a:lnTo>
                <a:close/>
                <a:moveTo>
                  <a:pt x="202253" y="0"/>
                </a:moveTo>
                <a:cubicBezTo>
                  <a:pt x="202253" y="0"/>
                  <a:pt x="202253" y="0"/>
                  <a:pt x="1696397" y="0"/>
                </a:cubicBezTo>
                <a:cubicBezTo>
                  <a:pt x="1810164" y="0"/>
                  <a:pt x="1898650" y="90843"/>
                  <a:pt x="1898650" y="201873"/>
                </a:cubicBezTo>
                <a:cubicBezTo>
                  <a:pt x="1898650" y="201873"/>
                  <a:pt x="1898650" y="201873"/>
                  <a:pt x="1898650" y="338138"/>
                </a:cubicBezTo>
                <a:lnTo>
                  <a:pt x="0" y="338138"/>
                </a:lnTo>
                <a:cubicBezTo>
                  <a:pt x="0" y="338138"/>
                  <a:pt x="0" y="338138"/>
                  <a:pt x="0" y="201873"/>
                </a:cubicBezTo>
                <a:cubicBezTo>
                  <a:pt x="0" y="90843"/>
                  <a:pt x="88486" y="0"/>
                  <a:pt x="202253" y="0"/>
                </a:cubicBezTo>
                <a:close/>
              </a:path>
            </a:pathLst>
          </a:custGeom>
          <a:solidFill>
            <a:schemeClr val="accent5"/>
          </a:solidFill>
          <a:ln>
            <a:noFill/>
          </a:ln>
        </p:spPr>
        <p:txBody>
          <a:bodyPr vert="horz" wrap="square" lIns="34290" tIns="17145" rIns="34290" bIns="17145" numCol="1" anchor="t" anchorCtr="0" compatLnSpc="1">
            <a:prstTxWarp prst="textNoShape">
              <a:avLst/>
            </a:prstTxWarp>
            <a:noAutofit/>
          </a:bodyPr>
          <a:lstStyle/>
          <a:p>
            <a:endParaRPr lang="en-US" sz="506"/>
          </a:p>
        </p:txBody>
      </p:sp>
      <p:sp>
        <p:nvSpPr>
          <p:cNvPr id="6" name="Freeform 9"/>
          <p:cNvSpPr>
            <a:spLocks/>
          </p:cNvSpPr>
          <p:nvPr/>
        </p:nvSpPr>
        <p:spPr bwMode="auto">
          <a:xfrm>
            <a:off x="3811661" y="1542068"/>
            <a:ext cx="1521783" cy="519041"/>
          </a:xfrm>
          <a:custGeom>
            <a:avLst/>
            <a:gdLst>
              <a:gd name="T0" fmla="*/ 0 w 1730"/>
              <a:gd name="T1" fmla="*/ 591 h 591"/>
              <a:gd name="T2" fmla="*/ 1730 w 1730"/>
              <a:gd name="T3" fmla="*/ 591 h 591"/>
              <a:gd name="T4" fmla="*/ 931 w 1730"/>
              <a:gd name="T5" fmla="*/ 1 h 591"/>
              <a:gd name="T6" fmla="*/ 865 w 1730"/>
              <a:gd name="T7" fmla="*/ 0 h 591"/>
              <a:gd name="T8" fmla="*/ 799 w 1730"/>
              <a:gd name="T9" fmla="*/ 1 h 591"/>
              <a:gd name="T10" fmla="*/ 0 w 1730"/>
              <a:gd name="T11" fmla="*/ 591 h 591"/>
            </a:gdLst>
            <a:ahLst/>
            <a:cxnLst>
              <a:cxn ang="0">
                <a:pos x="T0" y="T1"/>
              </a:cxn>
              <a:cxn ang="0">
                <a:pos x="T2" y="T3"/>
              </a:cxn>
              <a:cxn ang="0">
                <a:pos x="T4" y="T5"/>
              </a:cxn>
              <a:cxn ang="0">
                <a:pos x="T6" y="T7"/>
              </a:cxn>
              <a:cxn ang="0">
                <a:pos x="T8" y="T9"/>
              </a:cxn>
              <a:cxn ang="0">
                <a:pos x="T10" y="T11"/>
              </a:cxn>
            </a:cxnLst>
            <a:rect l="0" t="0" r="r" b="b"/>
            <a:pathLst>
              <a:path w="1730" h="591">
                <a:moveTo>
                  <a:pt x="0" y="591"/>
                </a:moveTo>
                <a:cubicBezTo>
                  <a:pt x="1730" y="591"/>
                  <a:pt x="1730" y="591"/>
                  <a:pt x="1730" y="591"/>
                </a:cubicBezTo>
                <a:cubicBezTo>
                  <a:pt x="1603" y="262"/>
                  <a:pt x="1289" y="26"/>
                  <a:pt x="931" y="1"/>
                </a:cubicBezTo>
                <a:cubicBezTo>
                  <a:pt x="920" y="1"/>
                  <a:pt x="893" y="0"/>
                  <a:pt x="865" y="0"/>
                </a:cubicBezTo>
                <a:cubicBezTo>
                  <a:pt x="838" y="0"/>
                  <a:pt x="810" y="1"/>
                  <a:pt x="799" y="1"/>
                </a:cubicBezTo>
                <a:cubicBezTo>
                  <a:pt x="441" y="26"/>
                  <a:pt x="127" y="262"/>
                  <a:pt x="0" y="591"/>
                </a:cubicBezTo>
                <a:close/>
              </a:path>
            </a:pathLst>
          </a:custGeom>
          <a:solidFill>
            <a:schemeClr val="accent4"/>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7" name="Freeform 10"/>
          <p:cNvSpPr>
            <a:spLocks/>
          </p:cNvSpPr>
          <p:nvPr/>
        </p:nvSpPr>
        <p:spPr bwMode="auto">
          <a:xfrm>
            <a:off x="3747609" y="2080972"/>
            <a:ext cx="1649887" cy="519593"/>
          </a:xfrm>
          <a:custGeom>
            <a:avLst/>
            <a:gdLst>
              <a:gd name="T0" fmla="*/ 37 w 1876"/>
              <a:gd name="T1" fmla="*/ 116 h 591"/>
              <a:gd name="T2" fmla="*/ 21 w 1876"/>
              <a:gd name="T3" fmla="*/ 197 h 591"/>
              <a:gd name="T4" fmla="*/ 45 w 1876"/>
              <a:gd name="T5" fmla="*/ 591 h 591"/>
              <a:gd name="T6" fmla="*/ 1832 w 1876"/>
              <a:gd name="T7" fmla="*/ 591 h 591"/>
              <a:gd name="T8" fmla="*/ 1855 w 1876"/>
              <a:gd name="T9" fmla="*/ 197 h 591"/>
              <a:gd name="T10" fmla="*/ 1839 w 1876"/>
              <a:gd name="T11" fmla="*/ 116 h 591"/>
              <a:gd name="T12" fmla="*/ 1803 w 1876"/>
              <a:gd name="T13" fmla="*/ 0 h 591"/>
              <a:gd name="T14" fmla="*/ 73 w 1876"/>
              <a:gd name="T15" fmla="*/ 0 h 591"/>
              <a:gd name="T16" fmla="*/ 37 w 1876"/>
              <a:gd name="T17" fmla="*/ 11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6" h="591">
                <a:moveTo>
                  <a:pt x="37" y="116"/>
                </a:moveTo>
                <a:cubicBezTo>
                  <a:pt x="31" y="143"/>
                  <a:pt x="25" y="170"/>
                  <a:pt x="21" y="197"/>
                </a:cubicBezTo>
                <a:cubicBezTo>
                  <a:pt x="0" y="335"/>
                  <a:pt x="8" y="469"/>
                  <a:pt x="45" y="591"/>
                </a:cubicBezTo>
                <a:cubicBezTo>
                  <a:pt x="1832" y="591"/>
                  <a:pt x="1832" y="591"/>
                  <a:pt x="1832" y="591"/>
                </a:cubicBezTo>
                <a:cubicBezTo>
                  <a:pt x="1868" y="469"/>
                  <a:pt x="1876" y="335"/>
                  <a:pt x="1855" y="197"/>
                </a:cubicBezTo>
                <a:cubicBezTo>
                  <a:pt x="1851" y="170"/>
                  <a:pt x="1846" y="143"/>
                  <a:pt x="1839" y="116"/>
                </a:cubicBezTo>
                <a:cubicBezTo>
                  <a:pt x="1830" y="76"/>
                  <a:pt x="1818" y="38"/>
                  <a:pt x="1803" y="0"/>
                </a:cubicBezTo>
                <a:cubicBezTo>
                  <a:pt x="73" y="0"/>
                  <a:pt x="73" y="0"/>
                  <a:pt x="73" y="0"/>
                </a:cubicBezTo>
                <a:cubicBezTo>
                  <a:pt x="59" y="38"/>
                  <a:pt x="47" y="76"/>
                  <a:pt x="37" y="116"/>
                </a:cubicBez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8" name="Freeform 11"/>
          <p:cNvSpPr>
            <a:spLocks/>
          </p:cNvSpPr>
          <p:nvPr/>
        </p:nvSpPr>
        <p:spPr bwMode="auto">
          <a:xfrm>
            <a:off x="3786813" y="2620428"/>
            <a:ext cx="1572031" cy="519041"/>
          </a:xfrm>
          <a:custGeom>
            <a:avLst/>
            <a:gdLst>
              <a:gd name="T0" fmla="*/ 0 w 1787"/>
              <a:gd name="T1" fmla="*/ 0 h 591"/>
              <a:gd name="T2" fmla="*/ 39 w 1787"/>
              <a:gd name="T3" fmla="*/ 106 h 591"/>
              <a:gd name="T4" fmla="*/ 146 w 1787"/>
              <a:gd name="T5" fmla="*/ 293 h 591"/>
              <a:gd name="T6" fmla="*/ 195 w 1787"/>
              <a:gd name="T7" fmla="*/ 394 h 591"/>
              <a:gd name="T8" fmla="*/ 273 w 1787"/>
              <a:gd name="T9" fmla="*/ 591 h 591"/>
              <a:gd name="T10" fmla="*/ 1514 w 1787"/>
              <a:gd name="T11" fmla="*/ 591 h 591"/>
              <a:gd name="T12" fmla="*/ 1592 w 1787"/>
              <a:gd name="T13" fmla="*/ 394 h 591"/>
              <a:gd name="T14" fmla="*/ 1641 w 1787"/>
              <a:gd name="T15" fmla="*/ 293 h 591"/>
              <a:gd name="T16" fmla="*/ 1747 w 1787"/>
              <a:gd name="T17" fmla="*/ 106 h 591"/>
              <a:gd name="T18" fmla="*/ 1787 w 1787"/>
              <a:gd name="T19" fmla="*/ 0 h 591"/>
              <a:gd name="T20" fmla="*/ 0 w 1787"/>
              <a:gd name="T21"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7" h="591">
                <a:moveTo>
                  <a:pt x="0" y="0"/>
                </a:moveTo>
                <a:cubicBezTo>
                  <a:pt x="10" y="36"/>
                  <a:pt x="23" y="72"/>
                  <a:pt x="39" y="106"/>
                </a:cubicBezTo>
                <a:cubicBezTo>
                  <a:pt x="146" y="293"/>
                  <a:pt x="146" y="293"/>
                  <a:pt x="146" y="293"/>
                </a:cubicBezTo>
                <a:cubicBezTo>
                  <a:pt x="161" y="321"/>
                  <a:pt x="178" y="356"/>
                  <a:pt x="195" y="394"/>
                </a:cubicBezTo>
                <a:cubicBezTo>
                  <a:pt x="221" y="455"/>
                  <a:pt x="248" y="525"/>
                  <a:pt x="273" y="591"/>
                </a:cubicBezTo>
                <a:cubicBezTo>
                  <a:pt x="1514" y="591"/>
                  <a:pt x="1514" y="591"/>
                  <a:pt x="1514" y="591"/>
                </a:cubicBezTo>
                <a:cubicBezTo>
                  <a:pt x="1538" y="525"/>
                  <a:pt x="1565" y="455"/>
                  <a:pt x="1592" y="394"/>
                </a:cubicBezTo>
                <a:cubicBezTo>
                  <a:pt x="1608" y="356"/>
                  <a:pt x="1625" y="321"/>
                  <a:pt x="1641" y="293"/>
                </a:cubicBezTo>
                <a:cubicBezTo>
                  <a:pt x="1747" y="106"/>
                  <a:pt x="1747" y="106"/>
                  <a:pt x="1747" y="106"/>
                </a:cubicBezTo>
                <a:cubicBezTo>
                  <a:pt x="1763" y="72"/>
                  <a:pt x="1776" y="36"/>
                  <a:pt x="1787" y="0"/>
                </a:cubicBezTo>
                <a:lnTo>
                  <a:pt x="0" y="0"/>
                </a:ln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506"/>
          </a:p>
        </p:txBody>
      </p:sp>
      <p:sp>
        <p:nvSpPr>
          <p:cNvPr id="9" name="Freeform 12"/>
          <p:cNvSpPr>
            <a:spLocks/>
          </p:cNvSpPr>
          <p:nvPr/>
        </p:nvSpPr>
        <p:spPr bwMode="auto">
          <a:xfrm>
            <a:off x="4027008" y="3159333"/>
            <a:ext cx="1091642" cy="519593"/>
          </a:xfrm>
          <a:custGeom>
            <a:avLst/>
            <a:gdLst>
              <a:gd name="T0" fmla="*/ 1051 w 1241"/>
              <a:gd name="T1" fmla="*/ 517 h 591"/>
              <a:gd name="T2" fmla="*/ 1161 w 1241"/>
              <a:gd name="T3" fmla="*/ 213 h 591"/>
              <a:gd name="T4" fmla="*/ 1241 w 1241"/>
              <a:gd name="T5" fmla="*/ 0 h 591"/>
              <a:gd name="T6" fmla="*/ 0 w 1241"/>
              <a:gd name="T7" fmla="*/ 0 h 591"/>
              <a:gd name="T8" fmla="*/ 80 w 1241"/>
              <a:gd name="T9" fmla="*/ 213 h 591"/>
              <a:gd name="T10" fmla="*/ 189 w 1241"/>
              <a:gd name="T11" fmla="*/ 517 h 591"/>
              <a:gd name="T12" fmla="*/ 293 w 1241"/>
              <a:gd name="T13" fmla="*/ 591 h 591"/>
              <a:gd name="T14" fmla="*/ 620 w 1241"/>
              <a:gd name="T15" fmla="*/ 591 h 591"/>
              <a:gd name="T16" fmla="*/ 948 w 1241"/>
              <a:gd name="T17" fmla="*/ 591 h 591"/>
              <a:gd name="T18" fmla="*/ 1051 w 1241"/>
              <a:gd name="T19" fmla="*/ 51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1" h="591">
                <a:moveTo>
                  <a:pt x="1051" y="517"/>
                </a:moveTo>
                <a:cubicBezTo>
                  <a:pt x="1084" y="417"/>
                  <a:pt x="1133" y="275"/>
                  <a:pt x="1161" y="213"/>
                </a:cubicBezTo>
                <a:cubicBezTo>
                  <a:pt x="1178" y="174"/>
                  <a:pt x="1207" y="92"/>
                  <a:pt x="1241" y="0"/>
                </a:cubicBezTo>
                <a:cubicBezTo>
                  <a:pt x="0" y="0"/>
                  <a:pt x="0" y="0"/>
                  <a:pt x="0" y="0"/>
                </a:cubicBezTo>
                <a:cubicBezTo>
                  <a:pt x="34" y="92"/>
                  <a:pt x="63" y="174"/>
                  <a:pt x="80" y="213"/>
                </a:cubicBezTo>
                <a:cubicBezTo>
                  <a:pt x="107" y="275"/>
                  <a:pt x="156" y="417"/>
                  <a:pt x="189" y="517"/>
                </a:cubicBezTo>
                <a:cubicBezTo>
                  <a:pt x="204" y="561"/>
                  <a:pt x="246" y="591"/>
                  <a:pt x="293" y="591"/>
                </a:cubicBezTo>
                <a:cubicBezTo>
                  <a:pt x="620" y="591"/>
                  <a:pt x="620" y="591"/>
                  <a:pt x="620" y="591"/>
                </a:cubicBezTo>
                <a:cubicBezTo>
                  <a:pt x="948" y="591"/>
                  <a:pt x="948" y="591"/>
                  <a:pt x="948" y="591"/>
                </a:cubicBezTo>
                <a:cubicBezTo>
                  <a:pt x="995" y="591"/>
                  <a:pt x="1037" y="561"/>
                  <a:pt x="1051" y="517"/>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506"/>
          </a:p>
        </p:txBody>
      </p:sp>
      <p:cxnSp>
        <p:nvCxnSpPr>
          <p:cNvPr id="14" name="Straight Connector 13"/>
          <p:cNvCxnSpPr>
            <a:stCxn id="11" idx="6"/>
          </p:cNvCxnSpPr>
          <p:nvPr/>
        </p:nvCxnSpPr>
        <p:spPr>
          <a:xfrm>
            <a:off x="3334938" y="2364219"/>
            <a:ext cx="42040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823117" y="2108309"/>
            <a:ext cx="511821" cy="511821"/>
            <a:chOff x="2823117" y="2108309"/>
            <a:chExt cx="511821" cy="511821"/>
          </a:xfrm>
        </p:grpSpPr>
        <p:sp>
          <p:nvSpPr>
            <p:cNvPr id="11" name="Oval 10"/>
            <p:cNvSpPr/>
            <p:nvPr/>
          </p:nvSpPr>
          <p:spPr>
            <a:xfrm>
              <a:off x="2823117" y="2108309"/>
              <a:ext cx="511821" cy="51182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6" name="Freeform 13"/>
            <p:cNvSpPr>
              <a:spLocks noEditPoints="1"/>
            </p:cNvSpPr>
            <p:nvPr/>
          </p:nvSpPr>
          <p:spPr bwMode="auto">
            <a:xfrm>
              <a:off x="2955953" y="2229159"/>
              <a:ext cx="209522" cy="279108"/>
            </a:xfrm>
            <a:custGeom>
              <a:avLst/>
              <a:gdLst>
                <a:gd name="T0" fmla="*/ 176 w 1205"/>
                <a:gd name="T1" fmla="*/ 494 h 1613"/>
                <a:gd name="T2" fmla="*/ 50 w 1205"/>
                <a:gd name="T3" fmla="*/ 335 h 1613"/>
                <a:gd name="T4" fmla="*/ 209 w 1205"/>
                <a:gd name="T5" fmla="*/ 462 h 1613"/>
                <a:gd name="T6" fmla="*/ 367 w 1205"/>
                <a:gd name="T7" fmla="*/ 335 h 1613"/>
                <a:gd name="T8" fmla="*/ 241 w 1205"/>
                <a:gd name="T9" fmla="*/ 494 h 1613"/>
                <a:gd name="T10" fmla="*/ 367 w 1205"/>
                <a:gd name="T11" fmla="*/ 653 h 1613"/>
                <a:gd name="T12" fmla="*/ 335 w 1205"/>
                <a:gd name="T13" fmla="*/ 653 h 1613"/>
                <a:gd name="T14" fmla="*/ 83 w 1205"/>
                <a:gd name="T15" fmla="*/ 653 h 1613"/>
                <a:gd name="T16" fmla="*/ 50 w 1205"/>
                <a:gd name="T17" fmla="*/ 653 h 1613"/>
                <a:gd name="T18" fmla="*/ 1135 w 1205"/>
                <a:gd name="T19" fmla="*/ 1047 h 1613"/>
                <a:gd name="T20" fmla="*/ 976 w 1205"/>
                <a:gd name="T21" fmla="*/ 1174 h 1613"/>
                <a:gd name="T22" fmla="*/ 818 w 1205"/>
                <a:gd name="T23" fmla="*/ 1047 h 1613"/>
                <a:gd name="T24" fmla="*/ 944 w 1205"/>
                <a:gd name="T25" fmla="*/ 1206 h 1613"/>
                <a:gd name="T26" fmla="*/ 818 w 1205"/>
                <a:gd name="T27" fmla="*/ 1365 h 1613"/>
                <a:gd name="T28" fmla="*/ 850 w 1205"/>
                <a:gd name="T29" fmla="*/ 1365 h 1613"/>
                <a:gd name="T30" fmla="*/ 1102 w 1205"/>
                <a:gd name="T31" fmla="*/ 1365 h 1613"/>
                <a:gd name="T32" fmla="*/ 1135 w 1205"/>
                <a:gd name="T33" fmla="*/ 1365 h 1613"/>
                <a:gd name="T34" fmla="*/ 1008 w 1205"/>
                <a:gd name="T35" fmla="*/ 1206 h 1613"/>
                <a:gd name="T36" fmla="*/ 1135 w 1205"/>
                <a:gd name="T37" fmla="*/ 1047 h 1613"/>
                <a:gd name="T38" fmla="*/ 165 w 1205"/>
                <a:gd name="T39" fmla="*/ 1613 h 1613"/>
                <a:gd name="T40" fmla="*/ 165 w 1205"/>
                <a:gd name="T41" fmla="*/ 1282 h 1613"/>
                <a:gd name="T42" fmla="*/ 285 w 1205"/>
                <a:gd name="T43" fmla="*/ 1447 h 1613"/>
                <a:gd name="T44" fmla="*/ 46 w 1205"/>
                <a:gd name="T45" fmla="*/ 1447 h 1613"/>
                <a:gd name="T46" fmla="*/ 285 w 1205"/>
                <a:gd name="T47" fmla="*/ 1447 h 1613"/>
                <a:gd name="T48" fmla="*/ 1020 w 1205"/>
                <a:gd name="T49" fmla="*/ 0 h 1613"/>
                <a:gd name="T50" fmla="*/ 1020 w 1205"/>
                <a:gd name="T51" fmla="*/ 331 h 1613"/>
                <a:gd name="T52" fmla="*/ 900 w 1205"/>
                <a:gd name="T53" fmla="*/ 166 h 1613"/>
                <a:gd name="T54" fmla="*/ 1139 w 1205"/>
                <a:gd name="T55" fmla="*/ 166 h 1613"/>
                <a:gd name="T56" fmla="*/ 900 w 1205"/>
                <a:gd name="T57" fmla="*/ 166 h 1613"/>
                <a:gd name="T58" fmla="*/ 831 w 1205"/>
                <a:gd name="T59" fmla="*/ 607 h 1613"/>
                <a:gd name="T60" fmla="*/ 997 w 1205"/>
                <a:gd name="T61" fmla="*/ 498 h 1613"/>
                <a:gd name="T62" fmla="*/ 800 w 1205"/>
                <a:gd name="T63" fmla="*/ 792 h 1613"/>
                <a:gd name="T64" fmla="*/ 142 w 1205"/>
                <a:gd name="T65" fmla="*/ 1206 h 1613"/>
                <a:gd name="T66" fmla="*/ 188 w 1205"/>
                <a:gd name="T67" fmla="*/ 1206 h 1613"/>
                <a:gd name="T68" fmla="*/ 808 w 1205"/>
                <a:gd name="T69" fmla="*/ 837 h 1613"/>
                <a:gd name="T70" fmla="*/ 1043 w 1205"/>
                <a:gd name="T71" fmla="*/ 500 h 1613"/>
                <a:gd name="T72" fmla="*/ 1205 w 1205"/>
                <a:gd name="T73" fmla="*/ 61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5" h="1613">
                  <a:moveTo>
                    <a:pt x="50" y="620"/>
                  </a:moveTo>
                  <a:cubicBezTo>
                    <a:pt x="176" y="494"/>
                    <a:pt x="176" y="494"/>
                    <a:pt x="176" y="494"/>
                  </a:cubicBezTo>
                  <a:cubicBezTo>
                    <a:pt x="50" y="368"/>
                    <a:pt x="50" y="368"/>
                    <a:pt x="50" y="368"/>
                  </a:cubicBezTo>
                  <a:cubicBezTo>
                    <a:pt x="41" y="359"/>
                    <a:pt x="41" y="344"/>
                    <a:pt x="50" y="335"/>
                  </a:cubicBezTo>
                  <a:cubicBezTo>
                    <a:pt x="59" y="326"/>
                    <a:pt x="74" y="326"/>
                    <a:pt x="83" y="335"/>
                  </a:cubicBezTo>
                  <a:cubicBezTo>
                    <a:pt x="209" y="462"/>
                    <a:pt x="209" y="462"/>
                    <a:pt x="209" y="462"/>
                  </a:cubicBezTo>
                  <a:cubicBezTo>
                    <a:pt x="335" y="335"/>
                    <a:pt x="335" y="335"/>
                    <a:pt x="335" y="335"/>
                  </a:cubicBezTo>
                  <a:cubicBezTo>
                    <a:pt x="344" y="326"/>
                    <a:pt x="358" y="326"/>
                    <a:pt x="367" y="335"/>
                  </a:cubicBezTo>
                  <a:cubicBezTo>
                    <a:pt x="376" y="344"/>
                    <a:pt x="376" y="359"/>
                    <a:pt x="367" y="368"/>
                  </a:cubicBezTo>
                  <a:cubicBezTo>
                    <a:pt x="241" y="494"/>
                    <a:pt x="241" y="494"/>
                    <a:pt x="241" y="494"/>
                  </a:cubicBezTo>
                  <a:cubicBezTo>
                    <a:pt x="367" y="620"/>
                    <a:pt x="367" y="620"/>
                    <a:pt x="367" y="620"/>
                  </a:cubicBezTo>
                  <a:cubicBezTo>
                    <a:pt x="376" y="629"/>
                    <a:pt x="376" y="644"/>
                    <a:pt x="367" y="653"/>
                  </a:cubicBezTo>
                  <a:cubicBezTo>
                    <a:pt x="363" y="657"/>
                    <a:pt x="357" y="659"/>
                    <a:pt x="351" y="659"/>
                  </a:cubicBezTo>
                  <a:cubicBezTo>
                    <a:pt x="345" y="659"/>
                    <a:pt x="339" y="657"/>
                    <a:pt x="335" y="653"/>
                  </a:cubicBezTo>
                  <a:cubicBezTo>
                    <a:pt x="209" y="526"/>
                    <a:pt x="209" y="526"/>
                    <a:pt x="209" y="526"/>
                  </a:cubicBezTo>
                  <a:cubicBezTo>
                    <a:pt x="83" y="653"/>
                    <a:pt x="83" y="653"/>
                    <a:pt x="83" y="653"/>
                  </a:cubicBezTo>
                  <a:cubicBezTo>
                    <a:pt x="78" y="657"/>
                    <a:pt x="72" y="659"/>
                    <a:pt x="66" y="659"/>
                  </a:cubicBezTo>
                  <a:cubicBezTo>
                    <a:pt x="61" y="659"/>
                    <a:pt x="55" y="657"/>
                    <a:pt x="50" y="653"/>
                  </a:cubicBezTo>
                  <a:cubicBezTo>
                    <a:pt x="41" y="644"/>
                    <a:pt x="41" y="629"/>
                    <a:pt x="50" y="620"/>
                  </a:cubicBezTo>
                  <a:close/>
                  <a:moveTo>
                    <a:pt x="1135" y="1047"/>
                  </a:moveTo>
                  <a:cubicBezTo>
                    <a:pt x="1126" y="1038"/>
                    <a:pt x="1111" y="1038"/>
                    <a:pt x="1102" y="1047"/>
                  </a:cubicBezTo>
                  <a:cubicBezTo>
                    <a:pt x="976" y="1174"/>
                    <a:pt x="976" y="1174"/>
                    <a:pt x="976" y="1174"/>
                  </a:cubicBezTo>
                  <a:cubicBezTo>
                    <a:pt x="850" y="1047"/>
                    <a:pt x="850" y="1047"/>
                    <a:pt x="850" y="1047"/>
                  </a:cubicBezTo>
                  <a:cubicBezTo>
                    <a:pt x="841" y="1038"/>
                    <a:pt x="826" y="1038"/>
                    <a:pt x="818" y="1047"/>
                  </a:cubicBezTo>
                  <a:cubicBezTo>
                    <a:pt x="809" y="1056"/>
                    <a:pt x="809" y="1071"/>
                    <a:pt x="818" y="1080"/>
                  </a:cubicBezTo>
                  <a:cubicBezTo>
                    <a:pt x="944" y="1206"/>
                    <a:pt x="944" y="1206"/>
                    <a:pt x="944" y="1206"/>
                  </a:cubicBezTo>
                  <a:cubicBezTo>
                    <a:pt x="818" y="1332"/>
                    <a:pt x="818" y="1332"/>
                    <a:pt x="818" y="1332"/>
                  </a:cubicBezTo>
                  <a:cubicBezTo>
                    <a:pt x="809" y="1341"/>
                    <a:pt x="809" y="1356"/>
                    <a:pt x="818" y="1365"/>
                  </a:cubicBezTo>
                  <a:cubicBezTo>
                    <a:pt x="822" y="1369"/>
                    <a:pt x="828" y="1371"/>
                    <a:pt x="834" y="1371"/>
                  </a:cubicBezTo>
                  <a:cubicBezTo>
                    <a:pt x="840" y="1371"/>
                    <a:pt x="845" y="1369"/>
                    <a:pt x="850" y="1365"/>
                  </a:cubicBezTo>
                  <a:cubicBezTo>
                    <a:pt x="976" y="1238"/>
                    <a:pt x="976" y="1238"/>
                    <a:pt x="976" y="1238"/>
                  </a:cubicBezTo>
                  <a:cubicBezTo>
                    <a:pt x="1102" y="1365"/>
                    <a:pt x="1102" y="1365"/>
                    <a:pt x="1102" y="1365"/>
                  </a:cubicBezTo>
                  <a:cubicBezTo>
                    <a:pt x="1107" y="1369"/>
                    <a:pt x="1113" y="1371"/>
                    <a:pt x="1119" y="1371"/>
                  </a:cubicBezTo>
                  <a:cubicBezTo>
                    <a:pt x="1124" y="1371"/>
                    <a:pt x="1130" y="1369"/>
                    <a:pt x="1135" y="1365"/>
                  </a:cubicBezTo>
                  <a:cubicBezTo>
                    <a:pt x="1144" y="1356"/>
                    <a:pt x="1144" y="1341"/>
                    <a:pt x="1135" y="1332"/>
                  </a:cubicBezTo>
                  <a:cubicBezTo>
                    <a:pt x="1008" y="1206"/>
                    <a:pt x="1008" y="1206"/>
                    <a:pt x="1008" y="1206"/>
                  </a:cubicBezTo>
                  <a:cubicBezTo>
                    <a:pt x="1135" y="1080"/>
                    <a:pt x="1135" y="1080"/>
                    <a:pt x="1135" y="1080"/>
                  </a:cubicBezTo>
                  <a:cubicBezTo>
                    <a:pt x="1144" y="1071"/>
                    <a:pt x="1144" y="1056"/>
                    <a:pt x="1135" y="1047"/>
                  </a:cubicBezTo>
                  <a:close/>
                  <a:moveTo>
                    <a:pt x="331" y="1447"/>
                  </a:moveTo>
                  <a:cubicBezTo>
                    <a:pt x="331" y="1538"/>
                    <a:pt x="256" y="1613"/>
                    <a:pt x="165" y="1613"/>
                  </a:cubicBezTo>
                  <a:cubicBezTo>
                    <a:pt x="74" y="1613"/>
                    <a:pt x="0" y="1538"/>
                    <a:pt x="0" y="1447"/>
                  </a:cubicBezTo>
                  <a:cubicBezTo>
                    <a:pt x="0" y="1356"/>
                    <a:pt x="74" y="1282"/>
                    <a:pt x="165" y="1282"/>
                  </a:cubicBezTo>
                  <a:cubicBezTo>
                    <a:pt x="256" y="1282"/>
                    <a:pt x="331" y="1356"/>
                    <a:pt x="331" y="1447"/>
                  </a:cubicBezTo>
                  <a:close/>
                  <a:moveTo>
                    <a:pt x="285" y="1447"/>
                  </a:moveTo>
                  <a:cubicBezTo>
                    <a:pt x="285" y="1381"/>
                    <a:pt x="231" y="1328"/>
                    <a:pt x="165" y="1328"/>
                  </a:cubicBezTo>
                  <a:cubicBezTo>
                    <a:pt x="99" y="1328"/>
                    <a:pt x="46" y="1381"/>
                    <a:pt x="46" y="1447"/>
                  </a:cubicBezTo>
                  <a:cubicBezTo>
                    <a:pt x="46" y="1513"/>
                    <a:pt x="99" y="1567"/>
                    <a:pt x="165" y="1567"/>
                  </a:cubicBezTo>
                  <a:cubicBezTo>
                    <a:pt x="231" y="1567"/>
                    <a:pt x="285" y="1513"/>
                    <a:pt x="285" y="1447"/>
                  </a:cubicBezTo>
                  <a:close/>
                  <a:moveTo>
                    <a:pt x="854" y="166"/>
                  </a:moveTo>
                  <a:cubicBezTo>
                    <a:pt x="854" y="75"/>
                    <a:pt x="928" y="0"/>
                    <a:pt x="1020" y="0"/>
                  </a:cubicBezTo>
                  <a:cubicBezTo>
                    <a:pt x="1111" y="0"/>
                    <a:pt x="1185" y="75"/>
                    <a:pt x="1185" y="166"/>
                  </a:cubicBezTo>
                  <a:cubicBezTo>
                    <a:pt x="1185" y="257"/>
                    <a:pt x="1111" y="331"/>
                    <a:pt x="1020" y="331"/>
                  </a:cubicBezTo>
                  <a:cubicBezTo>
                    <a:pt x="928" y="331"/>
                    <a:pt x="854" y="257"/>
                    <a:pt x="854" y="166"/>
                  </a:cubicBezTo>
                  <a:close/>
                  <a:moveTo>
                    <a:pt x="900" y="166"/>
                  </a:moveTo>
                  <a:cubicBezTo>
                    <a:pt x="900" y="232"/>
                    <a:pt x="954" y="285"/>
                    <a:pt x="1020" y="285"/>
                  </a:cubicBezTo>
                  <a:cubicBezTo>
                    <a:pt x="1086" y="285"/>
                    <a:pt x="1139" y="232"/>
                    <a:pt x="1139" y="166"/>
                  </a:cubicBezTo>
                  <a:cubicBezTo>
                    <a:pt x="1139" y="100"/>
                    <a:pt x="1086" y="46"/>
                    <a:pt x="1020" y="46"/>
                  </a:cubicBezTo>
                  <a:cubicBezTo>
                    <a:pt x="954" y="46"/>
                    <a:pt x="900" y="100"/>
                    <a:pt x="900" y="166"/>
                  </a:cubicBezTo>
                  <a:close/>
                  <a:moveTo>
                    <a:pt x="1020" y="407"/>
                  </a:moveTo>
                  <a:cubicBezTo>
                    <a:pt x="831" y="607"/>
                    <a:pt x="831" y="607"/>
                    <a:pt x="831" y="607"/>
                  </a:cubicBezTo>
                  <a:cubicBezTo>
                    <a:pt x="864" y="638"/>
                    <a:pt x="864" y="638"/>
                    <a:pt x="864" y="638"/>
                  </a:cubicBezTo>
                  <a:cubicBezTo>
                    <a:pt x="997" y="498"/>
                    <a:pt x="997" y="498"/>
                    <a:pt x="997" y="498"/>
                  </a:cubicBezTo>
                  <a:cubicBezTo>
                    <a:pt x="997" y="560"/>
                    <a:pt x="997" y="560"/>
                    <a:pt x="997" y="560"/>
                  </a:cubicBezTo>
                  <a:cubicBezTo>
                    <a:pt x="997" y="670"/>
                    <a:pt x="909" y="774"/>
                    <a:pt x="800" y="792"/>
                  </a:cubicBezTo>
                  <a:cubicBezTo>
                    <a:pt x="442" y="852"/>
                    <a:pt x="442" y="852"/>
                    <a:pt x="442" y="852"/>
                  </a:cubicBezTo>
                  <a:cubicBezTo>
                    <a:pt x="269" y="881"/>
                    <a:pt x="142" y="1030"/>
                    <a:pt x="142" y="1206"/>
                  </a:cubicBezTo>
                  <a:cubicBezTo>
                    <a:pt x="142" y="1219"/>
                    <a:pt x="153" y="1229"/>
                    <a:pt x="165" y="1229"/>
                  </a:cubicBezTo>
                  <a:cubicBezTo>
                    <a:pt x="178" y="1229"/>
                    <a:pt x="188" y="1219"/>
                    <a:pt x="188" y="1206"/>
                  </a:cubicBezTo>
                  <a:cubicBezTo>
                    <a:pt x="188" y="1052"/>
                    <a:pt x="298" y="922"/>
                    <a:pt x="450" y="897"/>
                  </a:cubicBezTo>
                  <a:cubicBezTo>
                    <a:pt x="808" y="837"/>
                    <a:pt x="808" y="837"/>
                    <a:pt x="808" y="837"/>
                  </a:cubicBezTo>
                  <a:cubicBezTo>
                    <a:pt x="937" y="816"/>
                    <a:pt x="1043" y="691"/>
                    <a:pt x="1043" y="560"/>
                  </a:cubicBezTo>
                  <a:cubicBezTo>
                    <a:pt x="1043" y="500"/>
                    <a:pt x="1043" y="500"/>
                    <a:pt x="1043" y="500"/>
                  </a:cubicBezTo>
                  <a:cubicBezTo>
                    <a:pt x="1171" y="641"/>
                    <a:pt x="1171" y="641"/>
                    <a:pt x="1171" y="641"/>
                  </a:cubicBezTo>
                  <a:cubicBezTo>
                    <a:pt x="1205" y="610"/>
                    <a:pt x="1205" y="610"/>
                    <a:pt x="1205" y="610"/>
                  </a:cubicBezTo>
                  <a:lnTo>
                    <a:pt x="1020" y="407"/>
                  </a:lnTo>
                  <a:close/>
                </a:path>
              </a:pathLst>
            </a:custGeom>
            <a:solidFill>
              <a:schemeClr val="bg1"/>
            </a:solidFill>
            <a:ln>
              <a:noFill/>
            </a:ln>
          </p:spPr>
          <p:txBody>
            <a:bodyPr vert="horz" wrap="square" lIns="34290" tIns="17145" rIns="34290" bIns="17145" numCol="1" anchor="t" anchorCtr="0" compatLnSpc="1">
              <a:prstTxWarp prst="textNoShape">
                <a:avLst/>
              </a:prstTxWarp>
            </a:bodyPr>
            <a:lstStyle/>
            <a:p>
              <a:endParaRPr lang="en-US" sz="506"/>
            </a:p>
          </p:txBody>
        </p:sp>
      </p:grpSp>
      <p:grpSp>
        <p:nvGrpSpPr>
          <p:cNvPr id="20" name="Group 19"/>
          <p:cNvGrpSpPr/>
          <p:nvPr/>
        </p:nvGrpSpPr>
        <p:grpSpPr>
          <a:xfrm>
            <a:off x="5809062" y="1545678"/>
            <a:ext cx="511821" cy="511821"/>
            <a:chOff x="5809062" y="1545678"/>
            <a:chExt cx="511821" cy="511821"/>
          </a:xfrm>
        </p:grpSpPr>
        <p:sp>
          <p:nvSpPr>
            <p:cNvPr id="10" name="Oval 9"/>
            <p:cNvSpPr/>
            <p:nvPr/>
          </p:nvSpPr>
          <p:spPr>
            <a:xfrm>
              <a:off x="5809062" y="1545678"/>
              <a:ext cx="511821" cy="511821"/>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8" name="Freeform 36"/>
            <p:cNvSpPr>
              <a:spLocks noEditPoints="1"/>
            </p:cNvSpPr>
            <p:nvPr/>
          </p:nvSpPr>
          <p:spPr bwMode="auto">
            <a:xfrm>
              <a:off x="5961992" y="1640354"/>
              <a:ext cx="205960" cy="310320"/>
            </a:xfrm>
            <a:custGeom>
              <a:avLst/>
              <a:gdLst>
                <a:gd name="T0" fmla="*/ 621 w 1164"/>
                <a:gd name="T1" fmla="*/ 2 h 1758"/>
                <a:gd name="T2" fmla="*/ 577 w 1164"/>
                <a:gd name="T3" fmla="*/ 1 h 1758"/>
                <a:gd name="T4" fmla="*/ 47 w 1164"/>
                <a:gd name="T5" fmla="*/ 808 h 1758"/>
                <a:gd name="T6" fmla="*/ 109 w 1164"/>
                <a:gd name="T7" fmla="*/ 917 h 1758"/>
                <a:gd name="T8" fmla="*/ 333 w 1164"/>
                <a:gd name="T9" fmla="*/ 1380 h 1758"/>
                <a:gd name="T10" fmla="*/ 333 w 1164"/>
                <a:gd name="T11" fmla="*/ 1538 h 1758"/>
                <a:gd name="T12" fmla="*/ 381 w 1164"/>
                <a:gd name="T13" fmla="*/ 1662 h 1758"/>
                <a:gd name="T14" fmla="*/ 778 w 1164"/>
                <a:gd name="T15" fmla="*/ 1662 h 1758"/>
                <a:gd name="T16" fmla="*/ 826 w 1164"/>
                <a:gd name="T17" fmla="*/ 1538 h 1758"/>
                <a:gd name="T18" fmla="*/ 826 w 1164"/>
                <a:gd name="T19" fmla="*/ 1380 h 1758"/>
                <a:gd name="T20" fmla="*/ 1043 w 1164"/>
                <a:gd name="T21" fmla="*/ 929 h 1758"/>
                <a:gd name="T22" fmla="*/ 1109 w 1164"/>
                <a:gd name="T23" fmla="*/ 814 h 1758"/>
                <a:gd name="T24" fmla="*/ 1115 w 1164"/>
                <a:gd name="T25" fmla="*/ 801 h 1758"/>
                <a:gd name="T26" fmla="*/ 1147 w 1164"/>
                <a:gd name="T27" fmla="*/ 694 h 1758"/>
                <a:gd name="T28" fmla="*/ 941 w 1164"/>
                <a:gd name="T29" fmla="*/ 676 h 1758"/>
                <a:gd name="T30" fmla="*/ 945 w 1164"/>
                <a:gd name="T31" fmla="*/ 762 h 1758"/>
                <a:gd name="T32" fmla="*/ 774 w 1164"/>
                <a:gd name="T33" fmla="*/ 708 h 1758"/>
                <a:gd name="T34" fmla="*/ 599 w 1164"/>
                <a:gd name="T35" fmla="*/ 676 h 1758"/>
                <a:gd name="T36" fmla="*/ 778 w 1164"/>
                <a:gd name="T37" fmla="*/ 336 h 1758"/>
                <a:gd name="T38" fmla="*/ 599 w 1164"/>
                <a:gd name="T39" fmla="*/ 39 h 1758"/>
                <a:gd name="T40" fmla="*/ 210 w 1164"/>
                <a:gd name="T41" fmla="*/ 184 h 1758"/>
                <a:gd name="T42" fmla="*/ 571 w 1164"/>
                <a:gd name="T43" fmla="*/ 262 h 1758"/>
                <a:gd name="T44" fmla="*/ 740 w 1164"/>
                <a:gd name="T45" fmla="*/ 336 h 1758"/>
                <a:gd name="T46" fmla="*/ 571 w 1164"/>
                <a:gd name="T47" fmla="*/ 410 h 1758"/>
                <a:gd name="T48" fmla="*/ 430 w 1164"/>
                <a:gd name="T49" fmla="*/ 676 h 1758"/>
                <a:gd name="T50" fmla="*/ 175 w 1164"/>
                <a:gd name="T51" fmla="*/ 628 h 1758"/>
                <a:gd name="T52" fmla="*/ 38 w 1164"/>
                <a:gd name="T53" fmla="*/ 580 h 1758"/>
                <a:gd name="T54" fmla="*/ 142 w 1164"/>
                <a:gd name="T55" fmla="*/ 899 h 1758"/>
                <a:gd name="T56" fmla="*/ 56 w 1164"/>
                <a:gd name="T57" fmla="*/ 714 h 1758"/>
                <a:gd name="T58" fmla="*/ 231 w 1164"/>
                <a:gd name="T59" fmla="*/ 683 h 1758"/>
                <a:gd name="T60" fmla="*/ 401 w 1164"/>
                <a:gd name="T61" fmla="*/ 628 h 1758"/>
                <a:gd name="T62" fmla="*/ 398 w 1164"/>
                <a:gd name="T63" fmla="*/ 714 h 1758"/>
                <a:gd name="T64" fmla="*/ 513 w 1164"/>
                <a:gd name="T65" fmla="*/ 876 h 1758"/>
                <a:gd name="T66" fmla="*/ 560 w 1164"/>
                <a:gd name="T67" fmla="*/ 1131 h 1758"/>
                <a:gd name="T68" fmla="*/ 337 w 1164"/>
                <a:gd name="T69" fmla="*/ 1324 h 1758"/>
                <a:gd name="T70" fmla="*/ 483 w 1164"/>
                <a:gd name="T71" fmla="*/ 1719 h 1758"/>
                <a:gd name="T72" fmla="*/ 676 w 1164"/>
                <a:gd name="T73" fmla="*/ 1719 h 1758"/>
                <a:gd name="T74" fmla="*/ 408 w 1164"/>
                <a:gd name="T75" fmla="*/ 1629 h 1758"/>
                <a:gd name="T76" fmla="*/ 787 w 1164"/>
                <a:gd name="T77" fmla="*/ 1576 h 1758"/>
                <a:gd name="T78" fmla="*/ 372 w 1164"/>
                <a:gd name="T79" fmla="*/ 1538 h 1758"/>
                <a:gd name="T80" fmla="*/ 787 w 1164"/>
                <a:gd name="T81" fmla="*/ 1538 h 1758"/>
                <a:gd name="T82" fmla="*/ 372 w 1164"/>
                <a:gd name="T83" fmla="*/ 1447 h 1758"/>
                <a:gd name="T84" fmla="*/ 778 w 1164"/>
                <a:gd name="T85" fmla="*/ 1394 h 1758"/>
                <a:gd name="T86" fmla="*/ 1020 w 1164"/>
                <a:gd name="T87" fmla="*/ 891 h 1758"/>
                <a:gd name="T88" fmla="*/ 822 w 1164"/>
                <a:gd name="T89" fmla="*/ 1324 h 1758"/>
                <a:gd name="T90" fmla="*/ 599 w 1164"/>
                <a:gd name="T91" fmla="*/ 1099 h 1758"/>
                <a:gd name="T92" fmla="*/ 513 w 1164"/>
                <a:gd name="T93" fmla="*/ 1101 h 1758"/>
                <a:gd name="T94" fmla="*/ 567 w 1164"/>
                <a:gd name="T95" fmla="*/ 931 h 1758"/>
                <a:gd name="T96" fmla="*/ 599 w 1164"/>
                <a:gd name="T97" fmla="*/ 714 h 1758"/>
                <a:gd name="T98" fmla="*/ 851 w 1164"/>
                <a:gd name="T99" fmla="*/ 894 h 1758"/>
                <a:gd name="T100" fmla="*/ 1104 w 1164"/>
                <a:gd name="T101" fmla="*/ 714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4" h="1758">
                  <a:moveTo>
                    <a:pt x="1147" y="694"/>
                  </a:moveTo>
                  <a:cubicBezTo>
                    <a:pt x="1164" y="612"/>
                    <a:pt x="1163" y="527"/>
                    <a:pt x="1143" y="443"/>
                  </a:cubicBezTo>
                  <a:cubicBezTo>
                    <a:pt x="1085" y="201"/>
                    <a:pt x="871" y="19"/>
                    <a:pt x="621" y="2"/>
                  </a:cubicBezTo>
                  <a:cubicBezTo>
                    <a:pt x="608" y="1"/>
                    <a:pt x="596" y="1"/>
                    <a:pt x="583" y="1"/>
                  </a:cubicBezTo>
                  <a:cubicBezTo>
                    <a:pt x="582" y="1"/>
                    <a:pt x="581" y="0"/>
                    <a:pt x="580" y="0"/>
                  </a:cubicBezTo>
                  <a:cubicBezTo>
                    <a:pt x="579" y="0"/>
                    <a:pt x="578" y="1"/>
                    <a:pt x="577" y="1"/>
                  </a:cubicBezTo>
                  <a:cubicBezTo>
                    <a:pt x="430" y="2"/>
                    <a:pt x="292" y="55"/>
                    <a:pt x="184" y="156"/>
                  </a:cubicBezTo>
                  <a:cubicBezTo>
                    <a:pt x="67" y="265"/>
                    <a:pt x="0" y="420"/>
                    <a:pt x="0" y="580"/>
                  </a:cubicBezTo>
                  <a:cubicBezTo>
                    <a:pt x="0" y="659"/>
                    <a:pt x="16" y="736"/>
                    <a:pt x="47" y="808"/>
                  </a:cubicBezTo>
                  <a:cubicBezTo>
                    <a:pt x="47" y="809"/>
                    <a:pt x="47" y="809"/>
                    <a:pt x="47" y="809"/>
                  </a:cubicBezTo>
                  <a:cubicBezTo>
                    <a:pt x="49" y="812"/>
                    <a:pt x="49" y="812"/>
                    <a:pt x="49" y="812"/>
                  </a:cubicBezTo>
                  <a:cubicBezTo>
                    <a:pt x="57" y="825"/>
                    <a:pt x="81" y="866"/>
                    <a:pt x="109" y="917"/>
                  </a:cubicBezTo>
                  <a:cubicBezTo>
                    <a:pt x="154" y="998"/>
                    <a:pt x="213" y="1104"/>
                    <a:pt x="235" y="1155"/>
                  </a:cubicBezTo>
                  <a:cubicBezTo>
                    <a:pt x="251" y="1191"/>
                    <a:pt x="280" y="1274"/>
                    <a:pt x="301" y="1336"/>
                  </a:cubicBezTo>
                  <a:cubicBezTo>
                    <a:pt x="307" y="1354"/>
                    <a:pt x="318" y="1369"/>
                    <a:pt x="333" y="1380"/>
                  </a:cubicBezTo>
                  <a:cubicBezTo>
                    <a:pt x="333" y="1447"/>
                    <a:pt x="333" y="1447"/>
                    <a:pt x="333" y="1447"/>
                  </a:cubicBezTo>
                  <a:cubicBezTo>
                    <a:pt x="333" y="1485"/>
                    <a:pt x="333" y="1485"/>
                    <a:pt x="333" y="1485"/>
                  </a:cubicBezTo>
                  <a:cubicBezTo>
                    <a:pt x="333" y="1538"/>
                    <a:pt x="333" y="1538"/>
                    <a:pt x="333" y="1538"/>
                  </a:cubicBezTo>
                  <a:cubicBezTo>
                    <a:pt x="333" y="1576"/>
                    <a:pt x="333" y="1576"/>
                    <a:pt x="333" y="1576"/>
                  </a:cubicBezTo>
                  <a:cubicBezTo>
                    <a:pt x="333" y="1592"/>
                    <a:pt x="333" y="1592"/>
                    <a:pt x="333" y="1592"/>
                  </a:cubicBezTo>
                  <a:cubicBezTo>
                    <a:pt x="333" y="1624"/>
                    <a:pt x="353" y="1651"/>
                    <a:pt x="381" y="1662"/>
                  </a:cubicBezTo>
                  <a:cubicBezTo>
                    <a:pt x="385" y="1715"/>
                    <a:pt x="429" y="1758"/>
                    <a:pt x="483" y="1758"/>
                  </a:cubicBezTo>
                  <a:cubicBezTo>
                    <a:pt x="676" y="1758"/>
                    <a:pt x="676" y="1758"/>
                    <a:pt x="676" y="1758"/>
                  </a:cubicBezTo>
                  <a:cubicBezTo>
                    <a:pt x="730" y="1758"/>
                    <a:pt x="774" y="1715"/>
                    <a:pt x="778" y="1662"/>
                  </a:cubicBezTo>
                  <a:cubicBezTo>
                    <a:pt x="806" y="1651"/>
                    <a:pt x="826" y="1624"/>
                    <a:pt x="826" y="1592"/>
                  </a:cubicBezTo>
                  <a:cubicBezTo>
                    <a:pt x="826" y="1576"/>
                    <a:pt x="826" y="1576"/>
                    <a:pt x="826" y="1576"/>
                  </a:cubicBezTo>
                  <a:cubicBezTo>
                    <a:pt x="826" y="1538"/>
                    <a:pt x="826" y="1538"/>
                    <a:pt x="826" y="1538"/>
                  </a:cubicBezTo>
                  <a:cubicBezTo>
                    <a:pt x="826" y="1485"/>
                    <a:pt x="826" y="1485"/>
                    <a:pt x="826" y="1485"/>
                  </a:cubicBezTo>
                  <a:cubicBezTo>
                    <a:pt x="826" y="1447"/>
                    <a:pt x="826" y="1447"/>
                    <a:pt x="826" y="1447"/>
                  </a:cubicBezTo>
                  <a:cubicBezTo>
                    <a:pt x="826" y="1380"/>
                    <a:pt x="826" y="1380"/>
                    <a:pt x="826" y="1380"/>
                  </a:cubicBezTo>
                  <a:cubicBezTo>
                    <a:pt x="841" y="1369"/>
                    <a:pt x="852" y="1354"/>
                    <a:pt x="858" y="1336"/>
                  </a:cubicBezTo>
                  <a:cubicBezTo>
                    <a:pt x="879" y="1274"/>
                    <a:pt x="908" y="1191"/>
                    <a:pt x="924" y="1154"/>
                  </a:cubicBezTo>
                  <a:cubicBezTo>
                    <a:pt x="946" y="1103"/>
                    <a:pt x="1006" y="995"/>
                    <a:pt x="1043" y="929"/>
                  </a:cubicBezTo>
                  <a:cubicBezTo>
                    <a:pt x="1051" y="929"/>
                    <a:pt x="1051" y="929"/>
                    <a:pt x="1051" y="929"/>
                  </a:cubicBezTo>
                  <a:cubicBezTo>
                    <a:pt x="1051" y="915"/>
                    <a:pt x="1051" y="915"/>
                    <a:pt x="1051" y="915"/>
                  </a:cubicBezTo>
                  <a:cubicBezTo>
                    <a:pt x="1078" y="866"/>
                    <a:pt x="1101" y="827"/>
                    <a:pt x="1109" y="814"/>
                  </a:cubicBezTo>
                  <a:cubicBezTo>
                    <a:pt x="1110" y="812"/>
                    <a:pt x="1110" y="811"/>
                    <a:pt x="1111" y="809"/>
                  </a:cubicBezTo>
                  <a:cubicBezTo>
                    <a:pt x="1115" y="805"/>
                    <a:pt x="1115" y="805"/>
                    <a:pt x="1115" y="805"/>
                  </a:cubicBezTo>
                  <a:cubicBezTo>
                    <a:pt x="1115" y="801"/>
                    <a:pt x="1115" y="801"/>
                    <a:pt x="1115" y="801"/>
                  </a:cubicBezTo>
                  <a:cubicBezTo>
                    <a:pt x="1128" y="769"/>
                    <a:pt x="1138" y="736"/>
                    <a:pt x="1145" y="702"/>
                  </a:cubicBezTo>
                  <a:cubicBezTo>
                    <a:pt x="1146" y="700"/>
                    <a:pt x="1147" y="697"/>
                    <a:pt x="1147" y="695"/>
                  </a:cubicBezTo>
                  <a:cubicBezTo>
                    <a:pt x="1147" y="695"/>
                    <a:pt x="1147" y="695"/>
                    <a:pt x="1147" y="694"/>
                  </a:cubicBezTo>
                  <a:close/>
                  <a:moveTo>
                    <a:pt x="1106" y="452"/>
                  </a:moveTo>
                  <a:cubicBezTo>
                    <a:pt x="1123" y="526"/>
                    <a:pt x="1125" y="602"/>
                    <a:pt x="1112" y="676"/>
                  </a:cubicBezTo>
                  <a:cubicBezTo>
                    <a:pt x="941" y="676"/>
                    <a:pt x="941" y="676"/>
                    <a:pt x="941" y="676"/>
                  </a:cubicBezTo>
                  <a:cubicBezTo>
                    <a:pt x="931" y="676"/>
                    <a:pt x="922" y="684"/>
                    <a:pt x="922" y="695"/>
                  </a:cubicBezTo>
                  <a:cubicBezTo>
                    <a:pt x="922" y="701"/>
                    <a:pt x="925" y="706"/>
                    <a:pt x="929" y="709"/>
                  </a:cubicBezTo>
                  <a:cubicBezTo>
                    <a:pt x="939" y="725"/>
                    <a:pt x="945" y="743"/>
                    <a:pt x="945" y="762"/>
                  </a:cubicBezTo>
                  <a:cubicBezTo>
                    <a:pt x="945" y="813"/>
                    <a:pt x="903" y="855"/>
                    <a:pt x="851" y="855"/>
                  </a:cubicBezTo>
                  <a:cubicBezTo>
                    <a:pt x="799" y="855"/>
                    <a:pt x="757" y="813"/>
                    <a:pt x="757" y="762"/>
                  </a:cubicBezTo>
                  <a:cubicBezTo>
                    <a:pt x="757" y="742"/>
                    <a:pt x="763" y="724"/>
                    <a:pt x="774" y="708"/>
                  </a:cubicBezTo>
                  <a:cubicBezTo>
                    <a:pt x="778" y="704"/>
                    <a:pt x="780" y="698"/>
                    <a:pt x="779" y="692"/>
                  </a:cubicBezTo>
                  <a:cubicBezTo>
                    <a:pt x="778" y="683"/>
                    <a:pt x="770" y="676"/>
                    <a:pt x="760" y="676"/>
                  </a:cubicBezTo>
                  <a:cubicBezTo>
                    <a:pt x="599" y="676"/>
                    <a:pt x="599" y="676"/>
                    <a:pt x="599" y="676"/>
                  </a:cubicBezTo>
                  <a:cubicBezTo>
                    <a:pt x="599" y="459"/>
                    <a:pt x="599" y="459"/>
                    <a:pt x="599" y="459"/>
                  </a:cubicBezTo>
                  <a:cubicBezTo>
                    <a:pt x="614" y="465"/>
                    <a:pt x="630" y="468"/>
                    <a:pt x="646" y="468"/>
                  </a:cubicBezTo>
                  <a:cubicBezTo>
                    <a:pt x="719" y="468"/>
                    <a:pt x="778" y="409"/>
                    <a:pt x="778" y="336"/>
                  </a:cubicBezTo>
                  <a:cubicBezTo>
                    <a:pt x="778" y="263"/>
                    <a:pt x="719" y="204"/>
                    <a:pt x="646" y="204"/>
                  </a:cubicBezTo>
                  <a:cubicBezTo>
                    <a:pt x="630" y="204"/>
                    <a:pt x="614" y="207"/>
                    <a:pt x="599" y="213"/>
                  </a:cubicBezTo>
                  <a:cubicBezTo>
                    <a:pt x="599" y="39"/>
                    <a:pt x="599" y="39"/>
                    <a:pt x="599" y="39"/>
                  </a:cubicBezTo>
                  <a:cubicBezTo>
                    <a:pt x="605" y="40"/>
                    <a:pt x="612" y="39"/>
                    <a:pt x="618" y="40"/>
                  </a:cubicBezTo>
                  <a:cubicBezTo>
                    <a:pt x="852" y="56"/>
                    <a:pt x="1052" y="225"/>
                    <a:pt x="1106" y="452"/>
                  </a:cubicBezTo>
                  <a:close/>
                  <a:moveTo>
                    <a:pt x="210" y="184"/>
                  </a:moveTo>
                  <a:cubicBezTo>
                    <a:pt x="307" y="94"/>
                    <a:pt x="430" y="43"/>
                    <a:pt x="560" y="39"/>
                  </a:cubicBezTo>
                  <a:cubicBezTo>
                    <a:pt x="560" y="245"/>
                    <a:pt x="560" y="245"/>
                    <a:pt x="560" y="245"/>
                  </a:cubicBezTo>
                  <a:cubicBezTo>
                    <a:pt x="560" y="252"/>
                    <a:pt x="564" y="259"/>
                    <a:pt x="571" y="262"/>
                  </a:cubicBezTo>
                  <a:cubicBezTo>
                    <a:pt x="577" y="265"/>
                    <a:pt x="585" y="265"/>
                    <a:pt x="591" y="260"/>
                  </a:cubicBezTo>
                  <a:cubicBezTo>
                    <a:pt x="607" y="249"/>
                    <a:pt x="626" y="242"/>
                    <a:pt x="646" y="242"/>
                  </a:cubicBezTo>
                  <a:cubicBezTo>
                    <a:pt x="698" y="242"/>
                    <a:pt x="740" y="284"/>
                    <a:pt x="740" y="336"/>
                  </a:cubicBezTo>
                  <a:cubicBezTo>
                    <a:pt x="740" y="388"/>
                    <a:pt x="698" y="430"/>
                    <a:pt x="646" y="430"/>
                  </a:cubicBezTo>
                  <a:cubicBezTo>
                    <a:pt x="626" y="430"/>
                    <a:pt x="607" y="424"/>
                    <a:pt x="591" y="412"/>
                  </a:cubicBezTo>
                  <a:cubicBezTo>
                    <a:pt x="585" y="408"/>
                    <a:pt x="577" y="407"/>
                    <a:pt x="571" y="410"/>
                  </a:cubicBezTo>
                  <a:cubicBezTo>
                    <a:pt x="564" y="413"/>
                    <a:pt x="560" y="420"/>
                    <a:pt x="560" y="427"/>
                  </a:cubicBezTo>
                  <a:cubicBezTo>
                    <a:pt x="560" y="676"/>
                    <a:pt x="560" y="676"/>
                    <a:pt x="560" y="676"/>
                  </a:cubicBezTo>
                  <a:cubicBezTo>
                    <a:pt x="430" y="676"/>
                    <a:pt x="430" y="676"/>
                    <a:pt x="430" y="676"/>
                  </a:cubicBezTo>
                  <a:cubicBezTo>
                    <a:pt x="436" y="661"/>
                    <a:pt x="439" y="644"/>
                    <a:pt x="439" y="628"/>
                  </a:cubicBezTo>
                  <a:cubicBezTo>
                    <a:pt x="439" y="555"/>
                    <a:pt x="379" y="496"/>
                    <a:pt x="307" y="496"/>
                  </a:cubicBezTo>
                  <a:cubicBezTo>
                    <a:pt x="234" y="496"/>
                    <a:pt x="175" y="555"/>
                    <a:pt x="175" y="628"/>
                  </a:cubicBezTo>
                  <a:cubicBezTo>
                    <a:pt x="175" y="644"/>
                    <a:pt x="178" y="661"/>
                    <a:pt x="184" y="676"/>
                  </a:cubicBezTo>
                  <a:cubicBezTo>
                    <a:pt x="47" y="676"/>
                    <a:pt x="47" y="676"/>
                    <a:pt x="47" y="676"/>
                  </a:cubicBezTo>
                  <a:cubicBezTo>
                    <a:pt x="42" y="644"/>
                    <a:pt x="38" y="612"/>
                    <a:pt x="38" y="580"/>
                  </a:cubicBezTo>
                  <a:cubicBezTo>
                    <a:pt x="38" y="430"/>
                    <a:pt x="101" y="286"/>
                    <a:pt x="210" y="184"/>
                  </a:cubicBezTo>
                  <a:close/>
                  <a:moveTo>
                    <a:pt x="270" y="1139"/>
                  </a:moveTo>
                  <a:cubicBezTo>
                    <a:pt x="247" y="1087"/>
                    <a:pt x="188" y="980"/>
                    <a:pt x="142" y="899"/>
                  </a:cubicBezTo>
                  <a:cubicBezTo>
                    <a:pt x="114" y="848"/>
                    <a:pt x="90" y="806"/>
                    <a:pt x="83" y="794"/>
                  </a:cubicBezTo>
                  <a:cubicBezTo>
                    <a:pt x="81" y="791"/>
                    <a:pt x="81" y="791"/>
                    <a:pt x="81" y="791"/>
                  </a:cubicBezTo>
                  <a:cubicBezTo>
                    <a:pt x="71" y="766"/>
                    <a:pt x="62" y="740"/>
                    <a:pt x="56" y="714"/>
                  </a:cubicBezTo>
                  <a:cubicBezTo>
                    <a:pt x="216" y="714"/>
                    <a:pt x="216" y="714"/>
                    <a:pt x="216" y="714"/>
                  </a:cubicBezTo>
                  <a:cubicBezTo>
                    <a:pt x="223" y="714"/>
                    <a:pt x="229" y="710"/>
                    <a:pt x="233" y="703"/>
                  </a:cubicBezTo>
                  <a:cubicBezTo>
                    <a:pt x="236" y="697"/>
                    <a:pt x="235" y="689"/>
                    <a:pt x="231" y="683"/>
                  </a:cubicBezTo>
                  <a:cubicBezTo>
                    <a:pt x="219" y="667"/>
                    <a:pt x="213" y="648"/>
                    <a:pt x="213" y="628"/>
                  </a:cubicBezTo>
                  <a:cubicBezTo>
                    <a:pt x="213" y="576"/>
                    <a:pt x="255" y="534"/>
                    <a:pt x="307" y="534"/>
                  </a:cubicBezTo>
                  <a:cubicBezTo>
                    <a:pt x="358" y="534"/>
                    <a:pt x="401" y="576"/>
                    <a:pt x="401" y="628"/>
                  </a:cubicBezTo>
                  <a:cubicBezTo>
                    <a:pt x="401" y="647"/>
                    <a:pt x="395" y="666"/>
                    <a:pt x="384" y="682"/>
                  </a:cubicBezTo>
                  <a:cubicBezTo>
                    <a:pt x="380" y="686"/>
                    <a:pt x="378" y="692"/>
                    <a:pt x="379" y="698"/>
                  </a:cubicBezTo>
                  <a:cubicBezTo>
                    <a:pt x="380" y="707"/>
                    <a:pt x="388" y="714"/>
                    <a:pt x="398" y="714"/>
                  </a:cubicBezTo>
                  <a:cubicBezTo>
                    <a:pt x="560" y="714"/>
                    <a:pt x="560" y="714"/>
                    <a:pt x="560" y="714"/>
                  </a:cubicBezTo>
                  <a:cubicBezTo>
                    <a:pt x="560" y="884"/>
                    <a:pt x="560" y="884"/>
                    <a:pt x="560" y="884"/>
                  </a:cubicBezTo>
                  <a:cubicBezTo>
                    <a:pt x="545" y="879"/>
                    <a:pt x="529" y="876"/>
                    <a:pt x="513" y="876"/>
                  </a:cubicBezTo>
                  <a:cubicBezTo>
                    <a:pt x="440" y="876"/>
                    <a:pt x="381" y="935"/>
                    <a:pt x="381" y="1008"/>
                  </a:cubicBezTo>
                  <a:cubicBezTo>
                    <a:pt x="381" y="1080"/>
                    <a:pt x="440" y="1139"/>
                    <a:pt x="513" y="1139"/>
                  </a:cubicBezTo>
                  <a:cubicBezTo>
                    <a:pt x="529" y="1139"/>
                    <a:pt x="545" y="1136"/>
                    <a:pt x="560" y="1131"/>
                  </a:cubicBezTo>
                  <a:cubicBezTo>
                    <a:pt x="560" y="1356"/>
                    <a:pt x="560" y="1356"/>
                    <a:pt x="560" y="1356"/>
                  </a:cubicBezTo>
                  <a:cubicBezTo>
                    <a:pt x="381" y="1356"/>
                    <a:pt x="381" y="1356"/>
                    <a:pt x="381" y="1356"/>
                  </a:cubicBezTo>
                  <a:cubicBezTo>
                    <a:pt x="361" y="1356"/>
                    <a:pt x="343" y="1343"/>
                    <a:pt x="337" y="1324"/>
                  </a:cubicBezTo>
                  <a:cubicBezTo>
                    <a:pt x="316" y="1261"/>
                    <a:pt x="287" y="1177"/>
                    <a:pt x="270" y="1139"/>
                  </a:cubicBezTo>
                  <a:close/>
                  <a:moveTo>
                    <a:pt x="676" y="1719"/>
                  </a:moveTo>
                  <a:cubicBezTo>
                    <a:pt x="483" y="1719"/>
                    <a:pt x="483" y="1719"/>
                    <a:pt x="483" y="1719"/>
                  </a:cubicBezTo>
                  <a:cubicBezTo>
                    <a:pt x="452" y="1719"/>
                    <a:pt x="425" y="1697"/>
                    <a:pt x="420" y="1667"/>
                  </a:cubicBezTo>
                  <a:cubicBezTo>
                    <a:pt x="739" y="1667"/>
                    <a:pt x="739" y="1667"/>
                    <a:pt x="739" y="1667"/>
                  </a:cubicBezTo>
                  <a:cubicBezTo>
                    <a:pt x="734" y="1697"/>
                    <a:pt x="707" y="1719"/>
                    <a:pt x="676" y="1719"/>
                  </a:cubicBezTo>
                  <a:close/>
                  <a:moveTo>
                    <a:pt x="787" y="1592"/>
                  </a:moveTo>
                  <a:cubicBezTo>
                    <a:pt x="787" y="1612"/>
                    <a:pt x="771" y="1629"/>
                    <a:pt x="751" y="1629"/>
                  </a:cubicBezTo>
                  <a:cubicBezTo>
                    <a:pt x="408" y="1629"/>
                    <a:pt x="408" y="1629"/>
                    <a:pt x="408" y="1629"/>
                  </a:cubicBezTo>
                  <a:cubicBezTo>
                    <a:pt x="388" y="1629"/>
                    <a:pt x="372" y="1612"/>
                    <a:pt x="372" y="1592"/>
                  </a:cubicBezTo>
                  <a:cubicBezTo>
                    <a:pt x="372" y="1576"/>
                    <a:pt x="372" y="1576"/>
                    <a:pt x="372" y="1576"/>
                  </a:cubicBezTo>
                  <a:cubicBezTo>
                    <a:pt x="787" y="1576"/>
                    <a:pt x="787" y="1576"/>
                    <a:pt x="787" y="1576"/>
                  </a:cubicBezTo>
                  <a:lnTo>
                    <a:pt x="787" y="1592"/>
                  </a:lnTo>
                  <a:close/>
                  <a:moveTo>
                    <a:pt x="787" y="1538"/>
                  </a:moveTo>
                  <a:cubicBezTo>
                    <a:pt x="372" y="1538"/>
                    <a:pt x="372" y="1538"/>
                    <a:pt x="372" y="1538"/>
                  </a:cubicBezTo>
                  <a:cubicBezTo>
                    <a:pt x="372" y="1485"/>
                    <a:pt x="372" y="1485"/>
                    <a:pt x="372" y="1485"/>
                  </a:cubicBezTo>
                  <a:cubicBezTo>
                    <a:pt x="787" y="1485"/>
                    <a:pt x="787" y="1485"/>
                    <a:pt x="787" y="1485"/>
                  </a:cubicBezTo>
                  <a:lnTo>
                    <a:pt x="787" y="1538"/>
                  </a:lnTo>
                  <a:close/>
                  <a:moveTo>
                    <a:pt x="787" y="1394"/>
                  </a:moveTo>
                  <a:cubicBezTo>
                    <a:pt x="787" y="1447"/>
                    <a:pt x="787" y="1447"/>
                    <a:pt x="787" y="1447"/>
                  </a:cubicBezTo>
                  <a:cubicBezTo>
                    <a:pt x="372" y="1447"/>
                    <a:pt x="372" y="1447"/>
                    <a:pt x="372" y="1447"/>
                  </a:cubicBezTo>
                  <a:cubicBezTo>
                    <a:pt x="372" y="1394"/>
                    <a:pt x="372" y="1394"/>
                    <a:pt x="372" y="1394"/>
                  </a:cubicBezTo>
                  <a:cubicBezTo>
                    <a:pt x="381" y="1394"/>
                    <a:pt x="381" y="1394"/>
                    <a:pt x="381" y="1394"/>
                  </a:cubicBezTo>
                  <a:cubicBezTo>
                    <a:pt x="778" y="1394"/>
                    <a:pt x="778" y="1394"/>
                    <a:pt x="778" y="1394"/>
                  </a:cubicBezTo>
                  <a:lnTo>
                    <a:pt x="787" y="1394"/>
                  </a:lnTo>
                  <a:close/>
                  <a:moveTo>
                    <a:pt x="1076" y="793"/>
                  </a:moveTo>
                  <a:cubicBezTo>
                    <a:pt x="1068" y="807"/>
                    <a:pt x="1047" y="845"/>
                    <a:pt x="1020" y="891"/>
                  </a:cubicBezTo>
                  <a:cubicBezTo>
                    <a:pt x="1015" y="901"/>
                    <a:pt x="1015" y="901"/>
                    <a:pt x="1015" y="901"/>
                  </a:cubicBezTo>
                  <a:cubicBezTo>
                    <a:pt x="978" y="966"/>
                    <a:pt x="913" y="1083"/>
                    <a:pt x="889" y="1139"/>
                  </a:cubicBezTo>
                  <a:cubicBezTo>
                    <a:pt x="872" y="1177"/>
                    <a:pt x="843" y="1261"/>
                    <a:pt x="822" y="1324"/>
                  </a:cubicBezTo>
                  <a:cubicBezTo>
                    <a:pt x="816" y="1343"/>
                    <a:pt x="798" y="1356"/>
                    <a:pt x="778" y="1356"/>
                  </a:cubicBezTo>
                  <a:cubicBezTo>
                    <a:pt x="599" y="1356"/>
                    <a:pt x="599" y="1356"/>
                    <a:pt x="599" y="1356"/>
                  </a:cubicBezTo>
                  <a:cubicBezTo>
                    <a:pt x="599" y="1099"/>
                    <a:pt x="599" y="1099"/>
                    <a:pt x="599" y="1099"/>
                  </a:cubicBezTo>
                  <a:cubicBezTo>
                    <a:pt x="599" y="1091"/>
                    <a:pt x="595" y="1085"/>
                    <a:pt x="588" y="1082"/>
                  </a:cubicBezTo>
                  <a:cubicBezTo>
                    <a:pt x="582" y="1078"/>
                    <a:pt x="574" y="1079"/>
                    <a:pt x="568" y="1083"/>
                  </a:cubicBezTo>
                  <a:cubicBezTo>
                    <a:pt x="552" y="1095"/>
                    <a:pt x="533" y="1101"/>
                    <a:pt x="513" y="1101"/>
                  </a:cubicBezTo>
                  <a:cubicBezTo>
                    <a:pt x="461" y="1101"/>
                    <a:pt x="419" y="1059"/>
                    <a:pt x="419" y="1008"/>
                  </a:cubicBezTo>
                  <a:cubicBezTo>
                    <a:pt x="419" y="956"/>
                    <a:pt x="461" y="914"/>
                    <a:pt x="513" y="914"/>
                  </a:cubicBezTo>
                  <a:cubicBezTo>
                    <a:pt x="532" y="914"/>
                    <a:pt x="551" y="920"/>
                    <a:pt x="567" y="931"/>
                  </a:cubicBezTo>
                  <a:cubicBezTo>
                    <a:pt x="571" y="934"/>
                    <a:pt x="577" y="936"/>
                    <a:pt x="582" y="935"/>
                  </a:cubicBezTo>
                  <a:cubicBezTo>
                    <a:pt x="592" y="934"/>
                    <a:pt x="599" y="926"/>
                    <a:pt x="599" y="917"/>
                  </a:cubicBezTo>
                  <a:cubicBezTo>
                    <a:pt x="599" y="714"/>
                    <a:pt x="599" y="714"/>
                    <a:pt x="599" y="714"/>
                  </a:cubicBezTo>
                  <a:cubicBezTo>
                    <a:pt x="728" y="714"/>
                    <a:pt x="728" y="714"/>
                    <a:pt x="728" y="714"/>
                  </a:cubicBezTo>
                  <a:cubicBezTo>
                    <a:pt x="722" y="729"/>
                    <a:pt x="719" y="745"/>
                    <a:pt x="719" y="762"/>
                  </a:cubicBezTo>
                  <a:cubicBezTo>
                    <a:pt x="719" y="834"/>
                    <a:pt x="778" y="894"/>
                    <a:pt x="851" y="894"/>
                  </a:cubicBezTo>
                  <a:cubicBezTo>
                    <a:pt x="924" y="894"/>
                    <a:pt x="983" y="834"/>
                    <a:pt x="983" y="762"/>
                  </a:cubicBezTo>
                  <a:cubicBezTo>
                    <a:pt x="983" y="745"/>
                    <a:pt x="980" y="729"/>
                    <a:pt x="974" y="714"/>
                  </a:cubicBezTo>
                  <a:cubicBezTo>
                    <a:pt x="1104" y="714"/>
                    <a:pt x="1104" y="714"/>
                    <a:pt x="1104" y="714"/>
                  </a:cubicBezTo>
                  <a:cubicBezTo>
                    <a:pt x="1097" y="739"/>
                    <a:pt x="1089" y="765"/>
                    <a:pt x="1079" y="790"/>
                  </a:cubicBezTo>
                  <a:lnTo>
                    <a:pt x="1076" y="793"/>
                  </a:lnTo>
                  <a:close/>
                </a:path>
              </a:pathLst>
            </a:custGeom>
            <a:solidFill>
              <a:schemeClr val="bg1"/>
            </a:solidFill>
            <a:ln>
              <a:noFill/>
            </a:ln>
          </p:spPr>
          <p:txBody>
            <a:bodyPr vert="horz" wrap="square" lIns="34290" tIns="17145" rIns="34290" bIns="17145" numCol="1" anchor="t" anchorCtr="0" compatLnSpc="1">
              <a:prstTxWarp prst="textNoShape">
                <a:avLst/>
              </a:prstTxWarp>
            </a:bodyPr>
            <a:lstStyle/>
            <a:p>
              <a:endParaRPr lang="en-US" sz="506"/>
            </a:p>
          </p:txBody>
        </p:sp>
      </p:grpSp>
      <p:sp>
        <p:nvSpPr>
          <p:cNvPr id="39" name="TextBox 38"/>
          <p:cNvSpPr txBox="1"/>
          <p:nvPr/>
        </p:nvSpPr>
        <p:spPr>
          <a:xfrm>
            <a:off x="4083051" y="1748039"/>
            <a:ext cx="977900"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Research</a:t>
            </a:r>
          </a:p>
        </p:txBody>
      </p:sp>
      <p:sp>
        <p:nvSpPr>
          <p:cNvPr id="40" name="TextBox 39"/>
          <p:cNvSpPr txBox="1"/>
          <p:nvPr/>
        </p:nvSpPr>
        <p:spPr>
          <a:xfrm>
            <a:off x="3826468" y="2272645"/>
            <a:ext cx="1491065"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Planning</a:t>
            </a:r>
          </a:p>
        </p:txBody>
      </p:sp>
      <p:sp>
        <p:nvSpPr>
          <p:cNvPr id="41" name="TextBox 40"/>
          <p:cNvSpPr txBox="1"/>
          <p:nvPr/>
        </p:nvSpPr>
        <p:spPr>
          <a:xfrm>
            <a:off x="3979863" y="2813756"/>
            <a:ext cx="118427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Strategy</a:t>
            </a:r>
          </a:p>
        </p:txBody>
      </p:sp>
      <p:sp>
        <p:nvSpPr>
          <p:cNvPr id="42" name="TextBox 41"/>
          <p:cNvSpPr txBox="1"/>
          <p:nvPr/>
        </p:nvSpPr>
        <p:spPr>
          <a:xfrm>
            <a:off x="4175126" y="3345993"/>
            <a:ext cx="793750" cy="153888"/>
          </a:xfrm>
          <a:prstGeom prst="rect">
            <a:avLst/>
          </a:prstGeom>
          <a:noFill/>
        </p:spPr>
        <p:txBody>
          <a:bodyPr wrap="square" lIns="0" tIns="0" rIns="0" bIns="0" rtlCol="0" anchor="t">
            <a:spAutoFit/>
          </a:bodyPr>
          <a:lstStyle/>
          <a:p>
            <a:pPr algn="ctr"/>
            <a:r>
              <a:rPr lang="en-US" sz="1000" b="1" dirty="0">
                <a:solidFill>
                  <a:schemeClr val="bg1"/>
                </a:solidFill>
                <a:latin typeface="Lato"/>
                <a:ea typeface="Lato"/>
                <a:cs typeface="Lato"/>
              </a:rPr>
              <a:t>VICTORY</a:t>
            </a:r>
            <a:endParaRPr lang="en-US" dirty="0"/>
          </a:p>
        </p:txBody>
      </p:sp>
      <p:sp>
        <p:nvSpPr>
          <p:cNvPr id="51" name="TextBox 50"/>
          <p:cNvSpPr txBox="1"/>
          <p:nvPr/>
        </p:nvSpPr>
        <p:spPr>
          <a:xfrm>
            <a:off x="6701896" y="1527977"/>
            <a:ext cx="1491065" cy="553998"/>
          </a:xfrm>
          <a:prstGeom prst="rect">
            <a:avLst/>
          </a:prstGeom>
          <a:noFill/>
        </p:spPr>
        <p:txBody>
          <a:bodyPr wrap="square" lIns="0" tIns="0" rIns="0" bIns="0" rtlCol="0">
            <a:spAutoFit/>
          </a:bodyPr>
          <a:lstStyle/>
          <a:p>
            <a:r>
              <a:rPr lang="en-US" sz="900" b="1" cap="all" spc="20" dirty="0">
                <a:solidFill>
                  <a:schemeClr val="accent1"/>
                </a:solidFill>
                <a:latin typeface="Lato" panose="020F0502020204030203" pitchFamily="34" charset="0"/>
              </a:rPr>
              <a:t>Projected scenarios for AI-driven energy demand (optimistic vs. pessimistic).</a:t>
            </a:r>
            <a:endParaRPr lang="en-US" sz="900" b="1" cap="all" spc="20" dirty="0">
              <a:solidFill>
                <a:schemeClr val="accent2"/>
              </a:solidFill>
              <a:latin typeface="Lato" panose="020F0502020204030203" pitchFamily="34" charset="0"/>
            </a:endParaRPr>
          </a:p>
        </p:txBody>
      </p:sp>
      <p:sp>
        <p:nvSpPr>
          <p:cNvPr id="55" name="TextBox 54"/>
          <p:cNvSpPr txBox="1"/>
          <p:nvPr/>
        </p:nvSpPr>
        <p:spPr>
          <a:xfrm>
            <a:off x="6710455" y="2605335"/>
            <a:ext cx="1562605" cy="553998"/>
          </a:xfrm>
          <a:prstGeom prst="rect">
            <a:avLst/>
          </a:prstGeom>
          <a:noFill/>
        </p:spPr>
        <p:txBody>
          <a:bodyPr wrap="square" lIns="0" tIns="0" rIns="0" bIns="0" rtlCol="0" anchor="t">
            <a:spAutoFit/>
          </a:bodyPr>
          <a:lstStyle/>
          <a:p>
            <a:r>
              <a:rPr lang="en-US" sz="900" b="1" cap="all" spc="20" dirty="0">
                <a:solidFill>
                  <a:schemeClr val="accent1"/>
                </a:solidFill>
                <a:latin typeface="Lato"/>
                <a:ea typeface="Lato"/>
                <a:cs typeface="Lato"/>
              </a:rPr>
              <a:t>Opportunity to use energy infrastructure build-out to lead globally.</a:t>
            </a:r>
            <a:endParaRPr lang="en-US" sz="900" b="1" cap="all" spc="20" dirty="0">
              <a:solidFill>
                <a:schemeClr val="accent2"/>
              </a:solidFill>
              <a:latin typeface="Lato" panose="020F0502020204030203" pitchFamily="34" charset="0"/>
            </a:endParaRPr>
          </a:p>
        </p:txBody>
      </p:sp>
      <p:sp>
        <p:nvSpPr>
          <p:cNvPr id="58" name="TextBox 57"/>
          <p:cNvSpPr txBox="1"/>
          <p:nvPr/>
        </p:nvSpPr>
        <p:spPr>
          <a:xfrm>
            <a:off x="800225" y="2004400"/>
            <a:ext cx="1633321" cy="692497"/>
          </a:xfrm>
          <a:prstGeom prst="rect">
            <a:avLst/>
          </a:prstGeom>
          <a:noFill/>
        </p:spPr>
        <p:txBody>
          <a:bodyPr wrap="square" lIns="0" tIns="0" rIns="0" bIns="0" rtlCol="0">
            <a:spAutoFit/>
          </a:bodyPr>
          <a:lstStyle/>
          <a:p>
            <a:pPr algn="r"/>
            <a:r>
              <a:rPr lang="en-US" sz="900" b="1" cap="all" spc="20" dirty="0">
                <a:solidFill>
                  <a:schemeClr val="accent1"/>
                </a:solidFill>
                <a:latin typeface="Lato" panose="020F0502020204030203" pitchFamily="34" charset="0"/>
              </a:rPr>
              <a:t>Importance of strategic, long-term planning for sustainable AI operations.</a:t>
            </a:r>
            <a:endParaRPr lang="en-US" sz="900" b="1" cap="all" spc="20" dirty="0">
              <a:solidFill>
                <a:schemeClr val="accent2"/>
              </a:solidFill>
              <a:latin typeface="Lato" panose="020F0502020204030203" pitchFamily="34" charset="0"/>
            </a:endParaRPr>
          </a:p>
        </p:txBody>
      </p:sp>
      <p:sp>
        <p:nvSpPr>
          <p:cNvPr id="32" name="Freeform 10">
            <a:extLst>
              <a:ext uri="{FF2B5EF4-FFF2-40B4-BE49-F238E27FC236}">
                <a16:creationId xmlns:a16="http://schemas.microsoft.com/office/drawing/2014/main" id="{721BB006-19CD-87E0-9E74-A3027ABD3A07}"/>
              </a:ext>
            </a:extLst>
          </p:cNvPr>
          <p:cNvSpPr>
            <a:spLocks noEditPoints="1"/>
          </p:cNvSpPr>
          <p:nvPr/>
        </p:nvSpPr>
        <p:spPr bwMode="auto">
          <a:xfrm>
            <a:off x="5974692" y="2730073"/>
            <a:ext cx="167801" cy="313320"/>
          </a:xfrm>
          <a:custGeom>
            <a:avLst/>
            <a:gdLst>
              <a:gd name="T0" fmla="*/ 193 w 193"/>
              <a:gd name="T1" fmla="*/ 136 h 353"/>
              <a:gd name="T2" fmla="*/ 184 w 193"/>
              <a:gd name="T3" fmla="*/ 128 h 353"/>
              <a:gd name="T4" fmla="*/ 121 w 193"/>
              <a:gd name="T5" fmla="*/ 128 h 353"/>
              <a:gd name="T6" fmla="*/ 160 w 193"/>
              <a:gd name="T7" fmla="*/ 10 h 353"/>
              <a:gd name="T8" fmla="*/ 160 w 193"/>
              <a:gd name="T9" fmla="*/ 10 h 353"/>
              <a:gd name="T10" fmla="*/ 160 w 193"/>
              <a:gd name="T11" fmla="*/ 8 h 353"/>
              <a:gd name="T12" fmla="*/ 152 w 193"/>
              <a:gd name="T13" fmla="*/ 0 h 353"/>
              <a:gd name="T14" fmla="*/ 72 w 193"/>
              <a:gd name="T15" fmla="*/ 0 h 353"/>
              <a:gd name="T16" fmla="*/ 65 w 193"/>
              <a:gd name="T17" fmla="*/ 5 h 353"/>
              <a:gd name="T18" fmla="*/ 64 w 193"/>
              <a:gd name="T19" fmla="*/ 5 h 353"/>
              <a:gd name="T20" fmla="*/ 0 w 193"/>
              <a:gd name="T21" fmla="*/ 198 h 353"/>
              <a:gd name="T22" fmla="*/ 0 w 193"/>
              <a:gd name="T23" fmla="*/ 198 h 353"/>
              <a:gd name="T24" fmla="*/ 0 w 193"/>
              <a:gd name="T25" fmla="*/ 200 h 353"/>
              <a:gd name="T26" fmla="*/ 8 w 193"/>
              <a:gd name="T27" fmla="*/ 208 h 353"/>
              <a:gd name="T28" fmla="*/ 79 w 193"/>
              <a:gd name="T29" fmla="*/ 208 h 353"/>
              <a:gd name="T30" fmla="*/ 64 w 193"/>
              <a:gd name="T31" fmla="*/ 344 h 353"/>
              <a:gd name="T32" fmla="*/ 64 w 193"/>
              <a:gd name="T33" fmla="*/ 344 h 353"/>
              <a:gd name="T34" fmla="*/ 64 w 193"/>
              <a:gd name="T35" fmla="*/ 345 h 353"/>
              <a:gd name="T36" fmla="*/ 72 w 193"/>
              <a:gd name="T37" fmla="*/ 353 h 353"/>
              <a:gd name="T38" fmla="*/ 79 w 193"/>
              <a:gd name="T39" fmla="*/ 348 h 353"/>
              <a:gd name="T40" fmla="*/ 79 w 193"/>
              <a:gd name="T41" fmla="*/ 348 h 353"/>
              <a:gd name="T42" fmla="*/ 192 w 193"/>
              <a:gd name="T43" fmla="*/ 139 h 353"/>
              <a:gd name="T44" fmla="*/ 192 w 193"/>
              <a:gd name="T45" fmla="*/ 139 h 353"/>
              <a:gd name="T46" fmla="*/ 193 w 193"/>
              <a:gd name="T47" fmla="*/ 136 h 353"/>
              <a:gd name="T48" fmla="*/ 85 w 193"/>
              <a:gd name="T49" fmla="*/ 305 h 353"/>
              <a:gd name="T50" fmla="*/ 96 w 193"/>
              <a:gd name="T51" fmla="*/ 201 h 353"/>
              <a:gd name="T52" fmla="*/ 96 w 193"/>
              <a:gd name="T53" fmla="*/ 201 h 353"/>
              <a:gd name="T54" fmla="*/ 96 w 193"/>
              <a:gd name="T55" fmla="*/ 200 h 353"/>
              <a:gd name="T56" fmla="*/ 88 w 193"/>
              <a:gd name="T57" fmla="*/ 192 h 353"/>
              <a:gd name="T58" fmla="*/ 19 w 193"/>
              <a:gd name="T59" fmla="*/ 192 h 353"/>
              <a:gd name="T60" fmla="*/ 78 w 193"/>
              <a:gd name="T61" fmla="*/ 16 h 353"/>
              <a:gd name="T62" fmla="*/ 141 w 193"/>
              <a:gd name="T63" fmla="*/ 16 h 353"/>
              <a:gd name="T64" fmla="*/ 102 w 193"/>
              <a:gd name="T65" fmla="*/ 134 h 353"/>
              <a:gd name="T66" fmla="*/ 102 w 193"/>
              <a:gd name="T67" fmla="*/ 134 h 353"/>
              <a:gd name="T68" fmla="*/ 101 w 193"/>
              <a:gd name="T69" fmla="*/ 136 h 353"/>
              <a:gd name="T70" fmla="*/ 109 w 193"/>
              <a:gd name="T71" fmla="*/ 144 h 353"/>
              <a:gd name="T72" fmla="*/ 171 w 193"/>
              <a:gd name="T73" fmla="*/ 144 h 353"/>
              <a:gd name="T74" fmla="*/ 85 w 193"/>
              <a:gd name="T75"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53">
                <a:moveTo>
                  <a:pt x="193" y="136"/>
                </a:moveTo>
                <a:cubicBezTo>
                  <a:pt x="193" y="132"/>
                  <a:pt x="189" y="128"/>
                  <a:pt x="184" y="128"/>
                </a:cubicBezTo>
                <a:cubicBezTo>
                  <a:pt x="121" y="128"/>
                  <a:pt x="121" y="128"/>
                  <a:pt x="121" y="128"/>
                </a:cubicBezTo>
                <a:cubicBezTo>
                  <a:pt x="160" y="10"/>
                  <a:pt x="160" y="10"/>
                  <a:pt x="160" y="10"/>
                </a:cubicBezTo>
                <a:cubicBezTo>
                  <a:pt x="160" y="10"/>
                  <a:pt x="160" y="10"/>
                  <a:pt x="160" y="10"/>
                </a:cubicBezTo>
                <a:cubicBezTo>
                  <a:pt x="160" y="9"/>
                  <a:pt x="160" y="9"/>
                  <a:pt x="160" y="8"/>
                </a:cubicBezTo>
                <a:cubicBezTo>
                  <a:pt x="160" y="3"/>
                  <a:pt x="157" y="0"/>
                  <a:pt x="152" y="0"/>
                </a:cubicBezTo>
                <a:cubicBezTo>
                  <a:pt x="72" y="0"/>
                  <a:pt x="72" y="0"/>
                  <a:pt x="72" y="0"/>
                </a:cubicBezTo>
                <a:cubicBezTo>
                  <a:pt x="69" y="0"/>
                  <a:pt x="66" y="2"/>
                  <a:pt x="65" y="5"/>
                </a:cubicBezTo>
                <a:cubicBezTo>
                  <a:pt x="64" y="5"/>
                  <a:pt x="64" y="5"/>
                  <a:pt x="64" y="5"/>
                </a:cubicBezTo>
                <a:cubicBezTo>
                  <a:pt x="0" y="198"/>
                  <a:pt x="0" y="198"/>
                  <a:pt x="0" y="198"/>
                </a:cubicBezTo>
                <a:cubicBezTo>
                  <a:pt x="0" y="198"/>
                  <a:pt x="0" y="198"/>
                  <a:pt x="0" y="198"/>
                </a:cubicBezTo>
                <a:cubicBezTo>
                  <a:pt x="0" y="199"/>
                  <a:pt x="0" y="199"/>
                  <a:pt x="0" y="200"/>
                </a:cubicBezTo>
                <a:cubicBezTo>
                  <a:pt x="0" y="205"/>
                  <a:pt x="3" y="208"/>
                  <a:pt x="8" y="208"/>
                </a:cubicBezTo>
                <a:cubicBezTo>
                  <a:pt x="79" y="208"/>
                  <a:pt x="79" y="208"/>
                  <a:pt x="79" y="208"/>
                </a:cubicBezTo>
                <a:cubicBezTo>
                  <a:pt x="64" y="344"/>
                  <a:pt x="64" y="344"/>
                  <a:pt x="64" y="344"/>
                </a:cubicBezTo>
                <a:cubicBezTo>
                  <a:pt x="64" y="344"/>
                  <a:pt x="64" y="344"/>
                  <a:pt x="64" y="344"/>
                </a:cubicBezTo>
                <a:cubicBezTo>
                  <a:pt x="64" y="344"/>
                  <a:pt x="64" y="344"/>
                  <a:pt x="64" y="345"/>
                </a:cubicBezTo>
                <a:cubicBezTo>
                  <a:pt x="64" y="349"/>
                  <a:pt x="68" y="353"/>
                  <a:pt x="72" y="353"/>
                </a:cubicBezTo>
                <a:cubicBezTo>
                  <a:pt x="75" y="353"/>
                  <a:pt x="78" y="351"/>
                  <a:pt x="79" y="348"/>
                </a:cubicBezTo>
                <a:cubicBezTo>
                  <a:pt x="79" y="348"/>
                  <a:pt x="79" y="348"/>
                  <a:pt x="79" y="348"/>
                </a:cubicBezTo>
                <a:cubicBezTo>
                  <a:pt x="192" y="139"/>
                  <a:pt x="192" y="139"/>
                  <a:pt x="192" y="139"/>
                </a:cubicBezTo>
                <a:cubicBezTo>
                  <a:pt x="192" y="139"/>
                  <a:pt x="192" y="139"/>
                  <a:pt x="192" y="139"/>
                </a:cubicBezTo>
                <a:cubicBezTo>
                  <a:pt x="192" y="138"/>
                  <a:pt x="193" y="137"/>
                  <a:pt x="193" y="136"/>
                </a:cubicBezTo>
                <a:moveTo>
                  <a:pt x="85" y="305"/>
                </a:moveTo>
                <a:cubicBezTo>
                  <a:pt x="96" y="201"/>
                  <a:pt x="96" y="201"/>
                  <a:pt x="96" y="201"/>
                </a:cubicBezTo>
                <a:cubicBezTo>
                  <a:pt x="96" y="201"/>
                  <a:pt x="96" y="201"/>
                  <a:pt x="96" y="201"/>
                </a:cubicBezTo>
                <a:cubicBezTo>
                  <a:pt x="96" y="201"/>
                  <a:pt x="96" y="201"/>
                  <a:pt x="96" y="200"/>
                </a:cubicBezTo>
                <a:cubicBezTo>
                  <a:pt x="96" y="196"/>
                  <a:pt x="93" y="192"/>
                  <a:pt x="88" y="192"/>
                </a:cubicBezTo>
                <a:cubicBezTo>
                  <a:pt x="19" y="192"/>
                  <a:pt x="19" y="192"/>
                  <a:pt x="19" y="192"/>
                </a:cubicBezTo>
                <a:cubicBezTo>
                  <a:pt x="78" y="16"/>
                  <a:pt x="78" y="16"/>
                  <a:pt x="78" y="16"/>
                </a:cubicBezTo>
                <a:cubicBezTo>
                  <a:pt x="141" y="16"/>
                  <a:pt x="141" y="16"/>
                  <a:pt x="141" y="16"/>
                </a:cubicBezTo>
                <a:cubicBezTo>
                  <a:pt x="102" y="134"/>
                  <a:pt x="102" y="134"/>
                  <a:pt x="102" y="134"/>
                </a:cubicBezTo>
                <a:cubicBezTo>
                  <a:pt x="102" y="134"/>
                  <a:pt x="102" y="134"/>
                  <a:pt x="102" y="134"/>
                </a:cubicBezTo>
                <a:cubicBezTo>
                  <a:pt x="102" y="134"/>
                  <a:pt x="101" y="135"/>
                  <a:pt x="101" y="136"/>
                </a:cubicBezTo>
                <a:cubicBezTo>
                  <a:pt x="101" y="140"/>
                  <a:pt x="105" y="144"/>
                  <a:pt x="109" y="144"/>
                </a:cubicBezTo>
                <a:cubicBezTo>
                  <a:pt x="171" y="144"/>
                  <a:pt x="171" y="144"/>
                  <a:pt x="171" y="144"/>
                </a:cubicBezTo>
                <a:lnTo>
                  <a:pt x="85" y="3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18434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593725" y="2285827"/>
            <a:ext cx="0" cy="5718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7441" y="2202418"/>
            <a:ext cx="8151077" cy="738664"/>
          </a:xfrm>
          <a:prstGeom prst="rect">
            <a:avLst/>
          </a:prstGeom>
          <a:noFill/>
          <a:ln>
            <a:noFill/>
          </a:ln>
        </p:spPr>
        <p:txBody>
          <a:bodyPr wrap="square" lIns="0" tIns="0" rIns="0" bIns="0" rtlCol="0">
            <a:spAutoFit/>
          </a:bodyPr>
          <a:lstStyle/>
          <a:p>
            <a:r>
              <a:rPr lang="en-US" sz="4800" cap="all" spc="80" dirty="0">
                <a:solidFill>
                  <a:schemeClr val="accent1"/>
                </a:solidFill>
                <a:latin typeface="Lato Black" panose="020F0A02020204030203" pitchFamily="34" charset="0"/>
                <a:ea typeface="Open Sans Light" panose="020B0306030504020204" pitchFamily="34" charset="0"/>
                <a:cs typeface="Open Sans Light" panose="020B0306030504020204" pitchFamily="34" charset="0"/>
              </a:rPr>
              <a:t>THANK YOU! </a:t>
            </a:r>
            <a:r>
              <a:rPr lang="en-US" sz="4800" cap="all" spc="80" dirty="0">
                <a:solidFill>
                  <a:schemeClr val="bg1"/>
                </a:solidFill>
                <a:latin typeface="Lato Black" panose="020F0A02020204030203" pitchFamily="34" charset="0"/>
                <a:ea typeface="Open Sans Light" panose="020B0306030504020204" pitchFamily="34" charset="0"/>
                <a:cs typeface="Open Sans Light" panose="020B0306030504020204" pitchFamily="34" charset="0"/>
              </a:rPr>
              <a:t>QUESTIONS?</a:t>
            </a:r>
          </a:p>
        </p:txBody>
      </p:sp>
      <p:pic>
        <p:nvPicPr>
          <p:cNvPr id="3" name="Picture 2" descr="A white text on a black background&#10;&#10;AI-generated content may be incorrect.">
            <a:extLst>
              <a:ext uri="{FF2B5EF4-FFF2-40B4-BE49-F238E27FC236}">
                <a16:creationId xmlns:a16="http://schemas.microsoft.com/office/drawing/2014/main" id="{B186F2B8-310F-C952-A0D9-B791AB638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7" y="4572000"/>
            <a:ext cx="1831385" cy="416859"/>
          </a:xfrm>
          <a:prstGeom prst="rect">
            <a:avLst/>
          </a:prstGeom>
        </p:spPr>
      </p:pic>
      <p:pic>
        <p:nvPicPr>
          <p:cNvPr id="4" name="Picture 3" descr="A qr code with a star in the center&#10;&#10;AI-generated content may be incorrect.">
            <a:extLst>
              <a:ext uri="{FF2B5EF4-FFF2-40B4-BE49-F238E27FC236}">
                <a16:creationId xmlns:a16="http://schemas.microsoft.com/office/drawing/2014/main" id="{BB6528AB-5766-2CC4-D54E-6B14713B1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199131"/>
            <a:ext cx="1372870" cy="1372870"/>
          </a:xfrm>
          <a:prstGeom prst="rect">
            <a:avLst/>
          </a:prstGeom>
        </p:spPr>
      </p:pic>
    </p:spTree>
    <p:extLst>
      <p:ext uri="{BB962C8B-B14F-4D97-AF65-F5344CB8AC3E}">
        <p14:creationId xmlns:p14="http://schemas.microsoft.com/office/powerpoint/2010/main" val="861726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A67C8-D583-271A-F1AB-B5739CDE20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0793D3-C5E1-A977-CC9F-3B52B228CD22}"/>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14153D94-BF02-4781-9F8D-3D0FAF9F9FCB}"/>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7BBB8A86-0EDE-68AE-5561-260E53F0462D}"/>
              </a:ext>
            </a:extLst>
          </p:cNvPr>
          <p:cNvSpPr txBox="1"/>
          <p:nvPr/>
        </p:nvSpPr>
        <p:spPr>
          <a:xfrm>
            <a:off x="4727227" y="2299634"/>
            <a:ext cx="2589973" cy="246221"/>
          </a:xfrm>
          <a:prstGeom prst="rect">
            <a:avLst/>
          </a:prstGeom>
          <a:noFill/>
        </p:spPr>
        <p:txBody>
          <a:bodyPr wrap="square" lIns="0" tIns="0" rIns="0" bIns="0" rtlCol="0">
            <a:spAutoFit/>
          </a:bodyPr>
          <a:lstStyle/>
          <a:p>
            <a:pPr algn="ctr"/>
            <a:r>
              <a:rPr lang="en-US" sz="16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57748F05-398C-EBBA-58A9-81C03275B532}"/>
              </a:ext>
            </a:extLst>
          </p:cNvPr>
          <p:cNvSpPr txBox="1"/>
          <p:nvPr/>
        </p:nvSpPr>
        <p:spPr>
          <a:xfrm>
            <a:off x="580584" y="1090705"/>
            <a:ext cx="3035816" cy="738664"/>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Artificial Intelligence (AI) </a:t>
            </a:r>
            <a:r>
              <a:rPr lang="en-US" sz="1600" b="1" spc="20" dirty="0">
                <a:solidFill>
                  <a:schemeClr val="accent1"/>
                </a:solidFill>
                <a:latin typeface="Lato" panose="020F0502020204030203" pitchFamily="34" charset="0"/>
              </a:rPr>
              <a:t>refers to systems with the ability to learn and reason like humans. </a:t>
            </a:r>
          </a:p>
        </p:txBody>
      </p:sp>
    </p:spTree>
    <p:extLst>
      <p:ext uri="{BB962C8B-B14F-4D97-AF65-F5344CB8AC3E}">
        <p14:creationId xmlns:p14="http://schemas.microsoft.com/office/powerpoint/2010/main" val="2489606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E780-2E5B-F5C9-2BA9-528DB87AB4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48A36D-B469-F680-660F-EA361B6C5ED9}"/>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43A216F5-CB9E-E977-232E-179ED25EF4F1}"/>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DC9038A9-77FE-DB14-9A84-7012E556FCD2}"/>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0702F94A-C8F0-AD2C-8617-BD4C5765B6B9}"/>
              </a:ext>
            </a:extLst>
          </p:cNvPr>
          <p:cNvSpPr txBox="1"/>
          <p:nvPr/>
        </p:nvSpPr>
        <p:spPr>
          <a:xfrm>
            <a:off x="580584" y="1090705"/>
            <a:ext cx="3035816" cy="738664"/>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Artificial Intelligence (AI) </a:t>
            </a:r>
            <a:r>
              <a:rPr lang="en-US" sz="1600" b="1" spc="20" dirty="0">
                <a:solidFill>
                  <a:schemeClr val="accent1"/>
                </a:solidFill>
                <a:latin typeface="Lato" panose="020F0502020204030203" pitchFamily="34" charset="0"/>
              </a:rPr>
              <a:t>refers to systems with the ability to learn and reason like humans. </a:t>
            </a:r>
          </a:p>
        </p:txBody>
      </p:sp>
      <p:sp>
        <p:nvSpPr>
          <p:cNvPr id="63" name="TextBox 62">
            <a:extLst>
              <a:ext uri="{FF2B5EF4-FFF2-40B4-BE49-F238E27FC236}">
                <a16:creationId xmlns:a16="http://schemas.microsoft.com/office/drawing/2014/main" id="{1EC54CF4-95FE-E730-BE63-2DB581CC79FE}"/>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984F0AC4-F680-E1EA-D549-8FFA30A17C9F}"/>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7472B2BE-5409-56AC-7925-DB8996EF2030}"/>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3BB7B40B-F21D-52E2-A448-FB7A3F67F3C1}"/>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66FE3AAA-21F2-76FA-8549-C88914288AB6}"/>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817BE014-9F84-31C9-7272-E399564C79AE}"/>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708881D5-CF5B-2550-2A07-F428CCB4C473}"/>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6828B23C-45D0-A7DA-B055-4D5242842DAB}"/>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2B184FF9-C393-3B70-D9D8-C27D579CBF1D}"/>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B983AE82-9D35-2523-CAC7-085A2F3B01C2}"/>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
        <p:nvSpPr>
          <p:cNvPr id="76" name="TextBox 75">
            <a:extLst>
              <a:ext uri="{FF2B5EF4-FFF2-40B4-BE49-F238E27FC236}">
                <a16:creationId xmlns:a16="http://schemas.microsoft.com/office/drawing/2014/main" id="{A6EEBFDE-1EA6-4E18-DEA1-0D8B7A8FD536}"/>
              </a:ext>
            </a:extLst>
          </p:cNvPr>
          <p:cNvSpPr txBox="1"/>
          <p:nvPr/>
        </p:nvSpPr>
        <p:spPr>
          <a:xfrm>
            <a:off x="580584" y="2053413"/>
            <a:ext cx="3035816" cy="738664"/>
          </a:xfrm>
          <a:prstGeom prst="rect">
            <a:avLst/>
          </a:prstGeom>
          <a:noFill/>
        </p:spPr>
        <p:txBody>
          <a:bodyPr wrap="square" lIns="0" tIns="0" rIns="0" bIns="0" rtlCol="0">
            <a:spAutoFit/>
          </a:bodyPr>
          <a:lstStyle/>
          <a:p>
            <a:r>
              <a:rPr lang="en-US" sz="1200" spc="20" dirty="0">
                <a:solidFill>
                  <a:schemeClr val="accent1"/>
                </a:solidFill>
                <a:latin typeface="Lato" panose="020F0502020204030203" pitchFamily="34" charset="0"/>
              </a:rPr>
              <a:t>These systems can perform tasks that typically require human intelligence, such as visual perception, speech recognition, decision-making, and language translation.</a:t>
            </a:r>
          </a:p>
        </p:txBody>
      </p:sp>
    </p:spTree>
    <p:extLst>
      <p:ext uri="{BB962C8B-B14F-4D97-AF65-F5344CB8AC3E}">
        <p14:creationId xmlns:p14="http://schemas.microsoft.com/office/powerpoint/2010/main" val="286928597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746B-56E5-802C-2D86-A7F9B9D2D13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3F8961-6CEC-C986-9A3A-6021A0983166}"/>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39996669-B375-601A-6287-C3F758E08406}"/>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8C878372-1627-E5E1-540D-5526A5C0658E}"/>
              </a:ext>
            </a:extLst>
          </p:cNvPr>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4" name="TextBox 43">
            <a:extLst>
              <a:ext uri="{FF2B5EF4-FFF2-40B4-BE49-F238E27FC236}">
                <a16:creationId xmlns:a16="http://schemas.microsoft.com/office/drawing/2014/main" id="{B8B4FAFA-0F3D-3485-7DE4-2B2308706D33}"/>
              </a:ext>
            </a:extLst>
          </p:cNvPr>
          <p:cNvSpPr txBox="1"/>
          <p:nvPr/>
        </p:nvSpPr>
        <p:spPr>
          <a:xfrm>
            <a:off x="4882588" y="2619547"/>
            <a:ext cx="2156316" cy="246221"/>
          </a:xfrm>
          <a:prstGeom prst="rect">
            <a:avLst/>
          </a:prstGeom>
          <a:noFill/>
        </p:spPr>
        <p:txBody>
          <a:bodyPr wrap="square" lIns="0" tIns="0" rIns="0" bIns="0" rtlCol="0">
            <a:spAutoFit/>
          </a:bodyPr>
          <a:lstStyle/>
          <a:p>
            <a:pPr algn="ctr"/>
            <a:r>
              <a:rPr lang="en-US" sz="1600" b="1" dirty="0">
                <a:solidFill>
                  <a:schemeClr val="bg1"/>
                </a:solidFill>
                <a:latin typeface="Lato" panose="020F0502020204030203" pitchFamily="34" charset="0"/>
              </a:rPr>
              <a:t>MACHINE LEARNING</a:t>
            </a:r>
          </a:p>
        </p:txBody>
      </p:sp>
      <p:sp>
        <p:nvSpPr>
          <p:cNvPr id="45" name="TextBox 44">
            <a:extLst>
              <a:ext uri="{FF2B5EF4-FFF2-40B4-BE49-F238E27FC236}">
                <a16:creationId xmlns:a16="http://schemas.microsoft.com/office/drawing/2014/main" id="{828D10EA-B6DF-3D9A-712F-8D70E9597532}"/>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D2D12A22-ECE5-A18B-9C2E-B3668E7FC7B7}"/>
              </a:ext>
            </a:extLst>
          </p:cNvPr>
          <p:cNvSpPr txBox="1"/>
          <p:nvPr/>
        </p:nvSpPr>
        <p:spPr>
          <a:xfrm>
            <a:off x="580584" y="1090705"/>
            <a:ext cx="3035816" cy="1231106"/>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Machine Learning </a:t>
            </a:r>
            <a:r>
              <a:rPr lang="en-US" sz="1600" b="1" spc="20" dirty="0">
                <a:solidFill>
                  <a:schemeClr val="accent1"/>
                </a:solidFill>
                <a:latin typeface="Lato" panose="020F0502020204030203" pitchFamily="34" charset="0"/>
              </a:rPr>
              <a:t>is a branch of artificial intelligence that focuses on building systems that can learn from and make decisions based on data.</a:t>
            </a:r>
          </a:p>
        </p:txBody>
      </p:sp>
      <p:sp>
        <p:nvSpPr>
          <p:cNvPr id="63" name="TextBox 62">
            <a:extLst>
              <a:ext uri="{FF2B5EF4-FFF2-40B4-BE49-F238E27FC236}">
                <a16:creationId xmlns:a16="http://schemas.microsoft.com/office/drawing/2014/main" id="{E7623C87-A473-150B-4CA6-F8CE256E1FA4}"/>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F49F541E-92EA-02B3-9682-9B1BCBA54066}"/>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5B92F711-5818-FA16-8C9D-DF425A3E8AAC}"/>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83480278-CF29-7C4C-3F63-FD708FE8CC2F}"/>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F3B72746-0BAD-9406-B4E8-0BF268CDAE29}"/>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1DF527B8-945E-A13A-317F-5047A9307D79}"/>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906C8D2F-21B9-0066-528B-3A2D96B3ED7B}"/>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6F4C05A2-CE08-5824-F5F3-D51213A72B17}"/>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88971CC5-F9BA-7E2D-792D-104B58898EBA}"/>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FF7264E2-14DB-A213-6209-90D9506AAA31}"/>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Tree>
    <p:extLst>
      <p:ext uri="{BB962C8B-B14F-4D97-AF65-F5344CB8AC3E}">
        <p14:creationId xmlns:p14="http://schemas.microsoft.com/office/powerpoint/2010/main" val="46504224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42AB1-33CB-CF45-305F-7A2E74977C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A3A980-F984-62C5-4AEB-316B121E3243}"/>
              </a:ext>
            </a:extLst>
          </p:cNvPr>
          <p:cNvSpPr>
            <a:spLocks noGrp="1"/>
          </p:cNvSpPr>
          <p:nvPr>
            <p:ph type="body" sz="quarter" idx="10"/>
          </p:nvPr>
        </p:nvSpPr>
        <p:spPr>
          <a:xfrm>
            <a:off x="584202" y="575841"/>
            <a:ext cx="2597584" cy="383260"/>
          </a:xfrm>
        </p:spPr>
        <p:txBody>
          <a:bodyPr/>
          <a:lstStyle/>
          <a:p>
            <a:r>
              <a:rPr lang="en-US" dirty="0"/>
              <a:t>AI </a:t>
            </a:r>
            <a:r>
              <a:rPr lang="en-US" dirty="0">
                <a:solidFill>
                  <a:schemeClr val="accent2"/>
                </a:solidFill>
              </a:rPr>
              <a:t>TERMINOLOGY</a:t>
            </a:r>
          </a:p>
        </p:txBody>
      </p:sp>
      <p:sp>
        <p:nvSpPr>
          <p:cNvPr id="5" name="Oval 4">
            <a:extLst>
              <a:ext uri="{FF2B5EF4-FFF2-40B4-BE49-F238E27FC236}">
                <a16:creationId xmlns:a16="http://schemas.microsoft.com/office/drawing/2014/main" id="{5D732DFC-4D25-635A-0277-EED369F4D96F}"/>
              </a:ext>
            </a:extLst>
          </p:cNvPr>
          <p:cNvSpPr/>
          <p:nvPr/>
        </p:nvSpPr>
        <p:spPr>
          <a:xfrm>
            <a:off x="3791385" y="191918"/>
            <a:ext cx="4461659" cy="44616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C5519CA2-2FCB-B163-1FAD-7DC7597A436D}"/>
              </a:ext>
            </a:extLst>
          </p:cNvPr>
          <p:cNvSpPr/>
          <p:nvPr/>
        </p:nvSpPr>
        <p:spPr>
          <a:xfrm>
            <a:off x="4246752" y="1090309"/>
            <a:ext cx="3550922" cy="35509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4" name="TextBox 43">
            <a:extLst>
              <a:ext uri="{FF2B5EF4-FFF2-40B4-BE49-F238E27FC236}">
                <a16:creationId xmlns:a16="http://schemas.microsoft.com/office/drawing/2014/main" id="{637E8650-3A69-FBFF-5CC2-08952223E3B3}"/>
              </a:ext>
            </a:extLst>
          </p:cNvPr>
          <p:cNvSpPr txBox="1"/>
          <p:nvPr/>
        </p:nvSpPr>
        <p:spPr>
          <a:xfrm>
            <a:off x="5291746" y="1220396"/>
            <a:ext cx="1466563"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MACHINE LEARNING</a:t>
            </a:r>
          </a:p>
        </p:txBody>
      </p:sp>
      <p:sp>
        <p:nvSpPr>
          <p:cNvPr id="45" name="TextBox 44">
            <a:extLst>
              <a:ext uri="{FF2B5EF4-FFF2-40B4-BE49-F238E27FC236}">
                <a16:creationId xmlns:a16="http://schemas.microsoft.com/office/drawing/2014/main" id="{CC96025A-7823-0690-6538-8030D5640850}"/>
              </a:ext>
            </a:extLst>
          </p:cNvPr>
          <p:cNvSpPr txBox="1"/>
          <p:nvPr/>
        </p:nvSpPr>
        <p:spPr>
          <a:xfrm>
            <a:off x="5201965" y="367689"/>
            <a:ext cx="1640496" cy="153888"/>
          </a:xfrm>
          <a:prstGeom prst="rect">
            <a:avLst/>
          </a:prstGeom>
          <a:noFill/>
        </p:spPr>
        <p:txBody>
          <a:bodyPr wrap="square" lIns="0" tIns="0" rIns="0" bIns="0" rtlCol="0">
            <a:spAutoFit/>
          </a:bodyPr>
          <a:lstStyle/>
          <a:p>
            <a:pPr algn="ctr"/>
            <a:r>
              <a:rPr lang="en-US" sz="1000" b="1" dirty="0">
                <a:solidFill>
                  <a:schemeClr val="bg1"/>
                </a:solidFill>
                <a:latin typeface="Lato" panose="020F0502020204030203" pitchFamily="34" charset="0"/>
              </a:rPr>
              <a:t>ARTIFICIAL INTELLIGENCE</a:t>
            </a:r>
          </a:p>
        </p:txBody>
      </p:sp>
      <p:sp>
        <p:nvSpPr>
          <p:cNvPr id="64" name="TextBox 63">
            <a:extLst>
              <a:ext uri="{FF2B5EF4-FFF2-40B4-BE49-F238E27FC236}">
                <a16:creationId xmlns:a16="http://schemas.microsoft.com/office/drawing/2014/main" id="{DCA5B8F8-FE4A-09DB-74FA-B03EC5A1778A}"/>
              </a:ext>
            </a:extLst>
          </p:cNvPr>
          <p:cNvSpPr txBox="1"/>
          <p:nvPr/>
        </p:nvSpPr>
        <p:spPr>
          <a:xfrm>
            <a:off x="580584" y="1090705"/>
            <a:ext cx="3035816" cy="1231106"/>
          </a:xfrm>
          <a:prstGeom prst="rect">
            <a:avLst/>
          </a:prstGeom>
          <a:noFill/>
        </p:spPr>
        <p:txBody>
          <a:bodyPr wrap="square" lIns="0" tIns="0" rIns="0" bIns="0" rtlCol="0">
            <a:spAutoFit/>
          </a:bodyPr>
          <a:lstStyle/>
          <a:p>
            <a:r>
              <a:rPr lang="en-US" sz="1600" b="1" spc="20" dirty="0">
                <a:solidFill>
                  <a:schemeClr val="accent2"/>
                </a:solidFill>
                <a:latin typeface="Lato" panose="020F0502020204030203" pitchFamily="34" charset="0"/>
              </a:rPr>
              <a:t>Machine Learning </a:t>
            </a:r>
            <a:r>
              <a:rPr lang="en-US" sz="1600" b="1" spc="20" dirty="0">
                <a:solidFill>
                  <a:schemeClr val="accent1"/>
                </a:solidFill>
                <a:latin typeface="Lato" panose="020F0502020204030203" pitchFamily="34" charset="0"/>
              </a:rPr>
              <a:t>is a branch of artificial intelligence that focuses on building systems that can learn from and make decisions based on data.</a:t>
            </a:r>
          </a:p>
        </p:txBody>
      </p:sp>
      <p:sp>
        <p:nvSpPr>
          <p:cNvPr id="49" name="TextBox 48">
            <a:extLst>
              <a:ext uri="{FF2B5EF4-FFF2-40B4-BE49-F238E27FC236}">
                <a16:creationId xmlns:a16="http://schemas.microsoft.com/office/drawing/2014/main" id="{7A82DF01-221E-E766-0249-8DB044B84B31}"/>
              </a:ext>
            </a:extLst>
          </p:cNvPr>
          <p:cNvSpPr txBox="1"/>
          <p:nvPr/>
        </p:nvSpPr>
        <p:spPr>
          <a:xfrm>
            <a:off x="4974313" y="1464081"/>
            <a:ext cx="68355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Decision Trees</a:t>
            </a:r>
          </a:p>
        </p:txBody>
      </p:sp>
      <p:sp>
        <p:nvSpPr>
          <p:cNvPr id="50" name="TextBox 49">
            <a:extLst>
              <a:ext uri="{FF2B5EF4-FFF2-40B4-BE49-F238E27FC236}">
                <a16:creationId xmlns:a16="http://schemas.microsoft.com/office/drawing/2014/main" id="{D24803DF-3EBA-67EF-0177-B56F1A2E679B}"/>
              </a:ext>
            </a:extLst>
          </p:cNvPr>
          <p:cNvSpPr txBox="1"/>
          <p:nvPr/>
        </p:nvSpPr>
        <p:spPr>
          <a:xfrm>
            <a:off x="5634212" y="1462696"/>
            <a:ext cx="86286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Classification</a:t>
            </a:r>
          </a:p>
        </p:txBody>
      </p:sp>
      <p:sp>
        <p:nvSpPr>
          <p:cNvPr id="51" name="TextBox 50">
            <a:extLst>
              <a:ext uri="{FF2B5EF4-FFF2-40B4-BE49-F238E27FC236}">
                <a16:creationId xmlns:a16="http://schemas.microsoft.com/office/drawing/2014/main" id="{8ED3ED17-40C6-2C08-DAFD-8ABA17CF1857}"/>
              </a:ext>
            </a:extLst>
          </p:cNvPr>
          <p:cNvSpPr txBox="1"/>
          <p:nvPr/>
        </p:nvSpPr>
        <p:spPr>
          <a:xfrm>
            <a:off x="6504189" y="1459657"/>
            <a:ext cx="52420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Regression</a:t>
            </a:r>
          </a:p>
        </p:txBody>
      </p:sp>
      <p:sp>
        <p:nvSpPr>
          <p:cNvPr id="52" name="TextBox 51">
            <a:extLst>
              <a:ext uri="{FF2B5EF4-FFF2-40B4-BE49-F238E27FC236}">
                <a16:creationId xmlns:a16="http://schemas.microsoft.com/office/drawing/2014/main" id="{70C8B74B-D2B5-FE23-A858-1F317745AAFD}"/>
              </a:ext>
            </a:extLst>
          </p:cNvPr>
          <p:cNvSpPr txBox="1"/>
          <p:nvPr/>
        </p:nvSpPr>
        <p:spPr>
          <a:xfrm>
            <a:off x="4802376" y="1680819"/>
            <a:ext cx="679466"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Reinforcement Learning</a:t>
            </a:r>
          </a:p>
        </p:txBody>
      </p:sp>
      <p:sp>
        <p:nvSpPr>
          <p:cNvPr id="56" name="TextBox 55">
            <a:extLst>
              <a:ext uri="{FF2B5EF4-FFF2-40B4-BE49-F238E27FC236}">
                <a16:creationId xmlns:a16="http://schemas.microsoft.com/office/drawing/2014/main" id="{9526B1C6-8CDC-551D-AAED-95005ED3FF34}"/>
              </a:ext>
            </a:extLst>
          </p:cNvPr>
          <p:cNvSpPr txBox="1"/>
          <p:nvPr/>
        </p:nvSpPr>
        <p:spPr>
          <a:xfrm>
            <a:off x="6479906" y="1676656"/>
            <a:ext cx="862869" cy="24622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Support Vector Machines</a:t>
            </a:r>
          </a:p>
        </p:txBody>
      </p:sp>
      <p:sp>
        <p:nvSpPr>
          <p:cNvPr id="59" name="TextBox 58">
            <a:extLst>
              <a:ext uri="{FF2B5EF4-FFF2-40B4-BE49-F238E27FC236}">
                <a16:creationId xmlns:a16="http://schemas.microsoft.com/office/drawing/2014/main" id="{56A5EB37-837E-A5D3-1F91-76D849088E60}"/>
              </a:ext>
            </a:extLst>
          </p:cNvPr>
          <p:cNvSpPr txBox="1"/>
          <p:nvPr/>
        </p:nvSpPr>
        <p:spPr>
          <a:xfrm>
            <a:off x="4522499" y="1993812"/>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Clustering</a:t>
            </a:r>
          </a:p>
        </p:txBody>
      </p:sp>
      <p:sp>
        <p:nvSpPr>
          <p:cNvPr id="62" name="TextBox 61">
            <a:extLst>
              <a:ext uri="{FF2B5EF4-FFF2-40B4-BE49-F238E27FC236}">
                <a16:creationId xmlns:a16="http://schemas.microsoft.com/office/drawing/2014/main" id="{613F0B95-A6B2-0212-580B-D1BA330510AF}"/>
              </a:ext>
            </a:extLst>
          </p:cNvPr>
          <p:cNvSpPr txBox="1"/>
          <p:nvPr/>
        </p:nvSpPr>
        <p:spPr>
          <a:xfrm>
            <a:off x="6799643" y="1992831"/>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Naïve Bayes</a:t>
            </a:r>
          </a:p>
        </p:txBody>
      </p:sp>
      <p:sp>
        <p:nvSpPr>
          <p:cNvPr id="63" name="TextBox 62">
            <a:extLst>
              <a:ext uri="{FF2B5EF4-FFF2-40B4-BE49-F238E27FC236}">
                <a16:creationId xmlns:a16="http://schemas.microsoft.com/office/drawing/2014/main" id="{961B9A44-67BC-25B8-FB6A-788AD99E55DF}"/>
              </a:ext>
            </a:extLst>
          </p:cNvPr>
          <p:cNvSpPr txBox="1"/>
          <p:nvPr/>
        </p:nvSpPr>
        <p:spPr>
          <a:xfrm>
            <a:off x="4765151" y="600510"/>
            <a:ext cx="1106819"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Planning &amp; Scheduling</a:t>
            </a:r>
          </a:p>
        </p:txBody>
      </p:sp>
      <p:sp>
        <p:nvSpPr>
          <p:cNvPr id="67" name="TextBox 66">
            <a:extLst>
              <a:ext uri="{FF2B5EF4-FFF2-40B4-BE49-F238E27FC236}">
                <a16:creationId xmlns:a16="http://schemas.microsoft.com/office/drawing/2014/main" id="{B6C860F2-A463-1806-2F38-6E8EC1A39FFC}"/>
              </a:ext>
            </a:extLst>
          </p:cNvPr>
          <p:cNvSpPr txBox="1"/>
          <p:nvPr/>
        </p:nvSpPr>
        <p:spPr>
          <a:xfrm>
            <a:off x="5960746" y="603911"/>
            <a:ext cx="1306264"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Natural Language Processing</a:t>
            </a:r>
          </a:p>
        </p:txBody>
      </p:sp>
      <p:sp>
        <p:nvSpPr>
          <p:cNvPr id="68" name="TextBox 67">
            <a:extLst>
              <a:ext uri="{FF2B5EF4-FFF2-40B4-BE49-F238E27FC236}">
                <a16:creationId xmlns:a16="http://schemas.microsoft.com/office/drawing/2014/main" id="{BC726D33-56A8-82C6-2434-F839D239CE0B}"/>
              </a:ext>
            </a:extLst>
          </p:cNvPr>
          <p:cNvSpPr txBox="1"/>
          <p:nvPr/>
        </p:nvSpPr>
        <p:spPr>
          <a:xfrm>
            <a:off x="4524653" y="825073"/>
            <a:ext cx="127875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Knowledge Representation</a:t>
            </a:r>
          </a:p>
        </p:txBody>
      </p:sp>
      <p:sp>
        <p:nvSpPr>
          <p:cNvPr id="69" name="TextBox 68">
            <a:extLst>
              <a:ext uri="{FF2B5EF4-FFF2-40B4-BE49-F238E27FC236}">
                <a16:creationId xmlns:a16="http://schemas.microsoft.com/office/drawing/2014/main" id="{43753EEF-3415-1CA4-747D-E299C2FF083B}"/>
              </a:ext>
            </a:extLst>
          </p:cNvPr>
          <p:cNvSpPr txBox="1"/>
          <p:nvPr/>
        </p:nvSpPr>
        <p:spPr>
          <a:xfrm>
            <a:off x="6460090" y="820910"/>
            <a:ext cx="1183355"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Speech Recognition</a:t>
            </a:r>
          </a:p>
        </p:txBody>
      </p:sp>
      <p:sp>
        <p:nvSpPr>
          <p:cNvPr id="70" name="TextBox 69">
            <a:extLst>
              <a:ext uri="{FF2B5EF4-FFF2-40B4-BE49-F238E27FC236}">
                <a16:creationId xmlns:a16="http://schemas.microsoft.com/office/drawing/2014/main" id="{97353730-BFD0-A9E1-98EA-825CEAD1FCE7}"/>
              </a:ext>
            </a:extLst>
          </p:cNvPr>
          <p:cNvSpPr txBox="1"/>
          <p:nvPr/>
        </p:nvSpPr>
        <p:spPr>
          <a:xfrm>
            <a:off x="4246752" y="105991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Computer Vision</a:t>
            </a:r>
          </a:p>
        </p:txBody>
      </p:sp>
      <p:sp>
        <p:nvSpPr>
          <p:cNvPr id="71" name="TextBox 70">
            <a:extLst>
              <a:ext uri="{FF2B5EF4-FFF2-40B4-BE49-F238E27FC236}">
                <a16:creationId xmlns:a16="http://schemas.microsoft.com/office/drawing/2014/main" id="{747A2872-75CC-D688-DAC2-483EA9C143AB}"/>
              </a:ext>
            </a:extLst>
          </p:cNvPr>
          <p:cNvSpPr txBox="1"/>
          <p:nvPr/>
        </p:nvSpPr>
        <p:spPr>
          <a:xfrm>
            <a:off x="7131514" y="1058935"/>
            <a:ext cx="679466"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Fuzzy Logic</a:t>
            </a:r>
          </a:p>
        </p:txBody>
      </p:sp>
      <p:sp>
        <p:nvSpPr>
          <p:cNvPr id="72" name="TextBox 71">
            <a:extLst>
              <a:ext uri="{FF2B5EF4-FFF2-40B4-BE49-F238E27FC236}">
                <a16:creationId xmlns:a16="http://schemas.microsoft.com/office/drawing/2014/main" id="{40D4531E-6BB2-4193-D149-2179AD557E5B}"/>
              </a:ext>
            </a:extLst>
          </p:cNvPr>
          <p:cNvSpPr txBox="1"/>
          <p:nvPr/>
        </p:nvSpPr>
        <p:spPr>
          <a:xfrm>
            <a:off x="4071770" y="1298426"/>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Expert Systems</a:t>
            </a:r>
          </a:p>
        </p:txBody>
      </p:sp>
      <p:sp>
        <p:nvSpPr>
          <p:cNvPr id="73" name="TextBox 72">
            <a:extLst>
              <a:ext uri="{FF2B5EF4-FFF2-40B4-BE49-F238E27FC236}">
                <a16:creationId xmlns:a16="http://schemas.microsoft.com/office/drawing/2014/main" id="{F14A88B8-3C2E-C00C-B72E-2B338BABF992}"/>
              </a:ext>
            </a:extLst>
          </p:cNvPr>
          <p:cNvSpPr txBox="1"/>
          <p:nvPr/>
        </p:nvSpPr>
        <p:spPr>
          <a:xfrm>
            <a:off x="7097207" y="1297445"/>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Auto Reasoning</a:t>
            </a:r>
          </a:p>
        </p:txBody>
      </p:sp>
      <p:sp>
        <p:nvSpPr>
          <p:cNvPr id="74" name="TextBox 73">
            <a:extLst>
              <a:ext uri="{FF2B5EF4-FFF2-40B4-BE49-F238E27FC236}">
                <a16:creationId xmlns:a16="http://schemas.microsoft.com/office/drawing/2014/main" id="{5E339AE8-AB84-FF11-3E3C-D8C132C7B902}"/>
              </a:ext>
            </a:extLst>
          </p:cNvPr>
          <p:cNvSpPr txBox="1"/>
          <p:nvPr/>
        </p:nvSpPr>
        <p:spPr>
          <a:xfrm>
            <a:off x="3798233" y="1559803"/>
            <a:ext cx="919767"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AI Ethics</a:t>
            </a:r>
          </a:p>
        </p:txBody>
      </p:sp>
      <p:sp>
        <p:nvSpPr>
          <p:cNvPr id="75" name="TextBox 74">
            <a:extLst>
              <a:ext uri="{FF2B5EF4-FFF2-40B4-BE49-F238E27FC236}">
                <a16:creationId xmlns:a16="http://schemas.microsoft.com/office/drawing/2014/main" id="{F2327CEB-4C61-FAB2-E21C-9707DEB80C40}"/>
              </a:ext>
            </a:extLst>
          </p:cNvPr>
          <p:cNvSpPr txBox="1"/>
          <p:nvPr/>
        </p:nvSpPr>
        <p:spPr>
          <a:xfrm>
            <a:off x="7386376" y="1558822"/>
            <a:ext cx="852003" cy="123111"/>
          </a:xfrm>
          <a:prstGeom prst="rect">
            <a:avLst/>
          </a:prstGeom>
          <a:noFill/>
        </p:spPr>
        <p:txBody>
          <a:bodyPr wrap="square" lIns="0" tIns="0" rIns="0" bIns="0" rtlCol="0">
            <a:spAutoFit/>
          </a:bodyPr>
          <a:lstStyle/>
          <a:p>
            <a:pPr algn="ctr"/>
            <a:r>
              <a:rPr lang="en-US" sz="800" dirty="0">
                <a:solidFill>
                  <a:schemeClr val="bg1"/>
                </a:solidFill>
                <a:latin typeface="Lato" panose="020F0502020204030203" pitchFamily="34" charset="0"/>
              </a:rPr>
              <a:t>Robotics</a:t>
            </a:r>
          </a:p>
        </p:txBody>
      </p:sp>
      <p:sp>
        <p:nvSpPr>
          <p:cNvPr id="76" name="TextBox 75">
            <a:extLst>
              <a:ext uri="{FF2B5EF4-FFF2-40B4-BE49-F238E27FC236}">
                <a16:creationId xmlns:a16="http://schemas.microsoft.com/office/drawing/2014/main" id="{2673CE46-4F51-0156-AB45-48210F4FE0B1}"/>
              </a:ext>
            </a:extLst>
          </p:cNvPr>
          <p:cNvSpPr txBox="1"/>
          <p:nvPr/>
        </p:nvSpPr>
        <p:spPr>
          <a:xfrm>
            <a:off x="587716" y="2520622"/>
            <a:ext cx="3035816" cy="1661993"/>
          </a:xfrm>
          <a:prstGeom prst="rect">
            <a:avLst/>
          </a:prstGeom>
          <a:noFill/>
        </p:spPr>
        <p:txBody>
          <a:bodyPr wrap="square" lIns="0" tIns="0" rIns="0" bIns="0" rtlCol="0">
            <a:spAutoFit/>
          </a:bodyPr>
          <a:lstStyle/>
          <a:p>
            <a:r>
              <a:rPr lang="en-US" sz="1200" spc="20" dirty="0">
                <a:solidFill>
                  <a:schemeClr val="accent1"/>
                </a:solidFill>
                <a:latin typeface="Lato" panose="020F0502020204030203" pitchFamily="34" charset="0"/>
              </a:rPr>
              <a:t>Unlike traditional software programming, where tasks are explicitly coded, machine learning allows systems to adapt and improve from experience.</a:t>
            </a:r>
          </a:p>
          <a:p>
            <a:endParaRPr lang="en-US" sz="1200" spc="20" dirty="0">
              <a:solidFill>
                <a:schemeClr val="accent1"/>
              </a:solidFill>
              <a:latin typeface="Lato" panose="020F0502020204030203" pitchFamily="34" charset="0"/>
            </a:endParaRPr>
          </a:p>
          <a:p>
            <a:r>
              <a:rPr lang="en-US" sz="1200" spc="20" dirty="0">
                <a:solidFill>
                  <a:schemeClr val="accent1"/>
                </a:solidFill>
                <a:latin typeface="Lato" panose="020F0502020204030203" pitchFamily="34" charset="0"/>
              </a:rPr>
              <a:t>This is achieved through algorithms that iteratively learn from data, adjusting and refining their models to predict outcomes more accurately over time.</a:t>
            </a:r>
          </a:p>
        </p:txBody>
      </p:sp>
    </p:spTree>
    <p:extLst>
      <p:ext uri="{BB962C8B-B14F-4D97-AF65-F5344CB8AC3E}">
        <p14:creationId xmlns:p14="http://schemas.microsoft.com/office/powerpoint/2010/main" val="110807945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theme/theme1.xml><?xml version="1.0" encoding="utf-8"?>
<a:theme xmlns:a="http://schemas.openxmlformats.org/drawingml/2006/main" name="Office Theme">
  <a:themeElements>
    <a:clrScheme name="DM Purple 2">
      <a:dk1>
        <a:srgbClr val="000000"/>
      </a:dk1>
      <a:lt1>
        <a:srgbClr val="FFFFFF"/>
      </a:lt1>
      <a:dk2>
        <a:srgbClr val="000000"/>
      </a:dk2>
      <a:lt2>
        <a:srgbClr val="E7E6E6"/>
      </a:lt2>
      <a:accent1>
        <a:srgbClr val="4B5050"/>
      </a:accent1>
      <a:accent2>
        <a:srgbClr val="8766D2"/>
      </a:accent2>
      <a:accent3>
        <a:srgbClr val="6E7378"/>
      </a:accent3>
      <a:accent4>
        <a:srgbClr val="91969B"/>
      </a:accent4>
      <a:accent5>
        <a:srgbClr val="AAAFB4"/>
      </a:accent5>
      <a:accent6>
        <a:srgbClr val="DCE1E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ac3b40b-a8ec-40f2-a8c9-fb7e6ac4ce06" xsi:nil="true"/>
    <lcf76f155ced4ddcb4097134ff3c332f xmlns="ba245845-cefb-469a-aba9-f52bbb693a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0F51251B51C344B3EC9DD7CBFD34A3" ma:contentTypeVersion="14" ma:contentTypeDescription="Create a new document." ma:contentTypeScope="" ma:versionID="cf85ad970624a9ed5cc7012618fc74f7">
  <xsd:schema xmlns:xsd="http://www.w3.org/2001/XMLSchema" xmlns:xs="http://www.w3.org/2001/XMLSchema" xmlns:p="http://schemas.microsoft.com/office/2006/metadata/properties" xmlns:ns2="ba245845-cefb-469a-aba9-f52bbb693a1a" xmlns:ns3="1ac3b40b-a8ec-40f2-a8c9-fb7e6ac4ce06" targetNamespace="http://schemas.microsoft.com/office/2006/metadata/properties" ma:root="true" ma:fieldsID="42da94b9eb7437c019274c3fbd9f2499" ns2:_="" ns3:_="">
    <xsd:import namespace="ba245845-cefb-469a-aba9-f52bbb693a1a"/>
    <xsd:import namespace="1ac3b40b-a8ec-40f2-a8c9-fb7e6ac4ce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45845-cefb-469a-aba9-f52bbb693a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43a42fa-1ee0-4410-b595-260c477aadc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c3b40b-a8ec-40f2-a8c9-fb7e6ac4ce0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44d54ca-7eec-48d0-bf1a-9b642dc22e8e}" ma:internalName="TaxCatchAll" ma:showField="CatchAllData" ma:web="1ac3b40b-a8ec-40f2-a8c9-fb7e6ac4ce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E8049A-C6A7-44E7-81D7-2C974093F3F8}">
  <ds:schemaRefs>
    <ds:schemaRef ds:uri="http://schemas.microsoft.com/sharepoint/v3/contenttype/forms"/>
  </ds:schemaRefs>
</ds:datastoreItem>
</file>

<file path=customXml/itemProps2.xml><?xml version="1.0" encoding="utf-8"?>
<ds:datastoreItem xmlns:ds="http://schemas.openxmlformats.org/officeDocument/2006/customXml" ds:itemID="{00544108-0EE7-4930-B6CA-3B88F3FB8CFC}">
  <ds:schemaRef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www.w3.org/XML/1998/namespace"/>
    <ds:schemaRef ds:uri="1ac3b40b-a8ec-40f2-a8c9-fb7e6ac4ce06"/>
    <ds:schemaRef ds:uri="ba245845-cefb-469a-aba9-f52bbb693a1a"/>
    <ds:schemaRef ds:uri="http://purl.org/dc/terms/"/>
  </ds:schemaRefs>
</ds:datastoreItem>
</file>

<file path=customXml/itemProps3.xml><?xml version="1.0" encoding="utf-8"?>
<ds:datastoreItem xmlns:ds="http://schemas.openxmlformats.org/officeDocument/2006/customXml" ds:itemID="{AEBA347A-E18B-432E-885D-81E7D8CEC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45845-cefb-469a-aba9-f52bbb693a1a"/>
    <ds:schemaRef ds:uri="1ac3b40b-a8ec-40f2-a8c9-fb7e6ac4ce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13610</TotalTime>
  <Words>6682</Words>
  <Application>Microsoft Macintosh PowerPoint</Application>
  <PresentationFormat>On-screen Show (16:9)</PresentationFormat>
  <Paragraphs>825</Paragraphs>
  <Slides>53</Slides>
  <Notes>40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Lato</vt:lpstr>
      <vt:lpstr>Lato Black</vt:lpstr>
      <vt:lpstr>Roboto</vt:lpstr>
      <vt:lpstr>Segoe Sans Display</vt:lpstr>
      <vt:lpstr>Segoe Sans Display Semibold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Jafar</dc:creator>
  <cp:lastModifiedBy>Brad Groux</cp:lastModifiedBy>
  <cp:revision>2220</cp:revision>
  <cp:lastPrinted>2025-04-22T22:09:31Z</cp:lastPrinted>
  <dcterms:created xsi:type="dcterms:W3CDTF">2015-05-25T12:45:08Z</dcterms:created>
  <dcterms:modified xsi:type="dcterms:W3CDTF">2025-06-12T22:46:59Z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0x010100240F51251B51C344B3EC9DD7CBFD34A3</vt:lpwstr>
  </property>
  <property fmtid="{D5CDD505-2E9C-101B-9397-08002B2CF9AE}" pid="3" name="MediaServiceImageTags">
    <vt:lpwstr/>
  </property>
</Properties>
</file>